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7"/>
  </p:notesMasterIdLst>
  <p:sldIdLst>
    <p:sldId id="256" r:id="rId2"/>
    <p:sldId id="282" r:id="rId3"/>
    <p:sldId id="257" r:id="rId4"/>
    <p:sldId id="259" r:id="rId5"/>
    <p:sldId id="261" r:id="rId6"/>
    <p:sldId id="262" r:id="rId7"/>
    <p:sldId id="267" r:id="rId8"/>
    <p:sldId id="268" r:id="rId9"/>
    <p:sldId id="275" r:id="rId10"/>
    <p:sldId id="269" r:id="rId11"/>
    <p:sldId id="270" r:id="rId12"/>
    <p:sldId id="271" r:id="rId13"/>
    <p:sldId id="273" r:id="rId14"/>
    <p:sldId id="277" r:id="rId15"/>
    <p:sldId id="295" r:id="rId16"/>
    <p:sldId id="276" r:id="rId17"/>
    <p:sldId id="279" r:id="rId18"/>
    <p:sldId id="290" r:id="rId19"/>
    <p:sldId id="272" r:id="rId20"/>
    <p:sldId id="280" r:id="rId21"/>
    <p:sldId id="283" r:id="rId22"/>
    <p:sldId id="286" r:id="rId23"/>
    <p:sldId id="302" r:id="rId24"/>
    <p:sldId id="303" r:id="rId25"/>
    <p:sldId id="285" r:id="rId26"/>
    <p:sldId id="305" r:id="rId27"/>
    <p:sldId id="301" r:id="rId28"/>
    <p:sldId id="304" r:id="rId29"/>
    <p:sldId id="287" r:id="rId30"/>
    <p:sldId id="288" r:id="rId31"/>
    <p:sldId id="260" r:id="rId32"/>
    <p:sldId id="297" r:id="rId33"/>
    <p:sldId id="265" r:id="rId34"/>
    <p:sldId id="307" r:id="rId35"/>
    <p:sldId id="308" r:id="rId36"/>
    <p:sldId id="309" r:id="rId37"/>
    <p:sldId id="258" r:id="rId38"/>
    <p:sldId id="296" r:id="rId39"/>
    <p:sldId id="293" r:id="rId40"/>
    <p:sldId id="299" r:id="rId41"/>
    <p:sldId id="306" r:id="rId42"/>
    <p:sldId id="316" r:id="rId43"/>
    <p:sldId id="274" r:id="rId44"/>
    <p:sldId id="281" r:id="rId45"/>
    <p:sldId id="294" r:id="rId46"/>
    <p:sldId id="292" r:id="rId47"/>
    <p:sldId id="300" r:id="rId48"/>
    <p:sldId id="298" r:id="rId49"/>
    <p:sldId id="310" r:id="rId50"/>
    <p:sldId id="311" r:id="rId51"/>
    <p:sldId id="312" r:id="rId52"/>
    <p:sldId id="313" r:id="rId53"/>
    <p:sldId id="314" r:id="rId54"/>
    <p:sldId id="315" r:id="rId55"/>
    <p:sldId id="317" r:id="rId56"/>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modifyVerifier cryptProviderType="rsaAES" cryptAlgorithmClass="hash" cryptAlgorithmType="typeAny" cryptAlgorithmSid="14" spinCount="100000" saltData="boZY7TztCBfGOqXWbX0QNw==" hashData="a1f/al75ybmRMm/A75Sz1H68VVLfEDUhgRV09oTbsrvnL9Km6rS04tRWwjzmSuk/ONuDnQIVS14Spjd3LJtRzw=="/>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exander Langanka" initials="AL" lastIdx="4" clrIdx="0">
    <p:extLst>
      <p:ext uri="{19B8F6BF-5375-455C-9EA6-DF929625EA0E}">
        <p15:presenceInfo xmlns:p15="http://schemas.microsoft.com/office/powerpoint/2012/main" userId="6d852b7509f5d1dd"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Helle Formatvorlag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11" autoAdjust="0"/>
    <p:restoredTop sz="94660"/>
  </p:normalViewPr>
  <p:slideViewPr>
    <p:cSldViewPr snapToGrid="0">
      <p:cViewPr varScale="1">
        <p:scale>
          <a:sx n="105" d="100"/>
          <a:sy n="105" d="100"/>
        </p:scale>
        <p:origin x="876"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notesMaster" Target="notesMasters/notes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FAA99B-B287-4B1A-A50D-71D2A7663B67}" type="datetimeFigureOut">
              <a:rPr lang="de-DE" smtClean="0"/>
              <a:t>31.03.2023</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975F09A-2BC8-481F-846F-330E6996A10C}" type="slidenum">
              <a:rPr lang="de-DE" smtClean="0"/>
              <a:t>‹Nr.›</a:t>
            </a:fld>
            <a:endParaRPr lang="de-DE"/>
          </a:p>
        </p:txBody>
      </p:sp>
    </p:spTree>
    <p:extLst>
      <p:ext uri="{BB962C8B-B14F-4D97-AF65-F5344CB8AC3E}">
        <p14:creationId xmlns:p14="http://schemas.microsoft.com/office/powerpoint/2010/main" val="37580195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5</a:t>
            </a:fld>
            <a:endParaRPr lang="de-DE"/>
          </a:p>
        </p:txBody>
      </p:sp>
    </p:spTree>
    <p:extLst>
      <p:ext uri="{BB962C8B-B14F-4D97-AF65-F5344CB8AC3E}">
        <p14:creationId xmlns:p14="http://schemas.microsoft.com/office/powerpoint/2010/main" val="28264862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6</a:t>
            </a:fld>
            <a:endParaRPr lang="de-DE"/>
          </a:p>
        </p:txBody>
      </p:sp>
    </p:spTree>
    <p:extLst>
      <p:ext uri="{BB962C8B-B14F-4D97-AF65-F5344CB8AC3E}">
        <p14:creationId xmlns:p14="http://schemas.microsoft.com/office/powerpoint/2010/main" val="13419859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32</a:t>
            </a:fld>
            <a:endParaRPr lang="de-DE"/>
          </a:p>
        </p:txBody>
      </p:sp>
    </p:spTree>
    <p:extLst>
      <p:ext uri="{BB962C8B-B14F-4D97-AF65-F5344CB8AC3E}">
        <p14:creationId xmlns:p14="http://schemas.microsoft.com/office/powerpoint/2010/main" val="35138731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43</a:t>
            </a:fld>
            <a:endParaRPr lang="de-DE"/>
          </a:p>
        </p:txBody>
      </p:sp>
    </p:spTree>
    <p:extLst>
      <p:ext uri="{BB962C8B-B14F-4D97-AF65-F5344CB8AC3E}">
        <p14:creationId xmlns:p14="http://schemas.microsoft.com/office/powerpoint/2010/main" val="11691327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C975F09A-2BC8-481F-846F-330E6996A10C}" type="slidenum">
              <a:rPr lang="de-DE" smtClean="0"/>
              <a:t>48</a:t>
            </a:fld>
            <a:endParaRPr lang="de-DE"/>
          </a:p>
        </p:txBody>
      </p:sp>
    </p:spTree>
    <p:extLst>
      <p:ext uri="{BB962C8B-B14F-4D97-AF65-F5344CB8AC3E}">
        <p14:creationId xmlns:p14="http://schemas.microsoft.com/office/powerpoint/2010/main" val="39322664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3E7404F-83CD-5763-25D1-A546419BDEB0}"/>
              </a:ext>
            </a:extLst>
          </p:cNvPr>
          <p:cNvSpPr>
            <a:spLocks noGrp="1"/>
          </p:cNvSpPr>
          <p:nvPr>
            <p:ph type="ctrTitle"/>
          </p:nvPr>
        </p:nvSpPr>
        <p:spPr>
          <a:xfrm>
            <a:off x="1524000" y="1122363"/>
            <a:ext cx="9144000" cy="2387600"/>
          </a:xfrm>
        </p:spPr>
        <p:txBody>
          <a:bodyPr anchor="b"/>
          <a:lstStyle>
            <a:lvl1pPr algn="ctr">
              <a:defRPr sz="6000"/>
            </a:lvl1pPr>
          </a:lstStyle>
          <a:p>
            <a:r>
              <a:rPr lang="de-DE"/>
              <a:t>Mastertitelformat bearbeiten</a:t>
            </a:r>
          </a:p>
        </p:txBody>
      </p:sp>
      <p:sp>
        <p:nvSpPr>
          <p:cNvPr id="3" name="Untertitel 2">
            <a:extLst>
              <a:ext uri="{FF2B5EF4-FFF2-40B4-BE49-F238E27FC236}">
                <a16:creationId xmlns:a16="http://schemas.microsoft.com/office/drawing/2014/main" id="{3E45D3DE-61D2-3ED9-AE4F-A6C88DB9C86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p>
        </p:txBody>
      </p:sp>
      <p:sp>
        <p:nvSpPr>
          <p:cNvPr id="4" name="Datumsplatzhalter 3">
            <a:extLst>
              <a:ext uri="{FF2B5EF4-FFF2-40B4-BE49-F238E27FC236}">
                <a16:creationId xmlns:a16="http://schemas.microsoft.com/office/drawing/2014/main" id="{C9EF21B0-7FAE-DA55-D8F3-8075D44A2882}"/>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78795A9E-B57E-54FB-00D1-918B90CA1284}"/>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424C940A-B35B-2355-8F87-9FB24368A491}"/>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5439047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14C71EE-F62D-844E-E1EA-BE09811B9389}"/>
              </a:ext>
            </a:extLst>
          </p:cNvPr>
          <p:cNvSpPr>
            <a:spLocks noGrp="1"/>
          </p:cNvSpPr>
          <p:nvPr>
            <p:ph type="title"/>
          </p:nvPr>
        </p:nvSpPr>
        <p:spPr/>
        <p:txBody>
          <a:bodyPr/>
          <a:lstStyle/>
          <a:p>
            <a:r>
              <a:rPr lang="de-DE"/>
              <a:t>Mastertitelformat bearbeiten</a:t>
            </a:r>
          </a:p>
        </p:txBody>
      </p:sp>
      <p:sp>
        <p:nvSpPr>
          <p:cNvPr id="3" name="Vertikaler Textplatzhalter 2">
            <a:extLst>
              <a:ext uri="{FF2B5EF4-FFF2-40B4-BE49-F238E27FC236}">
                <a16:creationId xmlns:a16="http://schemas.microsoft.com/office/drawing/2014/main" id="{22E5A63C-F888-8269-1D4E-14295F879233}"/>
              </a:ext>
            </a:extLst>
          </p:cNvPr>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503E0828-B802-FDD1-FF46-E700DB1C2E87}"/>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01262A20-334D-3571-B7B3-F0FC51D45D2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D797D6E6-6ABB-D39A-8521-1E17D9F9DA62}"/>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5840439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a:extLst>
              <a:ext uri="{FF2B5EF4-FFF2-40B4-BE49-F238E27FC236}">
                <a16:creationId xmlns:a16="http://schemas.microsoft.com/office/drawing/2014/main" id="{D316F837-C95A-D296-D955-175778950883}"/>
              </a:ext>
            </a:extLst>
          </p:cNvPr>
          <p:cNvSpPr>
            <a:spLocks noGrp="1"/>
          </p:cNvSpPr>
          <p:nvPr>
            <p:ph type="title" orient="vert"/>
          </p:nvPr>
        </p:nvSpPr>
        <p:spPr>
          <a:xfrm>
            <a:off x="8724900" y="365125"/>
            <a:ext cx="2628900" cy="5811838"/>
          </a:xfrm>
        </p:spPr>
        <p:txBody>
          <a:bodyPr vert="eaVert"/>
          <a:lstStyle/>
          <a:p>
            <a:r>
              <a:rPr lang="de-DE"/>
              <a:t>Mastertitelformat bearbeiten</a:t>
            </a:r>
          </a:p>
        </p:txBody>
      </p:sp>
      <p:sp>
        <p:nvSpPr>
          <p:cNvPr id="3" name="Vertikaler Textplatzhalter 2">
            <a:extLst>
              <a:ext uri="{FF2B5EF4-FFF2-40B4-BE49-F238E27FC236}">
                <a16:creationId xmlns:a16="http://schemas.microsoft.com/office/drawing/2014/main" id="{873941E0-0D2E-A327-4F67-F5529C9A7327}"/>
              </a:ext>
            </a:extLst>
          </p:cNvPr>
          <p:cNvSpPr>
            <a:spLocks noGrp="1"/>
          </p:cNvSpPr>
          <p:nvPr>
            <p:ph type="body" orient="vert" idx="1"/>
          </p:nvPr>
        </p:nvSpPr>
        <p:spPr>
          <a:xfrm>
            <a:off x="838200" y="365125"/>
            <a:ext cx="7734300" cy="5811838"/>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EA5F15F4-4803-2D2B-19E1-B5ADE446152F}"/>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D659543D-C796-401B-3377-6EFEABC2613B}"/>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C1BA5176-F734-8281-D123-A39DA7C1AF60}"/>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8850673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A166CFF-EFA4-90DE-B7A8-D3F4BA46D468}"/>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DB909A3C-2390-240C-548C-017C1D6E60E8}"/>
              </a:ext>
            </a:extLst>
          </p:cNvPr>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B963974F-3D89-2DB6-28B7-01E7EC829855}"/>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133A1F7E-F4E2-4649-0A99-3EE20843BEA5}"/>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BF05DC2D-2F8F-F82D-0860-1F8266A82350}"/>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408909318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0D896F8-24CC-65C1-0FE4-0CC90B8ABE76}"/>
              </a:ext>
            </a:extLst>
          </p:cNvPr>
          <p:cNvSpPr>
            <a:spLocks noGrp="1"/>
          </p:cNvSpPr>
          <p:nvPr>
            <p:ph type="title"/>
          </p:nvPr>
        </p:nvSpPr>
        <p:spPr>
          <a:xfrm>
            <a:off x="831850" y="1709738"/>
            <a:ext cx="10515600" cy="2852737"/>
          </a:xfrm>
        </p:spPr>
        <p:txBody>
          <a:bodyPr anchor="b"/>
          <a:lstStyle>
            <a:lvl1pPr>
              <a:defRPr sz="6000"/>
            </a:lvl1pPr>
          </a:lstStyle>
          <a:p>
            <a:r>
              <a:rPr lang="de-DE"/>
              <a:t>Mastertitelformat bearbeiten</a:t>
            </a:r>
          </a:p>
        </p:txBody>
      </p:sp>
      <p:sp>
        <p:nvSpPr>
          <p:cNvPr id="3" name="Textplatzhalter 2">
            <a:extLst>
              <a:ext uri="{FF2B5EF4-FFF2-40B4-BE49-F238E27FC236}">
                <a16:creationId xmlns:a16="http://schemas.microsoft.com/office/drawing/2014/main" id="{762FA3ED-CFFE-68EB-2852-DEECC07DC28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Mastertextformat bearbeiten</a:t>
            </a:r>
          </a:p>
        </p:txBody>
      </p:sp>
      <p:sp>
        <p:nvSpPr>
          <p:cNvPr id="4" name="Datumsplatzhalter 3">
            <a:extLst>
              <a:ext uri="{FF2B5EF4-FFF2-40B4-BE49-F238E27FC236}">
                <a16:creationId xmlns:a16="http://schemas.microsoft.com/office/drawing/2014/main" id="{1473A702-4C97-10A3-B2C6-1F0E27E4A194}"/>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38F931EB-0011-19EA-532A-E3F6F8E0245D}"/>
              </a:ext>
            </a:extLst>
          </p:cNvPr>
          <p:cNvSpPr>
            <a:spLocks noGrp="1"/>
          </p:cNvSpPr>
          <p:nvPr>
            <p:ph type="ftr" sz="quarter" idx="11"/>
          </p:nvPr>
        </p:nvSpPr>
        <p:spPr/>
        <p:txBody>
          <a:bodyPr/>
          <a:lstStyle/>
          <a:p>
            <a:endParaRPr lang="de-DE"/>
          </a:p>
        </p:txBody>
      </p:sp>
      <p:sp>
        <p:nvSpPr>
          <p:cNvPr id="6" name="Foliennummernplatzhalter 5">
            <a:extLst>
              <a:ext uri="{FF2B5EF4-FFF2-40B4-BE49-F238E27FC236}">
                <a16:creationId xmlns:a16="http://schemas.microsoft.com/office/drawing/2014/main" id="{61BF92AF-25F9-62F0-53D3-EBD3D76C30C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62288326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C02E3DC-847A-496A-E3F7-039D01CF05D4}"/>
              </a:ext>
            </a:extLst>
          </p:cNvPr>
          <p:cNvSpPr>
            <a:spLocks noGrp="1"/>
          </p:cNvSpPr>
          <p:nvPr>
            <p:ph type="title"/>
          </p:nvPr>
        </p:nvSpPr>
        <p:spPr/>
        <p:txBody>
          <a:bodyPr/>
          <a:lstStyle/>
          <a:p>
            <a:r>
              <a:rPr lang="de-DE"/>
              <a:t>Mastertitelformat bearbeiten</a:t>
            </a:r>
          </a:p>
        </p:txBody>
      </p:sp>
      <p:sp>
        <p:nvSpPr>
          <p:cNvPr id="3" name="Inhaltsplatzhalter 2">
            <a:extLst>
              <a:ext uri="{FF2B5EF4-FFF2-40B4-BE49-F238E27FC236}">
                <a16:creationId xmlns:a16="http://schemas.microsoft.com/office/drawing/2014/main" id="{55BC58AC-F971-135D-1C77-D34BFC6307B8}"/>
              </a:ext>
            </a:extLst>
          </p:cNvPr>
          <p:cNvSpPr>
            <a:spLocks noGrp="1"/>
          </p:cNvSpPr>
          <p:nvPr>
            <p:ph sz="half" idx="1"/>
          </p:nvPr>
        </p:nvSpPr>
        <p:spPr>
          <a:xfrm>
            <a:off x="838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a:extLst>
              <a:ext uri="{FF2B5EF4-FFF2-40B4-BE49-F238E27FC236}">
                <a16:creationId xmlns:a16="http://schemas.microsoft.com/office/drawing/2014/main" id="{CD795B01-562E-5C3A-1C99-2E8D2A45E1CB}"/>
              </a:ext>
            </a:extLst>
          </p:cNvPr>
          <p:cNvSpPr>
            <a:spLocks noGrp="1"/>
          </p:cNvSpPr>
          <p:nvPr>
            <p:ph sz="half" idx="2"/>
          </p:nvPr>
        </p:nvSpPr>
        <p:spPr>
          <a:xfrm>
            <a:off x="6172200" y="1825625"/>
            <a:ext cx="5181600" cy="435133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a:extLst>
              <a:ext uri="{FF2B5EF4-FFF2-40B4-BE49-F238E27FC236}">
                <a16:creationId xmlns:a16="http://schemas.microsoft.com/office/drawing/2014/main" id="{41030919-08E9-0272-EE70-A13D9471AC57}"/>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6" name="Fußzeilenplatzhalter 5">
            <a:extLst>
              <a:ext uri="{FF2B5EF4-FFF2-40B4-BE49-F238E27FC236}">
                <a16:creationId xmlns:a16="http://schemas.microsoft.com/office/drawing/2014/main" id="{4708D209-145B-A1D6-0712-320C88E2291A}"/>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A3061153-C158-4500-9346-683668F50738}"/>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7908422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3EC4EA2-06DC-0A3C-85EC-1437E2C893C3}"/>
              </a:ext>
            </a:extLst>
          </p:cNvPr>
          <p:cNvSpPr>
            <a:spLocks noGrp="1"/>
          </p:cNvSpPr>
          <p:nvPr>
            <p:ph type="title"/>
          </p:nvPr>
        </p:nvSpPr>
        <p:spPr>
          <a:xfrm>
            <a:off x="839788" y="365125"/>
            <a:ext cx="10515600" cy="1325563"/>
          </a:xfrm>
        </p:spPr>
        <p:txBody>
          <a:bodyPr/>
          <a:lstStyle/>
          <a:p>
            <a:r>
              <a:rPr lang="de-DE"/>
              <a:t>Mastertitelformat bearbeiten</a:t>
            </a:r>
          </a:p>
        </p:txBody>
      </p:sp>
      <p:sp>
        <p:nvSpPr>
          <p:cNvPr id="3" name="Textplatzhalter 2">
            <a:extLst>
              <a:ext uri="{FF2B5EF4-FFF2-40B4-BE49-F238E27FC236}">
                <a16:creationId xmlns:a16="http://schemas.microsoft.com/office/drawing/2014/main" id="{61918624-F71E-8429-F3CF-ADC999AED3A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Inhaltsplatzhalter 3">
            <a:extLst>
              <a:ext uri="{FF2B5EF4-FFF2-40B4-BE49-F238E27FC236}">
                <a16:creationId xmlns:a16="http://schemas.microsoft.com/office/drawing/2014/main" id="{C0479B0D-CD57-83A0-279D-D1D12796B9DA}"/>
              </a:ext>
            </a:extLst>
          </p:cNvPr>
          <p:cNvSpPr>
            <a:spLocks noGrp="1"/>
          </p:cNvSpPr>
          <p:nvPr>
            <p:ph sz="half" idx="2"/>
          </p:nvPr>
        </p:nvSpPr>
        <p:spPr>
          <a:xfrm>
            <a:off x="839788" y="2505075"/>
            <a:ext cx="5157787"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a:extLst>
              <a:ext uri="{FF2B5EF4-FFF2-40B4-BE49-F238E27FC236}">
                <a16:creationId xmlns:a16="http://schemas.microsoft.com/office/drawing/2014/main" id="{8081DB80-B66C-A242-761C-FB58A6B3DD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Inhaltsplatzhalter 5">
            <a:extLst>
              <a:ext uri="{FF2B5EF4-FFF2-40B4-BE49-F238E27FC236}">
                <a16:creationId xmlns:a16="http://schemas.microsoft.com/office/drawing/2014/main" id="{415796F5-F06A-0657-1652-FEC26B9CE83E}"/>
              </a:ext>
            </a:extLst>
          </p:cNvPr>
          <p:cNvSpPr>
            <a:spLocks noGrp="1"/>
          </p:cNvSpPr>
          <p:nvPr>
            <p:ph sz="quarter" idx="4"/>
          </p:nvPr>
        </p:nvSpPr>
        <p:spPr>
          <a:xfrm>
            <a:off x="6172200" y="2505075"/>
            <a:ext cx="5183188" cy="3684588"/>
          </a:xfrm>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a:extLst>
              <a:ext uri="{FF2B5EF4-FFF2-40B4-BE49-F238E27FC236}">
                <a16:creationId xmlns:a16="http://schemas.microsoft.com/office/drawing/2014/main" id="{FD6C1871-8FCC-8AFB-2474-DD1C4B13033D}"/>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8" name="Fußzeilenplatzhalter 7">
            <a:extLst>
              <a:ext uri="{FF2B5EF4-FFF2-40B4-BE49-F238E27FC236}">
                <a16:creationId xmlns:a16="http://schemas.microsoft.com/office/drawing/2014/main" id="{3A401742-5D2E-5411-38A8-15D1B2B464DA}"/>
              </a:ext>
            </a:extLst>
          </p:cNvPr>
          <p:cNvSpPr>
            <a:spLocks noGrp="1"/>
          </p:cNvSpPr>
          <p:nvPr>
            <p:ph type="ftr" sz="quarter" idx="11"/>
          </p:nvPr>
        </p:nvSpPr>
        <p:spPr/>
        <p:txBody>
          <a:bodyPr/>
          <a:lstStyle/>
          <a:p>
            <a:endParaRPr lang="de-DE"/>
          </a:p>
        </p:txBody>
      </p:sp>
      <p:sp>
        <p:nvSpPr>
          <p:cNvPr id="9" name="Foliennummernplatzhalter 8">
            <a:extLst>
              <a:ext uri="{FF2B5EF4-FFF2-40B4-BE49-F238E27FC236}">
                <a16:creationId xmlns:a16="http://schemas.microsoft.com/office/drawing/2014/main" id="{A80B0917-E11B-5457-EF37-E253F2825D95}"/>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282060748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D3810A6-8837-4EBF-54D7-A5FC05443AFA}"/>
              </a:ext>
            </a:extLst>
          </p:cNvPr>
          <p:cNvSpPr>
            <a:spLocks noGrp="1"/>
          </p:cNvSpPr>
          <p:nvPr>
            <p:ph type="title"/>
          </p:nvPr>
        </p:nvSpPr>
        <p:spPr/>
        <p:txBody>
          <a:bodyPr/>
          <a:lstStyle/>
          <a:p>
            <a:r>
              <a:rPr lang="de-DE"/>
              <a:t>Mastertitelformat bearbeiten</a:t>
            </a:r>
          </a:p>
        </p:txBody>
      </p:sp>
      <p:sp>
        <p:nvSpPr>
          <p:cNvPr id="3" name="Datumsplatzhalter 2">
            <a:extLst>
              <a:ext uri="{FF2B5EF4-FFF2-40B4-BE49-F238E27FC236}">
                <a16:creationId xmlns:a16="http://schemas.microsoft.com/office/drawing/2014/main" id="{BE641716-4871-5378-95B7-FAEC84C97A4C}"/>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4" name="Fußzeilenplatzhalter 3">
            <a:extLst>
              <a:ext uri="{FF2B5EF4-FFF2-40B4-BE49-F238E27FC236}">
                <a16:creationId xmlns:a16="http://schemas.microsoft.com/office/drawing/2014/main" id="{89D99026-1CBF-767E-518B-D828ABFC2E8B}"/>
              </a:ext>
            </a:extLst>
          </p:cNvPr>
          <p:cNvSpPr>
            <a:spLocks noGrp="1"/>
          </p:cNvSpPr>
          <p:nvPr>
            <p:ph type="ftr" sz="quarter" idx="11"/>
          </p:nvPr>
        </p:nvSpPr>
        <p:spPr/>
        <p:txBody>
          <a:bodyPr/>
          <a:lstStyle/>
          <a:p>
            <a:endParaRPr lang="de-DE"/>
          </a:p>
        </p:txBody>
      </p:sp>
      <p:sp>
        <p:nvSpPr>
          <p:cNvPr id="5" name="Foliennummernplatzhalter 4">
            <a:extLst>
              <a:ext uri="{FF2B5EF4-FFF2-40B4-BE49-F238E27FC236}">
                <a16:creationId xmlns:a16="http://schemas.microsoft.com/office/drawing/2014/main" id="{098DD3E6-AB47-E689-50E2-3D5F4CD836A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385583491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a:extLst>
              <a:ext uri="{FF2B5EF4-FFF2-40B4-BE49-F238E27FC236}">
                <a16:creationId xmlns:a16="http://schemas.microsoft.com/office/drawing/2014/main" id="{AEFE8475-9903-44A1-206C-9FF228DA98AC}"/>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3" name="Fußzeilenplatzhalter 2">
            <a:extLst>
              <a:ext uri="{FF2B5EF4-FFF2-40B4-BE49-F238E27FC236}">
                <a16:creationId xmlns:a16="http://schemas.microsoft.com/office/drawing/2014/main" id="{DF773ECD-761B-9409-D694-79CCB88D4094}"/>
              </a:ext>
            </a:extLst>
          </p:cNvPr>
          <p:cNvSpPr>
            <a:spLocks noGrp="1"/>
          </p:cNvSpPr>
          <p:nvPr>
            <p:ph type="ftr" sz="quarter" idx="11"/>
          </p:nvPr>
        </p:nvSpPr>
        <p:spPr/>
        <p:txBody>
          <a:bodyPr/>
          <a:lstStyle/>
          <a:p>
            <a:endParaRPr lang="de-DE"/>
          </a:p>
        </p:txBody>
      </p:sp>
      <p:sp>
        <p:nvSpPr>
          <p:cNvPr id="4" name="Foliennummernplatzhalter 3">
            <a:extLst>
              <a:ext uri="{FF2B5EF4-FFF2-40B4-BE49-F238E27FC236}">
                <a16:creationId xmlns:a16="http://schemas.microsoft.com/office/drawing/2014/main" id="{6034EBB8-F899-04B5-27AC-B313D7E7AE33}"/>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83601062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63B9A3C-7392-E35B-BCFD-06C17AAABBF8}"/>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Inhaltsplatzhalter 2">
            <a:extLst>
              <a:ext uri="{FF2B5EF4-FFF2-40B4-BE49-F238E27FC236}">
                <a16:creationId xmlns:a16="http://schemas.microsoft.com/office/drawing/2014/main" id="{D6AE6C56-F803-6214-0693-042A2B3BE44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a:extLst>
              <a:ext uri="{FF2B5EF4-FFF2-40B4-BE49-F238E27FC236}">
                <a16:creationId xmlns:a16="http://schemas.microsoft.com/office/drawing/2014/main" id="{F2ED7EEC-AA5B-1051-5AFA-B7A7F91E69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1C0A424-466D-7E80-FC1F-C5846ED2777E}"/>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6" name="Fußzeilenplatzhalter 5">
            <a:extLst>
              <a:ext uri="{FF2B5EF4-FFF2-40B4-BE49-F238E27FC236}">
                <a16:creationId xmlns:a16="http://schemas.microsoft.com/office/drawing/2014/main" id="{887B9A5C-030B-BB4C-0ED5-74F24051C90B}"/>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D4897302-E67E-359B-5456-EE01DE19CE9F}"/>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21931981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F9FE39D-038D-B56C-D16D-0419B59345AD}"/>
              </a:ext>
            </a:extLst>
          </p:cNvPr>
          <p:cNvSpPr>
            <a:spLocks noGrp="1"/>
          </p:cNvSpPr>
          <p:nvPr>
            <p:ph type="title"/>
          </p:nvPr>
        </p:nvSpPr>
        <p:spPr>
          <a:xfrm>
            <a:off x="839788" y="457200"/>
            <a:ext cx="3932237" cy="1600200"/>
          </a:xfrm>
        </p:spPr>
        <p:txBody>
          <a:bodyPr anchor="b"/>
          <a:lstStyle>
            <a:lvl1pPr>
              <a:defRPr sz="3200"/>
            </a:lvl1pPr>
          </a:lstStyle>
          <a:p>
            <a:r>
              <a:rPr lang="de-DE"/>
              <a:t>Mastertitelformat bearbeiten</a:t>
            </a:r>
          </a:p>
        </p:txBody>
      </p:sp>
      <p:sp>
        <p:nvSpPr>
          <p:cNvPr id="3" name="Bildplatzhalter 2">
            <a:extLst>
              <a:ext uri="{FF2B5EF4-FFF2-40B4-BE49-F238E27FC236}">
                <a16:creationId xmlns:a16="http://schemas.microsoft.com/office/drawing/2014/main" id="{58276D4C-C85C-6F01-F270-CE37C4DC35A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a:extLst>
              <a:ext uri="{FF2B5EF4-FFF2-40B4-BE49-F238E27FC236}">
                <a16:creationId xmlns:a16="http://schemas.microsoft.com/office/drawing/2014/main" id="{6952ABB2-8E02-6A75-D18E-E49D1B59628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Mastertextformat bearbeiten</a:t>
            </a:r>
          </a:p>
        </p:txBody>
      </p:sp>
      <p:sp>
        <p:nvSpPr>
          <p:cNvPr id="5" name="Datumsplatzhalter 4">
            <a:extLst>
              <a:ext uri="{FF2B5EF4-FFF2-40B4-BE49-F238E27FC236}">
                <a16:creationId xmlns:a16="http://schemas.microsoft.com/office/drawing/2014/main" id="{0CF35004-EEA3-2975-C50D-C83344A16CE9}"/>
              </a:ext>
            </a:extLst>
          </p:cNvPr>
          <p:cNvSpPr>
            <a:spLocks noGrp="1"/>
          </p:cNvSpPr>
          <p:nvPr>
            <p:ph type="dt" sz="half" idx="10"/>
          </p:nvPr>
        </p:nvSpPr>
        <p:spPr/>
        <p:txBody>
          <a:bodyPr/>
          <a:lstStyle/>
          <a:p>
            <a:fld id="{E8974527-BB1F-4963-BDB5-7FEE7E93D8A5}" type="datetimeFigureOut">
              <a:rPr lang="de-DE" smtClean="0"/>
              <a:t>31.03.2023</a:t>
            </a:fld>
            <a:endParaRPr lang="de-DE"/>
          </a:p>
        </p:txBody>
      </p:sp>
      <p:sp>
        <p:nvSpPr>
          <p:cNvPr id="6" name="Fußzeilenplatzhalter 5">
            <a:extLst>
              <a:ext uri="{FF2B5EF4-FFF2-40B4-BE49-F238E27FC236}">
                <a16:creationId xmlns:a16="http://schemas.microsoft.com/office/drawing/2014/main" id="{48608739-E45C-4368-F72F-8F8C6426759D}"/>
              </a:ext>
            </a:extLst>
          </p:cNvPr>
          <p:cNvSpPr>
            <a:spLocks noGrp="1"/>
          </p:cNvSpPr>
          <p:nvPr>
            <p:ph type="ftr" sz="quarter" idx="11"/>
          </p:nvPr>
        </p:nvSpPr>
        <p:spPr/>
        <p:txBody>
          <a:bodyPr/>
          <a:lstStyle/>
          <a:p>
            <a:endParaRPr lang="de-DE"/>
          </a:p>
        </p:txBody>
      </p:sp>
      <p:sp>
        <p:nvSpPr>
          <p:cNvPr id="7" name="Foliennummernplatzhalter 6">
            <a:extLst>
              <a:ext uri="{FF2B5EF4-FFF2-40B4-BE49-F238E27FC236}">
                <a16:creationId xmlns:a16="http://schemas.microsoft.com/office/drawing/2014/main" id="{075B27FC-E884-7A75-528C-8624F7C2170A}"/>
              </a:ext>
            </a:extLst>
          </p:cNvPr>
          <p:cNvSpPr>
            <a:spLocks noGrp="1"/>
          </p:cNvSpPr>
          <p:nvPr>
            <p:ph type="sldNum" sz="quarter" idx="12"/>
          </p:nvPr>
        </p:nvSpPr>
        <p:spPr/>
        <p:txBody>
          <a:bodyPr/>
          <a:lstStyle/>
          <a:p>
            <a:fld id="{DB1B0901-46A7-4E0D-9A57-1D13E9883336}" type="slidenum">
              <a:rPr lang="de-DE" smtClean="0"/>
              <a:t>‹Nr.›</a:t>
            </a:fld>
            <a:endParaRPr lang="de-DE"/>
          </a:p>
        </p:txBody>
      </p:sp>
    </p:spTree>
    <p:extLst>
      <p:ext uri="{BB962C8B-B14F-4D97-AF65-F5344CB8AC3E}">
        <p14:creationId xmlns:p14="http://schemas.microsoft.com/office/powerpoint/2010/main" val="13712822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a:extLst>
              <a:ext uri="{FF2B5EF4-FFF2-40B4-BE49-F238E27FC236}">
                <a16:creationId xmlns:a16="http://schemas.microsoft.com/office/drawing/2014/main" id="{1658B00D-4C5C-6917-7193-85CF83500BB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Mastertitelformat bearbeiten</a:t>
            </a:r>
          </a:p>
        </p:txBody>
      </p:sp>
      <p:sp>
        <p:nvSpPr>
          <p:cNvPr id="3" name="Textplatzhalter 2">
            <a:extLst>
              <a:ext uri="{FF2B5EF4-FFF2-40B4-BE49-F238E27FC236}">
                <a16:creationId xmlns:a16="http://schemas.microsoft.com/office/drawing/2014/main" id="{695A5691-EC39-6C40-3CEC-B213344CCC5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a:extLst>
              <a:ext uri="{FF2B5EF4-FFF2-40B4-BE49-F238E27FC236}">
                <a16:creationId xmlns:a16="http://schemas.microsoft.com/office/drawing/2014/main" id="{D441581E-3E1E-46A9-1C12-1FCA1EFD59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974527-BB1F-4963-BDB5-7FEE7E93D8A5}" type="datetimeFigureOut">
              <a:rPr lang="de-DE" smtClean="0"/>
              <a:t>31.03.2023</a:t>
            </a:fld>
            <a:endParaRPr lang="de-DE"/>
          </a:p>
        </p:txBody>
      </p:sp>
      <p:sp>
        <p:nvSpPr>
          <p:cNvPr id="5" name="Fußzeilenplatzhalter 4">
            <a:extLst>
              <a:ext uri="{FF2B5EF4-FFF2-40B4-BE49-F238E27FC236}">
                <a16:creationId xmlns:a16="http://schemas.microsoft.com/office/drawing/2014/main" id="{B984DE79-2DCB-9A29-0811-717CF890AC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a:extLst>
              <a:ext uri="{FF2B5EF4-FFF2-40B4-BE49-F238E27FC236}">
                <a16:creationId xmlns:a16="http://schemas.microsoft.com/office/drawing/2014/main" id="{03C3E511-C333-D16C-616E-7DF7FC794A8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1B0901-46A7-4E0D-9A57-1D13E9883336}" type="slidenum">
              <a:rPr lang="de-DE" smtClean="0"/>
              <a:t>‹Nr.›</a:t>
            </a:fld>
            <a:endParaRPr lang="de-DE"/>
          </a:p>
        </p:txBody>
      </p:sp>
    </p:spTree>
    <p:extLst>
      <p:ext uri="{BB962C8B-B14F-4D97-AF65-F5344CB8AC3E}">
        <p14:creationId xmlns:p14="http://schemas.microsoft.com/office/powerpoint/2010/main" val="9541932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slide" Target="slide12.xml"/><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8" Type="http://schemas.openxmlformats.org/officeDocument/2006/relationships/slide" Target="slide14.xml"/><Relationship Id="rId3" Type="http://schemas.openxmlformats.org/officeDocument/2006/relationships/image" Target="../media/image18.jpeg"/><Relationship Id="rId7"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 Target="slide13.xml"/><Relationship Id="rId5" Type="http://schemas.openxmlformats.org/officeDocument/2006/relationships/image" Target="../media/image20.jpeg"/><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1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slide" Target="slide17.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8" Type="http://schemas.openxmlformats.org/officeDocument/2006/relationships/slide" Target="slide51.xml"/><Relationship Id="rId3" Type="http://schemas.openxmlformats.org/officeDocument/2006/relationships/slide" Target="slide19.xml"/><Relationship Id="rId7"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3.png"/><Relationship Id="rId5" Type="http://schemas.openxmlformats.org/officeDocument/2006/relationships/slide" Target="slide38.xml"/><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slide" Target="slide52.xml"/><Relationship Id="rId3" Type="http://schemas.openxmlformats.org/officeDocument/2006/relationships/slide" Target="slide20.xml"/><Relationship Id="rId7"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slide" Target="slide39.xml"/><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slide" Target="slide22.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slide" Target="slide24.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2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53.xml"/><Relationship Id="rId4" Type="http://schemas.openxmlformats.org/officeDocument/2006/relationships/slide" Target="slide27.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54.xml"/><Relationship Id="rId4" Type="http://schemas.openxmlformats.org/officeDocument/2006/relationships/slide" Target="slide28.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0.xml"/><Relationship Id="rId4" Type="http://schemas.openxmlformats.org/officeDocument/2006/relationships/image" Target="../media/image10.jpeg"/></Relationships>
</file>

<file path=ppt/slides/_rels/slide2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31.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slide" Target="slide4.xm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slide" Target="slide31.xml"/><Relationship Id="rId7"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1.jpeg"/><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2.xml"/><Relationship Id="rId4" Type="http://schemas.openxmlformats.org/officeDocument/2006/relationships/image" Target="../media/image37.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slide" Target="slide41.xml"/><Relationship Id="rId4" Type="http://schemas.openxmlformats.org/officeDocument/2006/relationships/slide" Target="slide33.xml"/></Relationships>
</file>

<file path=ppt/slides/_rels/slide3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34.xml"/><Relationship Id="rId4" Type="http://schemas.openxmlformats.org/officeDocument/2006/relationships/image" Target="../media/image38.jpeg"/></Relationships>
</file>

<file path=ppt/slides/_rels/slide34.xml.rels><?xml version="1.0" encoding="UTF-8" standalone="yes"?>
<Relationships xmlns="http://schemas.openxmlformats.org/package/2006/relationships"><Relationship Id="rId3" Type="http://schemas.openxmlformats.org/officeDocument/2006/relationships/slide" Target="slide35.xml"/><Relationship Id="rId7" Type="http://schemas.openxmlformats.org/officeDocument/2006/relationships/slide" Target="slide36.xml"/><Relationship Id="rId2"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image" Target="../media/image29.jpeg"/><Relationship Id="rId5" Type="http://schemas.openxmlformats.org/officeDocument/2006/relationships/image" Target="../media/image35.png"/><Relationship Id="rId4" Type="http://schemas.openxmlformats.org/officeDocument/2006/relationships/image" Target="../media/image39.jpeg"/></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5.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6.xml"/></Relationships>
</file>

<file path=ppt/slides/_rels/slide39.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18.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slide" Target="slide32.xml"/></Relationships>
</file>

<file path=ppt/slides/_rels/slide4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4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4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4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 Target="slide5.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slide" Target="slide49.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37.xml"/><Relationship Id="rId5" Type="http://schemas.openxmlformats.org/officeDocument/2006/relationships/slide" Target="slide6.xml"/><Relationship Id="rId4" Type="http://schemas.openxmlformats.org/officeDocument/2006/relationships/image" Target="../media/image8.jpeg"/></Relationships>
</file>

<file path=ppt/slides/_rels/slide50.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3.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55.xml.rels><?xml version="1.0" encoding="UTF-8" standalone="yes"?>
<Relationships xmlns="http://schemas.openxmlformats.org/package/2006/relationships"><Relationship Id="rId3" Type="http://schemas.openxmlformats.org/officeDocument/2006/relationships/hyperlink" Target="http://www.vertreten-duerfen.de/"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slide" Target="slide8.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slide" Target="slide50.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Free vector watercolour background with leaves">
            <a:extLst>
              <a:ext uri="{FF2B5EF4-FFF2-40B4-BE49-F238E27FC236}">
                <a16:creationId xmlns:a16="http://schemas.microsoft.com/office/drawing/2014/main" id="{6C4FCEF8-B148-F5DC-4058-4D3629976C9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 action="ppaction://hlinkshowjump?jump=nextslide"/>
            <a:extLst>
              <a:ext uri="{FF2B5EF4-FFF2-40B4-BE49-F238E27FC236}">
                <a16:creationId xmlns:a16="http://schemas.microsoft.com/office/drawing/2014/main" id="{136CF545-965A-C86B-197F-CEFD0E95E3B5}"/>
              </a:ext>
            </a:extLst>
          </p:cNvPr>
          <p:cNvSpPr/>
          <p:nvPr/>
        </p:nvSpPr>
        <p:spPr>
          <a:xfrm>
            <a:off x="4918960" y="5881172"/>
            <a:ext cx="2354078"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Start</a:t>
            </a:r>
          </a:p>
        </p:txBody>
      </p:sp>
      <p:sp>
        <p:nvSpPr>
          <p:cNvPr id="7" name="Textfeld 6">
            <a:extLst>
              <a:ext uri="{FF2B5EF4-FFF2-40B4-BE49-F238E27FC236}">
                <a16:creationId xmlns:a16="http://schemas.microsoft.com/office/drawing/2014/main" id="{67286B81-7743-6CCA-471F-C8F03391EE2B}"/>
              </a:ext>
            </a:extLst>
          </p:cNvPr>
          <p:cNvSpPr txBox="1"/>
          <p:nvPr/>
        </p:nvSpPr>
        <p:spPr>
          <a:xfrm>
            <a:off x="1915806" y="5200197"/>
            <a:ext cx="8360387" cy="584775"/>
          </a:xfrm>
          <a:prstGeom prst="rect">
            <a:avLst/>
          </a:prstGeom>
          <a:noFill/>
        </p:spPr>
        <p:txBody>
          <a:bodyPr wrap="square" rtlCol="0">
            <a:spAutoFit/>
          </a:bodyPr>
          <a:lstStyle/>
          <a:p>
            <a:pPr algn="ctr"/>
            <a:r>
              <a:rPr lang="de-DE" sz="3200" b="1" dirty="0">
                <a:latin typeface="Freestyle Script" panose="030804020302050B0404" pitchFamily="66" charset="0"/>
              </a:rPr>
              <a:t>Kapitel I: Auf der Suche nach der Rechtschreibung</a:t>
            </a:r>
            <a:endParaRPr lang="de-DE" sz="2800" b="1" dirty="0">
              <a:latin typeface="Freestyle Script" panose="030804020302050B0404" pitchFamily="66" charset="0"/>
            </a:endParaRPr>
          </a:p>
        </p:txBody>
      </p:sp>
      <p:sp>
        <p:nvSpPr>
          <p:cNvPr id="9" name="Textfeld 8">
            <a:extLst>
              <a:ext uri="{FF2B5EF4-FFF2-40B4-BE49-F238E27FC236}">
                <a16:creationId xmlns:a16="http://schemas.microsoft.com/office/drawing/2014/main" id="{37E6AA22-B42A-BBBA-7910-619D7F3359F2}"/>
              </a:ext>
            </a:extLst>
          </p:cNvPr>
          <p:cNvSpPr txBox="1"/>
          <p:nvPr/>
        </p:nvSpPr>
        <p:spPr>
          <a:xfrm>
            <a:off x="2644336" y="-172342"/>
            <a:ext cx="6704934" cy="3631763"/>
          </a:xfrm>
          <a:prstGeom prst="rect">
            <a:avLst/>
          </a:prstGeom>
          <a:noFill/>
        </p:spPr>
        <p:txBody>
          <a:bodyPr wrap="square" rtlCol="0">
            <a:spAutoFit/>
          </a:bodyPr>
          <a:lstStyle/>
          <a:p>
            <a:pPr algn="ctr"/>
            <a:r>
              <a:rPr lang="de-DE" sz="115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reestyle Script" panose="030804020302050B0404" pitchFamily="66" charset="0"/>
              </a:rPr>
              <a:t>Die magischen Prüfungen </a:t>
            </a:r>
            <a:endParaRPr lang="de-DE" sz="7200" b="1" dirty="0">
              <a:ln w="12700">
                <a:solidFill>
                  <a:schemeClr val="accent1"/>
                </a:solidFill>
                <a:prstDash val="solid"/>
              </a:ln>
              <a:pattFill prst="pct50">
                <a:fgClr>
                  <a:schemeClr val="accent1"/>
                </a:fgClr>
                <a:bgClr>
                  <a:schemeClr val="accent1">
                    <a:lumMod val="20000"/>
                    <a:lumOff val="80000"/>
                  </a:schemeClr>
                </a:bgClr>
              </a:pattFill>
              <a:effectLst>
                <a:outerShdw dist="38100" dir="2640000" algn="bl" rotWithShape="0">
                  <a:schemeClr val="accent1"/>
                </a:outerShdw>
              </a:effectLst>
              <a:latin typeface="Freestyle Script" panose="030804020302050B0404" pitchFamily="66" charset="0"/>
            </a:endParaRPr>
          </a:p>
        </p:txBody>
      </p:sp>
      <p:pic>
        <p:nvPicPr>
          <p:cNvPr id="11" name="Picture 2" descr="Free vector witch objects on the table">
            <a:extLst>
              <a:ext uri="{FF2B5EF4-FFF2-40B4-BE49-F238E27FC236}">
                <a16:creationId xmlns:a16="http://schemas.microsoft.com/office/drawing/2014/main" id="{CFC8C979-3400-178B-3A1B-23D94BC9B69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99515" y="3206555"/>
            <a:ext cx="4592970" cy="1929634"/>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a:extLst>
              <a:ext uri="{FF2B5EF4-FFF2-40B4-BE49-F238E27FC236}">
                <a16:creationId xmlns:a16="http://schemas.microsoft.com/office/drawing/2014/main" id="{48A0E696-C950-4219-E81D-3E581707C85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2" name="Textfeld 1">
            <a:extLst>
              <a:ext uri="{FF2B5EF4-FFF2-40B4-BE49-F238E27FC236}">
                <a16:creationId xmlns:a16="http://schemas.microsoft.com/office/drawing/2014/main" id="{AE0B6F36-CDE3-A342-6F96-6056820A5584}"/>
              </a:ext>
            </a:extLst>
          </p:cNvPr>
          <p:cNvSpPr txBox="1"/>
          <p:nvPr/>
        </p:nvSpPr>
        <p:spPr>
          <a:xfrm>
            <a:off x="10871846" y="6552271"/>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1857EE4E-6976-4B0F-496C-F2490AD48DF3}"/>
              </a:ext>
            </a:extLst>
          </p:cNvPr>
          <p:cNvSpPr txBox="1"/>
          <p:nvPr/>
        </p:nvSpPr>
        <p:spPr>
          <a:xfrm>
            <a:off x="10590415" y="6152161"/>
            <a:ext cx="2046594" cy="400110"/>
          </a:xfrm>
          <a:prstGeom prst="rect">
            <a:avLst/>
          </a:prstGeom>
          <a:noFill/>
        </p:spPr>
        <p:txBody>
          <a:bodyPr wrap="square" rtlCol="0">
            <a:spAutoFit/>
          </a:bodyPr>
          <a:lstStyle/>
          <a:p>
            <a:pPr algn="ctr"/>
            <a:r>
              <a:rPr lang="de-DE" sz="2000" dirty="0"/>
              <a:t>v.1.02</a:t>
            </a:r>
            <a:endParaRPr lang="de-DE" dirty="0"/>
          </a:p>
        </p:txBody>
      </p:sp>
    </p:spTree>
    <p:extLst>
      <p:ext uri="{BB962C8B-B14F-4D97-AF65-F5344CB8AC3E}">
        <p14:creationId xmlns:p14="http://schemas.microsoft.com/office/powerpoint/2010/main" val="356794298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394112" y="1350871"/>
            <a:ext cx="4746387" cy="3908762"/>
          </a:xfrm>
          <a:prstGeom prst="rect">
            <a:avLst/>
          </a:prstGeom>
          <a:noFill/>
        </p:spPr>
        <p:txBody>
          <a:bodyPr wrap="square" rtlCol="0">
            <a:spAutoFit/>
          </a:bodyPr>
          <a:lstStyle/>
          <a:p>
            <a:r>
              <a:rPr lang="de-DE" sz="2400" dirty="0">
                <a:latin typeface="Bodoni MT Condensed" panose="02070606080606020203" pitchFamily="18" charset="0"/>
              </a:rPr>
              <a:t>Das Zahlenschloss klickt, als du die Kombination </a:t>
            </a:r>
          </a:p>
          <a:p>
            <a:endParaRPr lang="de-DE" sz="2400" dirty="0">
              <a:latin typeface="Bodoni MT Condensed" panose="02070606080606020203" pitchFamily="18" charset="0"/>
            </a:endParaRPr>
          </a:p>
          <a:p>
            <a:r>
              <a:rPr lang="de-DE" sz="3200" b="1" dirty="0">
                <a:latin typeface="Bodoni MT Condensed" panose="02070606080606020203" pitchFamily="18" charset="0"/>
              </a:rPr>
              <a:t>6   3   3 </a:t>
            </a:r>
          </a:p>
          <a:p>
            <a:endParaRPr lang="de-DE" sz="2400" dirty="0">
              <a:latin typeface="Bodoni MT Condensed" panose="02070606080606020203" pitchFamily="18" charset="0"/>
            </a:endParaRPr>
          </a:p>
          <a:p>
            <a:r>
              <a:rPr lang="de-DE" sz="2400" dirty="0">
                <a:latin typeface="Bodoni MT Condensed" panose="02070606080606020203" pitchFamily="18" charset="0"/>
              </a:rPr>
              <a:t>eingibst. Du öffnest die Truhe und findest…einen weiteren Trank! Auch dieser wird dir sicherlich später von Nutzen sein. </a:t>
            </a:r>
          </a:p>
          <a:p>
            <a:endParaRPr lang="de-DE" sz="2400" dirty="0">
              <a:latin typeface="Bodoni MT Condensed" panose="02070606080606020203" pitchFamily="18" charset="0"/>
            </a:endParaRPr>
          </a:p>
          <a:p>
            <a:r>
              <a:rPr lang="de-DE" sz="2400" dirty="0">
                <a:latin typeface="Bodoni MT Condensed" panose="02070606080606020203" pitchFamily="18" charset="0"/>
              </a:rPr>
              <a:t>Du steckst ihn in deine Tasche und setzt deinen Weg über die Brücke fort.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pic>
        <p:nvPicPr>
          <p:cNvPr id="5" name="Grafik 4">
            <a:extLst>
              <a:ext uri="{FF2B5EF4-FFF2-40B4-BE49-F238E27FC236}">
                <a16:creationId xmlns:a16="http://schemas.microsoft.com/office/drawing/2014/main" id="{52C63D4A-4539-5841-FD46-E8106097B091}"/>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7424695" y="931280"/>
            <a:ext cx="2887578" cy="4256954"/>
          </a:xfrm>
          <a:prstGeom prst="rect">
            <a:avLst/>
          </a:prstGeom>
        </p:spPr>
      </p:pic>
      <p:pic>
        <p:nvPicPr>
          <p:cNvPr id="7" name="Picture 2" descr="Free vector check and cross signs paint design">
            <a:extLst>
              <a:ext uri="{FF2B5EF4-FFF2-40B4-BE49-F238E27FC236}">
                <a16:creationId xmlns:a16="http://schemas.microsoft.com/office/drawing/2014/main" id="{08AE8490-D8A9-712D-BA84-C471B9EF4758}"/>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538468" y="2055746"/>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8" name="Rechteck: abgerundete Ecken 7">
            <a:hlinkClick r:id="" action="ppaction://hlinkshowjump?jump=nextslide"/>
            <a:extLst>
              <a:ext uri="{FF2B5EF4-FFF2-40B4-BE49-F238E27FC236}">
                <a16:creationId xmlns:a16="http://schemas.microsoft.com/office/drawing/2014/main" id="{48378702-0DE6-F1FF-8BDA-416DBD093B30}"/>
              </a:ext>
            </a:extLst>
          </p:cNvPr>
          <p:cNvSpPr/>
          <p:nvPr/>
        </p:nvSpPr>
        <p:spPr>
          <a:xfrm>
            <a:off x="5492175" y="5804033"/>
            <a:ext cx="1207650" cy="530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sp>
        <p:nvSpPr>
          <p:cNvPr id="9" name="Textfeld 8">
            <a:extLst>
              <a:ext uri="{FF2B5EF4-FFF2-40B4-BE49-F238E27FC236}">
                <a16:creationId xmlns:a16="http://schemas.microsoft.com/office/drawing/2014/main" id="{128AC28B-0FAC-CD5E-30C1-846B5BBC74A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00824812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3963439" y="3746339"/>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Entscheidung</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4399357" y="2685118"/>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sp>
        <p:nvSpPr>
          <p:cNvPr id="10" name="Freihandform: Form 9">
            <a:extLst>
              <a:ext uri="{FF2B5EF4-FFF2-40B4-BE49-F238E27FC236}">
                <a16:creationId xmlns:a16="http://schemas.microsoft.com/office/drawing/2014/main" id="{945D4675-590B-704A-585F-5FB3EC9B7D94}"/>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1" name="Textfeld 10">
            <a:extLst>
              <a:ext uri="{FF2B5EF4-FFF2-40B4-BE49-F238E27FC236}">
                <a16:creationId xmlns:a16="http://schemas.microsoft.com/office/drawing/2014/main" id="{D642762D-4A96-ECFC-21C6-52B601F74ED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796006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7432" y="666637"/>
            <a:ext cx="10277242" cy="400110"/>
          </a:xfrm>
          <a:prstGeom prst="rect">
            <a:avLst/>
          </a:prstGeom>
          <a:noFill/>
        </p:spPr>
        <p:txBody>
          <a:bodyPr wrap="square" rtlCol="0">
            <a:spAutoFit/>
          </a:bodyPr>
          <a:lstStyle/>
          <a:p>
            <a:r>
              <a:rPr lang="de-DE" sz="2000" dirty="0">
                <a:latin typeface="Bodoni MT Condensed" panose="02070606080606020203" pitchFamily="18" charset="0"/>
              </a:rPr>
              <a:t>Du gelangst an eine Wegkreuzung. </a:t>
            </a:r>
            <a:r>
              <a:rPr lang="de-DE" sz="2000" b="1" dirty="0">
                <a:latin typeface="Bodoni MT Condensed" panose="02070606080606020203" pitchFamily="18" charset="0"/>
              </a:rPr>
              <a:t>Triff deine Entscheidung ! </a:t>
            </a:r>
            <a:r>
              <a:rPr lang="de-DE" sz="2000" dirty="0">
                <a:latin typeface="Bodoni MT Condensed" panose="02070606080606020203" pitchFamily="18" charset="0"/>
              </a:rPr>
              <a:t>(Es gibt eine </a:t>
            </a:r>
            <a:r>
              <a:rPr lang="de-DE" sz="2000" dirty="0">
                <a:solidFill>
                  <a:schemeClr val="accent2">
                    <a:lumMod val="75000"/>
                  </a:schemeClr>
                </a:solidFill>
                <a:latin typeface="Bodoni MT Condensed" panose="02070606080606020203" pitchFamily="18" charset="0"/>
              </a:rPr>
              <a:t>schwierigere </a:t>
            </a:r>
            <a:r>
              <a:rPr lang="de-DE" sz="2000" dirty="0">
                <a:latin typeface="Bodoni MT Condensed" panose="02070606080606020203" pitchFamily="18" charset="0"/>
              </a:rPr>
              <a:t>und eine </a:t>
            </a:r>
            <a:r>
              <a:rPr lang="de-DE" sz="2000" dirty="0">
                <a:solidFill>
                  <a:schemeClr val="accent6">
                    <a:lumMod val="75000"/>
                  </a:schemeClr>
                </a:solidFill>
                <a:latin typeface="Bodoni MT Condensed" panose="02070606080606020203" pitchFamily="18" charset="0"/>
              </a:rPr>
              <a:t>leichtere</a:t>
            </a:r>
            <a:r>
              <a:rPr lang="de-DE" sz="2000" dirty="0">
                <a:latin typeface="Bodoni MT Condensed" panose="02070606080606020203" pitchFamily="18" charset="0"/>
              </a:rPr>
              <a:t> Übung)</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688966" y="6515695"/>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Entscheidung</a:t>
            </a:r>
          </a:p>
        </p:txBody>
      </p:sp>
      <p:pic>
        <p:nvPicPr>
          <p:cNvPr id="1026" name="Picture 2" descr="Free vector concept of choice between hard and easy way">
            <a:extLst>
              <a:ext uri="{FF2B5EF4-FFF2-40B4-BE49-F238E27FC236}">
                <a16:creationId xmlns:a16="http://schemas.microsoft.com/office/drawing/2014/main" id="{A3D9CEE7-E847-3864-8B7F-1F520AC2AC1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6293" y="1066747"/>
            <a:ext cx="6910230" cy="5708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Textfeld 8">
            <a:extLst>
              <a:ext uri="{FF2B5EF4-FFF2-40B4-BE49-F238E27FC236}">
                <a16:creationId xmlns:a16="http://schemas.microsoft.com/office/drawing/2014/main" id="{FB586143-2514-CF83-5396-615F65B1B4F6}"/>
              </a:ext>
            </a:extLst>
          </p:cNvPr>
          <p:cNvSpPr txBox="1"/>
          <p:nvPr/>
        </p:nvSpPr>
        <p:spPr>
          <a:xfrm>
            <a:off x="6031971" y="2711008"/>
            <a:ext cx="505876" cy="230832"/>
          </a:xfrm>
          <a:prstGeom prst="rect">
            <a:avLst/>
          </a:prstGeom>
          <a:solidFill>
            <a:schemeClr val="accent6">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de-DE" sz="900" b="1" dirty="0">
                <a:solidFill>
                  <a:schemeClr val="tx1"/>
                </a:solidFill>
              </a:rPr>
              <a:t>Leicht</a:t>
            </a:r>
            <a:endParaRPr lang="de-DE" b="1" dirty="0">
              <a:solidFill>
                <a:schemeClr val="tx1"/>
              </a:solidFill>
            </a:endParaRPr>
          </a:p>
        </p:txBody>
      </p:sp>
      <p:sp>
        <p:nvSpPr>
          <p:cNvPr id="10" name="Textfeld 9">
            <a:extLst>
              <a:ext uri="{FF2B5EF4-FFF2-40B4-BE49-F238E27FC236}">
                <a16:creationId xmlns:a16="http://schemas.microsoft.com/office/drawing/2014/main" id="{9196D686-36A3-16C9-FAFC-03BF78ED939D}"/>
              </a:ext>
            </a:extLst>
          </p:cNvPr>
          <p:cNvSpPr txBox="1"/>
          <p:nvPr/>
        </p:nvSpPr>
        <p:spPr>
          <a:xfrm>
            <a:off x="5425532" y="2711008"/>
            <a:ext cx="505876" cy="230832"/>
          </a:xfrm>
          <a:prstGeom prst="rect">
            <a:avLst/>
          </a:prstGeom>
          <a:solidFill>
            <a:schemeClr val="accent2">
              <a:alpha val="50000"/>
            </a:schemeClr>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pPr algn="ctr"/>
            <a:r>
              <a:rPr lang="de-DE" sz="900" b="1" dirty="0">
                <a:solidFill>
                  <a:schemeClr val="tx1"/>
                </a:solidFill>
              </a:rPr>
              <a:t>Hart</a:t>
            </a:r>
            <a:endParaRPr lang="de-DE" b="1" dirty="0">
              <a:solidFill>
                <a:schemeClr val="tx1"/>
              </a:solidFill>
            </a:endParaRPr>
          </a:p>
        </p:txBody>
      </p:sp>
      <p:sp>
        <p:nvSpPr>
          <p:cNvPr id="11" name="Ellipse 10">
            <a:extLst>
              <a:ext uri="{FF2B5EF4-FFF2-40B4-BE49-F238E27FC236}">
                <a16:creationId xmlns:a16="http://schemas.microsoft.com/office/drawing/2014/main" id="{5FE30EE3-E637-6B7F-C0ED-B5CE1482E771}"/>
              </a:ext>
            </a:extLst>
          </p:cNvPr>
          <p:cNvSpPr/>
          <p:nvPr/>
        </p:nvSpPr>
        <p:spPr>
          <a:xfrm>
            <a:off x="2509243" y="5602330"/>
            <a:ext cx="1686635" cy="188923"/>
          </a:xfrm>
          <a:prstGeom prst="ellipse">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pic>
        <p:nvPicPr>
          <p:cNvPr id="1032" name="Picture 8" descr="Free vector cartoon medieval peasant woman lulling baby">
            <a:extLst>
              <a:ext uri="{FF2B5EF4-FFF2-40B4-BE49-F238E27FC236}">
                <a16:creationId xmlns:a16="http://schemas.microsoft.com/office/drawing/2014/main" id="{EA3FC775-08B1-02E8-FC4A-7A688A43E028}"/>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27099"/>
          <a:stretch/>
        </p:blipFill>
        <p:spPr bwMode="auto">
          <a:xfrm>
            <a:off x="2476293" y="3570739"/>
            <a:ext cx="1686635" cy="2620624"/>
          </a:xfrm>
          <a:prstGeom prst="rect">
            <a:avLst/>
          </a:prstGeom>
          <a:noFill/>
          <a:extLst>
            <a:ext uri="{909E8E84-426E-40DD-AFC4-6F175D3DCCD1}">
              <a14:hiddenFill xmlns:a14="http://schemas.microsoft.com/office/drawing/2010/main">
                <a:solidFill>
                  <a:srgbClr val="FFFFFF"/>
                </a:solidFill>
              </a14:hiddenFill>
            </a:ext>
          </a:extLst>
        </p:spPr>
      </p:pic>
      <p:sp>
        <p:nvSpPr>
          <p:cNvPr id="12" name="Ellipse 11">
            <a:extLst>
              <a:ext uri="{FF2B5EF4-FFF2-40B4-BE49-F238E27FC236}">
                <a16:creationId xmlns:a16="http://schemas.microsoft.com/office/drawing/2014/main" id="{2FF0848E-39DB-2C8E-EF73-D5A6864E0ACB}"/>
              </a:ext>
            </a:extLst>
          </p:cNvPr>
          <p:cNvSpPr/>
          <p:nvPr/>
        </p:nvSpPr>
        <p:spPr>
          <a:xfrm>
            <a:off x="7151347" y="6326772"/>
            <a:ext cx="1686635" cy="188923"/>
          </a:xfrm>
          <a:prstGeom prst="ellipse">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de-DE"/>
          </a:p>
        </p:txBody>
      </p:sp>
      <p:pic>
        <p:nvPicPr>
          <p:cNvPr id="1030" name="Picture 6" descr="Free vector cartoon farmer with rope chasing after pig">
            <a:extLst>
              <a:ext uri="{FF2B5EF4-FFF2-40B4-BE49-F238E27FC236}">
                <a16:creationId xmlns:a16="http://schemas.microsoft.com/office/drawing/2014/main" id="{8701892F-7FF3-A0F9-32BC-712DC80DFF4F}"/>
              </a:ext>
            </a:extLst>
          </p:cNvPr>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355736" y="3916161"/>
            <a:ext cx="3096688" cy="3096688"/>
          </a:xfrm>
          <a:prstGeom prst="rect">
            <a:avLst/>
          </a:prstGeom>
          <a:noFill/>
          <a:extLst>
            <a:ext uri="{909E8E84-426E-40DD-AFC4-6F175D3DCCD1}">
              <a14:hiddenFill xmlns:a14="http://schemas.microsoft.com/office/drawing/2010/main">
                <a:solidFill>
                  <a:srgbClr val="FFFFFF"/>
                </a:solidFill>
              </a14:hiddenFill>
            </a:ext>
          </a:extLst>
        </p:spPr>
      </p:pic>
      <p:sp>
        <p:nvSpPr>
          <p:cNvPr id="13" name="Sprechblase: rechteckig mit abgerundeten Ecken 12">
            <a:extLst>
              <a:ext uri="{FF2B5EF4-FFF2-40B4-BE49-F238E27FC236}">
                <a16:creationId xmlns:a16="http://schemas.microsoft.com/office/drawing/2014/main" id="{8598056E-2F42-A8AB-770F-5C5B1C91F344}"/>
              </a:ext>
            </a:extLst>
          </p:cNvPr>
          <p:cNvSpPr/>
          <p:nvPr/>
        </p:nvSpPr>
        <p:spPr>
          <a:xfrm>
            <a:off x="209918" y="2349155"/>
            <a:ext cx="2657307" cy="1766277"/>
          </a:xfrm>
          <a:prstGeom prst="wedgeRoundRectCallout">
            <a:avLst>
              <a:gd name="adj1" fmla="val 65995"/>
              <a:gd name="adj2" fmla="val 55177"/>
              <a:gd name="adj3" fmla="val 16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b="1" i="1" dirty="0">
                <a:solidFill>
                  <a:schemeClr val="tx1"/>
                </a:solidFill>
              </a:rPr>
              <a:t>„Bitte hilf unserem Dorf! Unsere Tiere sind plötzlich </a:t>
            </a:r>
            <a:r>
              <a:rPr lang="de-DE" b="1" i="1" dirty="0">
                <a:solidFill>
                  <a:srgbClr val="C00000"/>
                </a:solidFill>
              </a:rPr>
              <a:t>krank</a:t>
            </a:r>
            <a:r>
              <a:rPr lang="de-DE" b="1" i="1" dirty="0">
                <a:solidFill>
                  <a:schemeClr val="tx1"/>
                </a:solidFill>
              </a:rPr>
              <a:t> geworden und uns fehlt das Geld, um </a:t>
            </a:r>
            <a:r>
              <a:rPr lang="de-DE" b="1" i="1" dirty="0">
                <a:solidFill>
                  <a:srgbClr val="C00000"/>
                </a:solidFill>
              </a:rPr>
              <a:t>Medizin</a:t>
            </a:r>
            <a:r>
              <a:rPr lang="de-DE" b="1" i="1" dirty="0">
                <a:solidFill>
                  <a:schemeClr val="tx1"/>
                </a:solidFill>
              </a:rPr>
              <a:t> zu kaufen!“</a:t>
            </a:r>
          </a:p>
        </p:txBody>
      </p:sp>
      <p:sp>
        <p:nvSpPr>
          <p:cNvPr id="14" name="Sprechblase: rechteckig mit abgerundeten Ecken 13">
            <a:extLst>
              <a:ext uri="{FF2B5EF4-FFF2-40B4-BE49-F238E27FC236}">
                <a16:creationId xmlns:a16="http://schemas.microsoft.com/office/drawing/2014/main" id="{D8E141D4-67BB-13A2-DD8D-DEB0718D0928}"/>
              </a:ext>
            </a:extLst>
          </p:cNvPr>
          <p:cNvSpPr/>
          <p:nvPr/>
        </p:nvSpPr>
        <p:spPr>
          <a:xfrm>
            <a:off x="9091186" y="2403593"/>
            <a:ext cx="2890896" cy="1610194"/>
          </a:xfrm>
          <a:prstGeom prst="wedgeRoundRectCallout">
            <a:avLst>
              <a:gd name="adj1" fmla="val -85092"/>
              <a:gd name="adj2" fmla="val 84116"/>
              <a:gd name="adj3" fmla="val 16667"/>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de-DE" b="1" dirty="0">
                <a:solidFill>
                  <a:schemeClr val="tx1"/>
                </a:solidFill>
              </a:rPr>
              <a:t>Ich glaub‘ mein Schwein pfeift! Kannst du mir helfen, das Schwein zu </a:t>
            </a:r>
            <a:r>
              <a:rPr lang="de-DE" b="1" dirty="0">
                <a:solidFill>
                  <a:srgbClr val="002060"/>
                </a:solidFill>
              </a:rPr>
              <a:t>fangen</a:t>
            </a:r>
            <a:r>
              <a:rPr lang="de-DE" b="1" dirty="0">
                <a:solidFill>
                  <a:schemeClr val="tx1"/>
                </a:solidFill>
              </a:rPr>
              <a:t>? Vielleicht mit Hilfe von </a:t>
            </a:r>
            <a:r>
              <a:rPr lang="de-DE" b="1" dirty="0">
                <a:solidFill>
                  <a:srgbClr val="002060"/>
                </a:solidFill>
              </a:rPr>
              <a:t>Magie</a:t>
            </a:r>
            <a:r>
              <a:rPr lang="de-DE" b="1" dirty="0">
                <a:solidFill>
                  <a:schemeClr val="tx1"/>
                </a:solidFill>
              </a:rPr>
              <a:t>? </a:t>
            </a:r>
          </a:p>
        </p:txBody>
      </p:sp>
      <p:sp>
        <p:nvSpPr>
          <p:cNvPr id="15" name="Rechteck: abgerundete Ecken 14">
            <a:hlinkClick r:id="rId6" action="ppaction://hlinksldjump"/>
            <a:extLst>
              <a:ext uri="{FF2B5EF4-FFF2-40B4-BE49-F238E27FC236}">
                <a16:creationId xmlns:a16="http://schemas.microsoft.com/office/drawing/2014/main" id="{CEE38290-C46C-45A2-CA5B-294337291E84}"/>
              </a:ext>
            </a:extLst>
          </p:cNvPr>
          <p:cNvSpPr/>
          <p:nvPr/>
        </p:nvSpPr>
        <p:spPr>
          <a:xfrm>
            <a:off x="809014" y="5675991"/>
            <a:ext cx="1207650" cy="650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Heiltrank einsetzen</a:t>
            </a:r>
          </a:p>
        </p:txBody>
      </p:sp>
      <p:pic>
        <p:nvPicPr>
          <p:cNvPr id="16" name="Grafik 15">
            <a:extLst>
              <a:ext uri="{FF2B5EF4-FFF2-40B4-BE49-F238E27FC236}">
                <a16:creationId xmlns:a16="http://schemas.microsoft.com/office/drawing/2014/main" id="{1229DB3A-A0D3-3AF0-865C-9A078DDB8D18}"/>
              </a:ext>
            </a:extLst>
          </p:cNvPr>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846289" y="4142284"/>
            <a:ext cx="1067201" cy="1378858"/>
          </a:xfrm>
          <a:prstGeom prst="rect">
            <a:avLst/>
          </a:prstGeom>
        </p:spPr>
      </p:pic>
      <p:sp>
        <p:nvSpPr>
          <p:cNvPr id="17" name="Rechteck: abgerundete Ecken 16">
            <a:hlinkClick r:id="rId8" action="ppaction://hlinksldjump"/>
            <a:extLst>
              <a:ext uri="{FF2B5EF4-FFF2-40B4-BE49-F238E27FC236}">
                <a16:creationId xmlns:a16="http://schemas.microsoft.com/office/drawing/2014/main" id="{A5D19196-3BA2-29A8-12D6-047002E219D8}"/>
              </a:ext>
            </a:extLst>
          </p:cNvPr>
          <p:cNvSpPr/>
          <p:nvPr/>
        </p:nvSpPr>
        <p:spPr>
          <a:xfrm>
            <a:off x="10244080" y="5675991"/>
            <a:ext cx="1207650" cy="6507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err="1">
                <a:latin typeface="Bodoni MT Condensed" panose="02070606080606020203" pitchFamily="18" charset="0"/>
              </a:rPr>
              <a:t>Manatrank</a:t>
            </a:r>
            <a:r>
              <a:rPr lang="de-DE" dirty="0">
                <a:latin typeface="Bodoni MT Condensed" panose="02070606080606020203" pitchFamily="18" charset="0"/>
              </a:rPr>
              <a:t> einsetzen</a:t>
            </a:r>
          </a:p>
        </p:txBody>
      </p:sp>
      <p:pic>
        <p:nvPicPr>
          <p:cNvPr id="18" name="Grafik 17">
            <a:extLst>
              <a:ext uri="{FF2B5EF4-FFF2-40B4-BE49-F238E27FC236}">
                <a16:creationId xmlns:a16="http://schemas.microsoft.com/office/drawing/2014/main" id="{4AE7F9E1-BA32-122D-5C11-5CAD5092A493}"/>
              </a:ext>
            </a:extLst>
          </p:cNvPr>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10304674" y="4126854"/>
            <a:ext cx="1092227" cy="1610194"/>
          </a:xfrm>
          <a:prstGeom prst="rect">
            <a:avLst/>
          </a:prstGeom>
        </p:spPr>
      </p:pic>
      <p:sp>
        <p:nvSpPr>
          <p:cNvPr id="19" name="Textfeld 18">
            <a:extLst>
              <a:ext uri="{FF2B5EF4-FFF2-40B4-BE49-F238E27FC236}">
                <a16:creationId xmlns:a16="http://schemas.microsoft.com/office/drawing/2014/main" id="{B897E5E0-327A-15F3-2687-34E339EEAB7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18518281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045319" y="1970019"/>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kranken Tiere</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2" name="Picture 4" descr="Free vector location map pin gps pointer markers for destination">
            <a:hlinkClick r:id="rId3" action="ppaction://hlinksldjump"/>
            <a:extLst>
              <a:ext uri="{FF2B5EF4-FFF2-40B4-BE49-F238E27FC236}">
                <a16:creationId xmlns:a16="http://schemas.microsoft.com/office/drawing/2014/main" id="{D1D5D244-C29B-FBAD-320C-C2000C98F28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289263" y="1577909"/>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6" name="Freihandform: Form 15">
            <a:extLst>
              <a:ext uri="{FF2B5EF4-FFF2-40B4-BE49-F238E27FC236}">
                <a16:creationId xmlns:a16="http://schemas.microsoft.com/office/drawing/2014/main" id="{33E0DE4C-C864-0629-EBD7-4CC261EDBA99}"/>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Textfeld 17">
            <a:extLst>
              <a:ext uri="{FF2B5EF4-FFF2-40B4-BE49-F238E27FC236}">
                <a16:creationId xmlns:a16="http://schemas.microsoft.com/office/drawing/2014/main" id="{FADA59E8-AF49-4643-64E5-78166376AA8A}"/>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01723349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par>
                                <p:cTn id="8" presetID="10" presetClass="entr" presetSubtype="0" fill="hold" nodeType="withEffect">
                                  <p:stCondLst>
                                    <p:cond delay="10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5720660" y="3029901"/>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7" name="Textfeld 16">
            <a:hlinkClick r:id="rId5" action="ppaction://hlinksldjump"/>
            <a:extLst>
              <a:ext uri="{FF2B5EF4-FFF2-40B4-BE49-F238E27FC236}">
                <a16:creationId xmlns:a16="http://schemas.microsoft.com/office/drawing/2014/main" id="{E6919C0F-2513-F1F2-8D86-B7170DDE361C}"/>
              </a:ext>
            </a:extLst>
          </p:cNvPr>
          <p:cNvSpPr txBox="1"/>
          <p:nvPr/>
        </p:nvSpPr>
        <p:spPr>
          <a:xfrm>
            <a:off x="4934941" y="4093739"/>
            <a:ext cx="1877339"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Mein Schwein pfeift</a:t>
            </a:r>
          </a:p>
        </p:txBody>
      </p:sp>
      <p:sp>
        <p:nvSpPr>
          <p:cNvPr id="18" name="Textfeld 17">
            <a:extLst>
              <a:ext uri="{FF2B5EF4-FFF2-40B4-BE49-F238E27FC236}">
                <a16:creationId xmlns:a16="http://schemas.microsoft.com/office/drawing/2014/main" id="{C86EB407-9FA8-60A1-B9C0-C17140C4C88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7735819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580603" y="5848450"/>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5" name="Textfeld 4">
            <a:extLst>
              <a:ext uri="{FF2B5EF4-FFF2-40B4-BE49-F238E27FC236}">
                <a16:creationId xmlns:a16="http://schemas.microsoft.com/office/drawing/2014/main" id="{2B036E32-FED6-3977-AC81-117B20034818}"/>
              </a:ext>
            </a:extLst>
          </p:cNvPr>
          <p:cNvSpPr txBox="1"/>
          <p:nvPr/>
        </p:nvSpPr>
        <p:spPr>
          <a:xfrm>
            <a:off x="498371" y="1572707"/>
            <a:ext cx="5443206" cy="4401205"/>
          </a:xfrm>
          <a:prstGeom prst="rect">
            <a:avLst/>
          </a:prstGeom>
          <a:noFill/>
        </p:spPr>
        <p:txBody>
          <a:bodyPr wrap="square" rtlCol="0">
            <a:spAutoFit/>
          </a:bodyPr>
          <a:lstStyle/>
          <a:p>
            <a:pPr algn="just"/>
            <a:r>
              <a:rPr lang="de-DE" sz="2000" dirty="0">
                <a:latin typeface="Bodoni MT Condensed" panose="02070606080606020203" pitchFamily="18" charset="0"/>
              </a:rPr>
              <a:t>Du folgst der Frau in das Dorf. Bei Betreten der Scheune schlägt dir schon der Geruch von Krankheit entgegen. Schnell zückst du deinen Heiltrank und kippst das süß-riechende Getränk in den Trog, aus dem die Tiere trinken. Kurze Zeit später beginnen die Tiere wieder munter zu muhen, krähen und blöken – du hast sie heilen können! Leider hast du bei der Aktion ungeschickt deinen </a:t>
            </a:r>
            <a:r>
              <a:rPr lang="de-DE" sz="2000" dirty="0" err="1">
                <a:latin typeface="Bodoni MT Condensed" panose="02070606080606020203" pitchFamily="18" charset="0"/>
              </a:rPr>
              <a:t>Manatrank</a:t>
            </a:r>
            <a:r>
              <a:rPr lang="de-DE" sz="2000" dirty="0">
                <a:latin typeface="Bodoni MT Condensed" panose="02070606080606020203" pitchFamily="18" charset="0"/>
              </a:rPr>
              <a:t> verschüttet, aber das war es wert!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Die Dorfbewohner sind dir unendlich dankbar und laden dich zum Abendessen ein. Abends, als ihr alle am Lagerfeuer sitzt, bitten die Dorfbewohner dich erneut um Hilfe: Seit Wochen brüten sie über einem komplizierten Rätsel – ob du ihnen wohl helfen könntest?</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Als Belohnung winkt ein wertvoller Trank!</a:t>
            </a:r>
            <a:endParaRPr lang="de-DE" sz="2000" i="1" dirty="0">
              <a:latin typeface="Bodoni MT Condensed" panose="02070606080606020203" pitchFamily="18" charset="0"/>
            </a:endParaRPr>
          </a:p>
          <a:p>
            <a:pPr algn="just"/>
            <a:endParaRPr lang="de-DE" sz="2000" dirty="0">
              <a:latin typeface="Bodoni MT Condensed" panose="02070606080606020203" pitchFamily="18"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ACEDBF0E-5C46-249F-62DC-55B86047D35C}"/>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pic>
        <p:nvPicPr>
          <p:cNvPr id="2050" name="Picture 2" descr="Free vector farm animals concept illustration">
            <a:extLst>
              <a:ext uri="{FF2B5EF4-FFF2-40B4-BE49-F238E27FC236}">
                <a16:creationId xmlns:a16="http://schemas.microsoft.com/office/drawing/2014/main" id="{0EEDFD7E-D9E5-11C9-EC6F-4C2CAEE463DA}"/>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010275" y="1449894"/>
            <a:ext cx="5948031" cy="39621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48225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F35AB705-9B6D-8427-D451-F466F620B70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9" name="Rechteck 8">
            <a:extLst>
              <a:ext uri="{FF2B5EF4-FFF2-40B4-BE49-F238E27FC236}">
                <a16:creationId xmlns:a16="http://schemas.microsoft.com/office/drawing/2014/main" id="{EF8474FD-72ED-8FE1-B8F8-333AF3FC24E7}"/>
              </a:ext>
            </a:extLst>
          </p:cNvPr>
          <p:cNvSpPr/>
          <p:nvPr/>
        </p:nvSpPr>
        <p:spPr>
          <a:xfrm>
            <a:off x="10007966" y="1079541"/>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zusammen</a:t>
            </a:r>
          </a:p>
        </p:txBody>
      </p:sp>
      <p:sp>
        <p:nvSpPr>
          <p:cNvPr id="11" name="Rechteck 10">
            <a:extLst>
              <a:ext uri="{FF2B5EF4-FFF2-40B4-BE49-F238E27FC236}">
                <a16:creationId xmlns:a16="http://schemas.microsoft.com/office/drawing/2014/main" id="{CC124AC7-5F05-56E9-BE80-8C029C0FFEBC}"/>
              </a:ext>
            </a:extLst>
          </p:cNvPr>
          <p:cNvSpPr/>
          <p:nvPr/>
        </p:nvSpPr>
        <p:spPr>
          <a:xfrm>
            <a:off x="10007966" y="3117958"/>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getrennt</a:t>
            </a:r>
          </a:p>
        </p:txBody>
      </p:sp>
      <p:graphicFrame>
        <p:nvGraphicFramePr>
          <p:cNvPr id="12" name="Tabelle 30">
            <a:extLst>
              <a:ext uri="{FF2B5EF4-FFF2-40B4-BE49-F238E27FC236}">
                <a16:creationId xmlns:a16="http://schemas.microsoft.com/office/drawing/2014/main" id="{D027F87F-7EED-6D69-1D92-02D8078CCAAB}"/>
              </a:ext>
            </a:extLst>
          </p:cNvPr>
          <p:cNvGraphicFramePr>
            <a:graphicFrameLocks noGrp="1"/>
          </p:cNvGraphicFramePr>
          <p:nvPr>
            <p:extLst>
              <p:ext uri="{D42A27DB-BD31-4B8C-83A1-F6EECF244321}">
                <p14:modId xmlns:p14="http://schemas.microsoft.com/office/powerpoint/2010/main" val="27694520"/>
              </p:ext>
            </p:extLst>
          </p:nvPr>
        </p:nvGraphicFramePr>
        <p:xfrm>
          <a:off x="529049" y="1153923"/>
          <a:ext cx="6667279" cy="296672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Auf glatter Straße kann man </a:t>
                      </a:r>
                      <a:r>
                        <a:rPr lang="de-DE" b="1" i="0" dirty="0">
                          <a:effectLst/>
                          <a:latin typeface="Söhne"/>
                        </a:rPr>
                        <a:t>schwer/fallen.</a:t>
                      </a:r>
                      <a:endParaRPr lang="de-DE" b="1"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Die Ritter werden den Dieb </a:t>
                      </a:r>
                      <a:r>
                        <a:rPr lang="de-DE" b="1" i="0" dirty="0">
                          <a:effectLst/>
                          <a:latin typeface="Söhne"/>
                        </a:rPr>
                        <a:t>fest/nehmen.</a:t>
                      </a:r>
                      <a:endParaRPr lang="de-DE" b="1"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Man soll andere nicht </a:t>
                      </a:r>
                      <a:r>
                        <a:rPr lang="de-DE" b="1" i="0" dirty="0">
                          <a:effectLst/>
                          <a:latin typeface="Söhne"/>
                        </a:rPr>
                        <a:t>schlecht/machen.</a:t>
                      </a:r>
                      <a:endParaRPr lang="de-DE" b="1"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Das Fenster sollten wir </a:t>
                      </a:r>
                      <a:r>
                        <a:rPr lang="de-DE" b="1" i="0" dirty="0">
                          <a:effectLst/>
                          <a:latin typeface="Söhne"/>
                        </a:rPr>
                        <a:t>offen/lassen.</a:t>
                      </a:r>
                      <a:endParaRPr lang="de-DE" b="1"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Meine Mutter muss mich alleine </a:t>
                      </a:r>
                      <a:r>
                        <a:rPr lang="de-DE" b="1" i="0" dirty="0">
                          <a:effectLst/>
                          <a:latin typeface="Söhne"/>
                        </a:rPr>
                        <a:t>groß/ziehen.</a:t>
                      </a:r>
                      <a:endParaRPr lang="de-DE" b="1"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In diesen Schuhen kann ich </a:t>
                      </a:r>
                      <a:r>
                        <a:rPr lang="de-DE" b="1" i="0" dirty="0">
                          <a:effectLst/>
                          <a:latin typeface="Söhne"/>
                        </a:rPr>
                        <a:t>gut/gehen.</a:t>
                      </a:r>
                      <a:endParaRPr lang="de-DE" b="1" dirty="0"/>
                    </a:p>
                  </a:txBody>
                  <a:tcPr/>
                </a:tc>
                <a:tc>
                  <a:txBody>
                    <a:bodyPr/>
                    <a:lstStyle/>
                    <a:p>
                      <a:r>
                        <a:rPr lang="de-DE" dirty="0"/>
                        <a:t>o</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Ich möchte den Zaun </a:t>
                      </a:r>
                      <a:r>
                        <a:rPr lang="de-DE" b="1" dirty="0"/>
                        <a:t>hellblau/streichen. </a:t>
                      </a:r>
                    </a:p>
                  </a:txBody>
                  <a:tcPr/>
                </a:tc>
                <a:tc>
                  <a:txBody>
                    <a:bodyPr/>
                    <a:lstStyle/>
                    <a:p>
                      <a:r>
                        <a:rPr lang="de-DE" dirty="0"/>
                        <a:t>o</a:t>
                      </a:r>
                    </a:p>
                  </a:txBody>
                  <a:tcPr/>
                </a:tc>
                <a:extLst>
                  <a:ext uri="{0D108BD9-81ED-4DB2-BD59-A6C34878D82A}">
                    <a16:rowId xmlns:a16="http://schemas.microsoft.com/office/drawing/2014/main" val="187823117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Das Land wird den Gefangenen </a:t>
                      </a:r>
                      <a:r>
                        <a:rPr lang="de-DE" b="1" dirty="0"/>
                        <a:t>frei/kaufen. </a:t>
                      </a:r>
                    </a:p>
                  </a:txBody>
                  <a:tcPr/>
                </a:tc>
                <a:tc>
                  <a:txBody>
                    <a:bodyPr/>
                    <a:lstStyle/>
                    <a:p>
                      <a:r>
                        <a:rPr lang="de-DE" dirty="0"/>
                        <a:t>o</a:t>
                      </a:r>
                    </a:p>
                  </a:txBody>
                  <a:tcPr/>
                </a:tc>
                <a:extLst>
                  <a:ext uri="{0D108BD9-81ED-4DB2-BD59-A6C34878D82A}">
                    <a16:rowId xmlns:a16="http://schemas.microsoft.com/office/drawing/2014/main" val="3535510279"/>
                  </a:ext>
                </a:extLst>
              </a:tr>
            </a:tbl>
          </a:graphicData>
        </a:graphic>
      </p:graphicFrame>
      <p:sp>
        <p:nvSpPr>
          <p:cNvPr id="13" name="Ellipse 12">
            <a:extLst>
              <a:ext uri="{FF2B5EF4-FFF2-40B4-BE49-F238E27FC236}">
                <a16:creationId xmlns:a16="http://schemas.microsoft.com/office/drawing/2014/main" id="{5076CF8A-05BA-EA80-88AA-9477C910672B}"/>
              </a:ext>
            </a:extLst>
          </p:cNvPr>
          <p:cNvSpPr/>
          <p:nvPr/>
        </p:nvSpPr>
        <p:spPr>
          <a:xfrm>
            <a:off x="9944397" y="1488052"/>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4" name="Ellipse 13">
            <a:extLst>
              <a:ext uri="{FF2B5EF4-FFF2-40B4-BE49-F238E27FC236}">
                <a16:creationId xmlns:a16="http://schemas.microsoft.com/office/drawing/2014/main" id="{259A0EC7-BC13-5357-39DE-8CDA847738CC}"/>
              </a:ext>
            </a:extLst>
          </p:cNvPr>
          <p:cNvSpPr/>
          <p:nvPr/>
        </p:nvSpPr>
        <p:spPr>
          <a:xfrm>
            <a:off x="9933433" y="3538671"/>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5" name="Ellipse 14">
            <a:extLst>
              <a:ext uri="{FF2B5EF4-FFF2-40B4-BE49-F238E27FC236}">
                <a16:creationId xmlns:a16="http://schemas.microsoft.com/office/drawing/2014/main" id="{DBBD29A3-4E29-F740-AE87-316DC5D22E37}"/>
              </a:ext>
            </a:extLst>
          </p:cNvPr>
          <p:cNvSpPr/>
          <p:nvPr/>
        </p:nvSpPr>
        <p:spPr>
          <a:xfrm>
            <a:off x="9925303" y="14789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Ellipse 15">
            <a:extLst>
              <a:ext uri="{FF2B5EF4-FFF2-40B4-BE49-F238E27FC236}">
                <a16:creationId xmlns:a16="http://schemas.microsoft.com/office/drawing/2014/main" id="{D0CC8F53-3973-012F-02FB-6E8A86267040}"/>
              </a:ext>
            </a:extLst>
          </p:cNvPr>
          <p:cNvSpPr/>
          <p:nvPr/>
        </p:nvSpPr>
        <p:spPr>
          <a:xfrm>
            <a:off x="9925303" y="35196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0" name="Textfeld 19">
            <a:extLst>
              <a:ext uri="{FF2B5EF4-FFF2-40B4-BE49-F238E27FC236}">
                <a16:creationId xmlns:a16="http://schemas.microsoft.com/office/drawing/2014/main" id="{C7F1A6C8-5C80-EC0B-AD8E-2BBA30C6F095}"/>
              </a:ext>
            </a:extLst>
          </p:cNvPr>
          <p:cNvSpPr txBox="1"/>
          <p:nvPr/>
        </p:nvSpPr>
        <p:spPr>
          <a:xfrm>
            <a:off x="2771775" y="6379384"/>
            <a:ext cx="6076950" cy="400110"/>
          </a:xfrm>
          <a:prstGeom prst="rect">
            <a:avLst/>
          </a:prstGeom>
          <a:noFill/>
        </p:spPr>
        <p:txBody>
          <a:bodyPr wrap="square" rtlCol="0">
            <a:spAutoFit/>
          </a:bodyPr>
          <a:lstStyle/>
          <a:p>
            <a:r>
              <a:rPr lang="de-DE" sz="2000" i="1" dirty="0">
                <a:latin typeface="Bodoni MT Condensed" panose="02070606080606020203" pitchFamily="18" charset="0"/>
              </a:rPr>
              <a:t>(Wähle das passende Muster aus. Achtung, die Muster können verdreht sein!)</a:t>
            </a:r>
          </a:p>
        </p:txBody>
      </p:sp>
      <p:sp>
        <p:nvSpPr>
          <p:cNvPr id="21" name="Textfeld 20">
            <a:extLst>
              <a:ext uri="{FF2B5EF4-FFF2-40B4-BE49-F238E27FC236}">
                <a16:creationId xmlns:a16="http://schemas.microsoft.com/office/drawing/2014/main" id="{4858E19C-47DC-8924-6E34-07F67FB1BD83}"/>
              </a:ext>
            </a:extLst>
          </p:cNvPr>
          <p:cNvSpPr txBox="1"/>
          <p:nvPr/>
        </p:nvSpPr>
        <p:spPr>
          <a:xfrm>
            <a:off x="529049" y="725842"/>
            <a:ext cx="9516876" cy="400110"/>
          </a:xfrm>
          <a:prstGeom prst="rect">
            <a:avLst/>
          </a:prstGeom>
          <a:noFill/>
        </p:spPr>
        <p:txBody>
          <a:bodyPr wrap="square" rtlCol="0">
            <a:spAutoFit/>
          </a:bodyPr>
          <a:lstStyle/>
          <a:p>
            <a:r>
              <a:rPr lang="de-DE" sz="2000" b="1" dirty="0">
                <a:latin typeface="Bodoni MT Condensed" panose="02070606080606020203" pitchFamily="18" charset="0"/>
              </a:rPr>
              <a:t>Zusammen oder getrennt? Löse das Rätsel des Dorfes!</a:t>
            </a:r>
          </a:p>
        </p:txBody>
      </p:sp>
      <p:pic>
        <p:nvPicPr>
          <p:cNvPr id="2061" name="Grafik 2060">
            <a:hlinkClick r:id="rId3" action="ppaction://hlinksldjump"/>
            <a:extLst>
              <a:ext uri="{FF2B5EF4-FFF2-40B4-BE49-F238E27FC236}">
                <a16:creationId xmlns:a16="http://schemas.microsoft.com/office/drawing/2014/main" id="{CA4DD87D-2D0B-49E8-F318-D9B869326EDC}"/>
              </a:ext>
            </a:extLst>
          </p:cNvPr>
          <p:cNvPicPr>
            <a:picLocks noChangeAspect="1"/>
          </p:cNvPicPr>
          <p:nvPr/>
        </p:nvPicPr>
        <p:blipFill>
          <a:blip r:embed="rId4"/>
          <a:stretch>
            <a:fillRect/>
          </a:stretch>
        </p:blipFill>
        <p:spPr>
          <a:xfrm rot="10800000">
            <a:off x="1929576" y="4533975"/>
            <a:ext cx="1733550" cy="1656992"/>
          </a:xfrm>
          <a:prstGeom prst="rect">
            <a:avLst/>
          </a:prstGeom>
          <a:ln w="57150">
            <a:solidFill>
              <a:schemeClr val="accent1"/>
            </a:solidFill>
          </a:ln>
        </p:spPr>
      </p:pic>
      <p:pic>
        <p:nvPicPr>
          <p:cNvPr id="2065" name="Grafik 2064">
            <a:hlinkClick r:id="rId5" action="ppaction://hlinksldjump"/>
            <a:extLst>
              <a:ext uri="{FF2B5EF4-FFF2-40B4-BE49-F238E27FC236}">
                <a16:creationId xmlns:a16="http://schemas.microsoft.com/office/drawing/2014/main" id="{E62B383A-F721-E1FD-C097-D7751F477FE1}"/>
              </a:ext>
            </a:extLst>
          </p:cNvPr>
          <p:cNvPicPr>
            <a:picLocks noChangeAspect="1"/>
          </p:cNvPicPr>
          <p:nvPr/>
        </p:nvPicPr>
        <p:blipFill>
          <a:blip r:embed="rId6"/>
          <a:stretch>
            <a:fillRect/>
          </a:stretch>
        </p:blipFill>
        <p:spPr>
          <a:xfrm rot="16200000">
            <a:off x="4487074" y="4479854"/>
            <a:ext cx="1656992" cy="1789714"/>
          </a:xfrm>
          <a:prstGeom prst="rect">
            <a:avLst/>
          </a:prstGeom>
          <a:ln w="57150">
            <a:solidFill>
              <a:schemeClr val="accent1"/>
            </a:solidFill>
          </a:ln>
        </p:spPr>
      </p:pic>
      <p:pic>
        <p:nvPicPr>
          <p:cNvPr id="2072" name="Grafik 2071">
            <a:hlinkClick r:id="rId5" action="ppaction://hlinksldjump"/>
            <a:extLst>
              <a:ext uri="{FF2B5EF4-FFF2-40B4-BE49-F238E27FC236}">
                <a16:creationId xmlns:a16="http://schemas.microsoft.com/office/drawing/2014/main" id="{AD3B2CEA-E5D6-D2A1-55E7-40C1CF14C1B7}"/>
              </a:ext>
            </a:extLst>
          </p:cNvPr>
          <p:cNvPicPr>
            <a:picLocks noChangeAspect="1"/>
          </p:cNvPicPr>
          <p:nvPr/>
        </p:nvPicPr>
        <p:blipFill>
          <a:blip r:embed="rId7"/>
          <a:stretch>
            <a:fillRect/>
          </a:stretch>
        </p:blipFill>
        <p:spPr>
          <a:xfrm rot="5400000">
            <a:off x="7024849" y="4479853"/>
            <a:ext cx="1656994" cy="1789714"/>
          </a:xfrm>
          <a:prstGeom prst="rect">
            <a:avLst/>
          </a:prstGeom>
          <a:ln w="57150">
            <a:solidFill>
              <a:schemeClr val="accent1"/>
            </a:solidFill>
          </a:ln>
        </p:spPr>
      </p:pic>
      <p:sp>
        <p:nvSpPr>
          <p:cNvPr id="17" name="Rechteck: abgerundete Ecken 148">
            <a:hlinkClick r:id="rId8"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57660879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580603" y="5848450"/>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5" name="Textfeld 4">
            <a:extLst>
              <a:ext uri="{FF2B5EF4-FFF2-40B4-BE49-F238E27FC236}">
                <a16:creationId xmlns:a16="http://schemas.microsoft.com/office/drawing/2014/main" id="{2B036E32-FED6-3977-AC81-117B20034818}"/>
              </a:ext>
            </a:extLst>
          </p:cNvPr>
          <p:cNvSpPr txBox="1"/>
          <p:nvPr/>
        </p:nvSpPr>
        <p:spPr>
          <a:xfrm>
            <a:off x="738519" y="1754674"/>
            <a:ext cx="6025350" cy="3785652"/>
          </a:xfrm>
          <a:prstGeom prst="rect">
            <a:avLst/>
          </a:prstGeom>
          <a:noFill/>
        </p:spPr>
        <p:txBody>
          <a:bodyPr wrap="square" rtlCol="0">
            <a:spAutoFit/>
          </a:bodyPr>
          <a:lstStyle/>
          <a:p>
            <a:pPr algn="just"/>
            <a:r>
              <a:rPr lang="de-DE" sz="2000" dirty="0">
                <a:latin typeface="Bodoni MT Condensed" panose="02070606080606020203" pitchFamily="18" charset="0"/>
              </a:rPr>
              <a:t>Du folgst dem Mann, der hinter dem Schwein herrennt. Im Lauf öffnest du den </a:t>
            </a:r>
            <a:r>
              <a:rPr lang="de-DE" sz="2000" dirty="0" err="1">
                <a:latin typeface="Bodoni MT Condensed" panose="02070606080606020203" pitchFamily="18" charset="0"/>
              </a:rPr>
              <a:t>Manatrank</a:t>
            </a:r>
            <a:r>
              <a:rPr lang="de-DE" sz="2000" dirty="0">
                <a:latin typeface="Bodoni MT Condensed" panose="02070606080606020203" pitchFamily="18" charset="0"/>
              </a:rPr>
              <a:t> und trinkst diesen. Sofort fühlen sich deine Füße leichter an und du schaffst es fast mühelos zuerst an dem Mann vorbeizulaufen und anschließend das Schwein zu fangen. Du übergibst das quickende Schwein dem glücklichen Mann. Leider ist dir dabei dein Heiltrank kaputtgegangen! </a:t>
            </a:r>
          </a:p>
          <a:p>
            <a:pPr algn="just"/>
            <a:endParaRPr lang="de-DE" sz="2000" i="1" dirty="0">
              <a:latin typeface="Bodoni MT Condensed" panose="02070606080606020203" pitchFamily="18" charset="0"/>
            </a:endParaRPr>
          </a:p>
          <a:p>
            <a:pPr algn="just"/>
            <a:r>
              <a:rPr lang="de-DE" sz="2000" b="1" i="1" dirty="0">
                <a:latin typeface="Bodoni MT Condensed" panose="02070606080606020203" pitchFamily="18" charset="0"/>
              </a:rPr>
              <a:t>„Kein Problem,“ </a:t>
            </a:r>
            <a:r>
              <a:rPr lang="de-DE" sz="2000" dirty="0">
                <a:latin typeface="Bodoni MT Condensed" panose="02070606080606020203" pitchFamily="18" charset="0"/>
              </a:rPr>
              <a:t>sagt der neue Schweinebesitzer, </a:t>
            </a:r>
            <a:r>
              <a:rPr lang="de-DE" sz="2000" b="1" i="1" dirty="0">
                <a:latin typeface="Bodoni MT Condensed" panose="02070606080606020203" pitchFamily="18" charset="0"/>
              </a:rPr>
              <a:t>„gegen das Lösen eines kleines Rätsels gebe ich dir einen noch viel besseren Trank. Schließlich hast du mir ja auch beim Schweinefangen geholfen!“</a:t>
            </a:r>
          </a:p>
          <a:p>
            <a:pPr algn="just"/>
            <a:endParaRPr lang="de-DE" sz="2000" i="1" dirty="0">
              <a:latin typeface="Bodoni MT Condensed" panose="02070606080606020203" pitchFamily="18" charset="0"/>
            </a:endParaRPr>
          </a:p>
          <a:p>
            <a:pPr algn="just"/>
            <a:r>
              <a:rPr lang="de-DE" sz="2000" dirty="0">
                <a:latin typeface="Bodoni MT Condensed" panose="02070606080606020203" pitchFamily="18" charset="0"/>
              </a:rPr>
              <a:t>Das klingt nach einem fairen Handel.</a:t>
            </a:r>
          </a:p>
          <a:p>
            <a:pPr algn="just"/>
            <a:endParaRPr lang="de-DE" sz="2000" i="1" dirty="0">
              <a:latin typeface="Bodoni MT Condensed" panose="02070606080606020203" pitchFamily="18"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026" name="Picture 2" descr="Free vector a cute pig cartoon on white background">
            <a:extLst>
              <a:ext uri="{FF2B5EF4-FFF2-40B4-BE49-F238E27FC236}">
                <a16:creationId xmlns:a16="http://schemas.microsoft.com/office/drawing/2014/main" id="{42353EA5-B1FB-3861-B085-91AB3E24CCA6}"/>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258694" y="1860115"/>
            <a:ext cx="4194787" cy="289480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0092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037B8D7-7AF7-14EB-1F61-0A5991D53876}"/>
              </a:ext>
            </a:extLst>
          </p:cNvPr>
          <p:cNvSpPr txBox="1"/>
          <p:nvPr/>
        </p:nvSpPr>
        <p:spPr>
          <a:xfrm>
            <a:off x="0" y="16614"/>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3040619A-B3D6-1CB6-0BAA-420BF30C98B4}"/>
              </a:ext>
            </a:extLst>
          </p:cNvPr>
          <p:cNvSpPr txBox="1"/>
          <p:nvPr/>
        </p:nvSpPr>
        <p:spPr>
          <a:xfrm>
            <a:off x="529049" y="725842"/>
            <a:ext cx="9516876" cy="400110"/>
          </a:xfrm>
          <a:prstGeom prst="rect">
            <a:avLst/>
          </a:prstGeom>
          <a:noFill/>
        </p:spPr>
        <p:txBody>
          <a:bodyPr wrap="square" rtlCol="0">
            <a:spAutoFit/>
          </a:bodyPr>
          <a:lstStyle/>
          <a:p>
            <a:r>
              <a:rPr lang="de-DE" sz="2000" b="1" dirty="0">
                <a:latin typeface="Bodoni MT Condensed" panose="02070606080606020203" pitchFamily="18" charset="0"/>
              </a:rPr>
              <a:t>Seit oder Seid? Löse das Rätsel des Mannes!</a:t>
            </a:r>
          </a:p>
        </p:txBody>
      </p:sp>
      <p:sp>
        <p:nvSpPr>
          <p:cNvPr id="8" name="Rechteck 7">
            <a:extLst>
              <a:ext uri="{FF2B5EF4-FFF2-40B4-BE49-F238E27FC236}">
                <a16:creationId xmlns:a16="http://schemas.microsoft.com/office/drawing/2014/main" id="{3547B676-794D-C9BA-3D4C-F6AF80560FAB}"/>
              </a:ext>
            </a:extLst>
          </p:cNvPr>
          <p:cNvSpPr/>
          <p:nvPr/>
        </p:nvSpPr>
        <p:spPr>
          <a:xfrm>
            <a:off x="10007966" y="1079541"/>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Seid</a:t>
            </a:r>
          </a:p>
        </p:txBody>
      </p:sp>
      <p:sp>
        <p:nvSpPr>
          <p:cNvPr id="9" name="Rechteck 8">
            <a:extLst>
              <a:ext uri="{FF2B5EF4-FFF2-40B4-BE49-F238E27FC236}">
                <a16:creationId xmlns:a16="http://schemas.microsoft.com/office/drawing/2014/main" id="{1D91E83E-5335-B813-6F5D-80C9EE7A74AD}"/>
              </a:ext>
            </a:extLst>
          </p:cNvPr>
          <p:cNvSpPr/>
          <p:nvPr/>
        </p:nvSpPr>
        <p:spPr>
          <a:xfrm>
            <a:off x="10007966" y="3117958"/>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Seit</a:t>
            </a:r>
          </a:p>
        </p:txBody>
      </p:sp>
      <p:graphicFrame>
        <p:nvGraphicFramePr>
          <p:cNvPr id="3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310231397"/>
              </p:ext>
            </p:extLst>
          </p:nvPr>
        </p:nvGraphicFramePr>
        <p:xfrm>
          <a:off x="529049" y="1153923"/>
          <a:ext cx="6667279" cy="330200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dem Mittelalter haben Ritter stets edle Werte wie Tapferkeit und Ehre verkörpert.</a:t>
                      </a:r>
                      <a:endParaRPr lang="de-DE"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gegrüßt, edle Ritter und Damen, wir versammeln uns heute zum Festbankett.</a:t>
                      </a:r>
                      <a:endParaRPr lang="de-DE"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Ihr sei_ aber nette Menschen! </a:t>
                      </a:r>
                      <a:endParaRPr lang="de-DE"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Jahrhunderten hielten Burgen die Feinde fern und boten Schutz für die Bewohner.</a:t>
                      </a:r>
                      <a:endParaRPr lang="de-DE"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Sei_ vorsichtig auf der Reise durch den Wald, denn Räuber lauern auf Beute.</a:t>
                      </a:r>
                      <a:endParaRPr lang="de-DE"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Hört ihr das Knarren der Ketten, sei_ still! </a:t>
                      </a:r>
                      <a:endParaRPr lang="de-DE" dirty="0"/>
                    </a:p>
                  </a:txBody>
                  <a:tcPr/>
                </a:tc>
                <a:tc>
                  <a:txBody>
                    <a:bodyPr/>
                    <a:lstStyle/>
                    <a:p>
                      <a:r>
                        <a:rPr lang="de-DE" dirty="0"/>
                        <a:t>o</a:t>
                      </a:r>
                    </a:p>
                  </a:txBody>
                  <a:tcPr/>
                </a:tc>
                <a:extLst>
                  <a:ext uri="{0D108BD9-81ED-4DB2-BD59-A6C34878D82A}">
                    <a16:rowId xmlns:a16="http://schemas.microsoft.com/office/drawing/2014/main" val="1379979758"/>
                  </a:ext>
                </a:extLst>
              </a:tr>
            </a:tbl>
          </a:graphicData>
        </a:graphic>
      </p:graphicFrame>
      <p:sp>
        <p:nvSpPr>
          <p:cNvPr id="2076" name="Ellipse 2075">
            <a:extLst>
              <a:ext uri="{FF2B5EF4-FFF2-40B4-BE49-F238E27FC236}">
                <a16:creationId xmlns:a16="http://schemas.microsoft.com/office/drawing/2014/main" id="{91D7F6A6-8F12-1B86-3E7C-D1AB34A6C1B9}"/>
              </a:ext>
            </a:extLst>
          </p:cNvPr>
          <p:cNvSpPr/>
          <p:nvPr/>
        </p:nvSpPr>
        <p:spPr>
          <a:xfrm>
            <a:off x="9944397" y="1488052"/>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077" name="Ellipse 2076">
            <a:extLst>
              <a:ext uri="{FF2B5EF4-FFF2-40B4-BE49-F238E27FC236}">
                <a16:creationId xmlns:a16="http://schemas.microsoft.com/office/drawing/2014/main" id="{C2756F3E-8D04-44DB-E8C0-1CC613A8DD52}"/>
              </a:ext>
            </a:extLst>
          </p:cNvPr>
          <p:cNvSpPr/>
          <p:nvPr/>
        </p:nvSpPr>
        <p:spPr>
          <a:xfrm>
            <a:off x="9933433" y="3538671"/>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2101" name="Ellipse 2100">
            <a:extLst>
              <a:ext uri="{FF2B5EF4-FFF2-40B4-BE49-F238E27FC236}">
                <a16:creationId xmlns:a16="http://schemas.microsoft.com/office/drawing/2014/main" id="{FFEB71CD-BA51-50F6-DAD8-ED2893B25839}"/>
              </a:ext>
            </a:extLst>
          </p:cNvPr>
          <p:cNvSpPr/>
          <p:nvPr/>
        </p:nvSpPr>
        <p:spPr>
          <a:xfrm>
            <a:off x="9925303" y="14789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102" name="Ellipse 2101">
            <a:extLst>
              <a:ext uri="{FF2B5EF4-FFF2-40B4-BE49-F238E27FC236}">
                <a16:creationId xmlns:a16="http://schemas.microsoft.com/office/drawing/2014/main" id="{7C0B4545-3C8B-B90E-DF30-51BF0F9E15A0}"/>
              </a:ext>
            </a:extLst>
          </p:cNvPr>
          <p:cNvSpPr/>
          <p:nvPr/>
        </p:nvSpPr>
        <p:spPr>
          <a:xfrm>
            <a:off x="9925303" y="35196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pic>
        <p:nvPicPr>
          <p:cNvPr id="2103" name="Grafik 2102">
            <a:hlinkClick r:id="rId3" action="ppaction://hlinksldjump"/>
            <a:extLst>
              <a:ext uri="{FF2B5EF4-FFF2-40B4-BE49-F238E27FC236}">
                <a16:creationId xmlns:a16="http://schemas.microsoft.com/office/drawing/2014/main" id="{4F51500B-AF9E-9A45-E3CD-606C0323AE62}"/>
              </a:ext>
            </a:extLst>
          </p:cNvPr>
          <p:cNvPicPr>
            <a:picLocks noChangeAspect="1"/>
          </p:cNvPicPr>
          <p:nvPr/>
        </p:nvPicPr>
        <p:blipFill>
          <a:blip r:embed="rId4"/>
          <a:stretch>
            <a:fillRect/>
          </a:stretch>
        </p:blipFill>
        <p:spPr>
          <a:xfrm>
            <a:off x="7196328" y="4756577"/>
            <a:ext cx="1588704" cy="1526157"/>
          </a:xfrm>
          <a:prstGeom prst="rect">
            <a:avLst/>
          </a:prstGeom>
          <a:ln w="76200">
            <a:solidFill>
              <a:schemeClr val="accent1">
                <a:lumMod val="75000"/>
              </a:schemeClr>
            </a:solidFill>
          </a:ln>
        </p:spPr>
      </p:pic>
      <p:pic>
        <p:nvPicPr>
          <p:cNvPr id="2107" name="Grafik 2106">
            <a:hlinkClick r:id="rId5" action="ppaction://hlinksldjump"/>
            <a:extLst>
              <a:ext uri="{FF2B5EF4-FFF2-40B4-BE49-F238E27FC236}">
                <a16:creationId xmlns:a16="http://schemas.microsoft.com/office/drawing/2014/main" id="{6DFC15B3-B5BA-2C27-84F3-AB212AD06C7D}"/>
              </a:ext>
            </a:extLst>
          </p:cNvPr>
          <p:cNvPicPr>
            <a:picLocks noChangeAspect="1"/>
          </p:cNvPicPr>
          <p:nvPr/>
        </p:nvPicPr>
        <p:blipFill>
          <a:blip r:embed="rId6"/>
          <a:stretch>
            <a:fillRect/>
          </a:stretch>
        </p:blipFill>
        <p:spPr>
          <a:xfrm>
            <a:off x="4839081" y="4762235"/>
            <a:ext cx="1588704" cy="1526156"/>
          </a:xfrm>
          <a:prstGeom prst="rect">
            <a:avLst/>
          </a:prstGeom>
          <a:ln w="76200">
            <a:solidFill>
              <a:schemeClr val="accent1">
                <a:lumMod val="75000"/>
              </a:schemeClr>
            </a:solidFill>
          </a:ln>
        </p:spPr>
      </p:pic>
      <p:pic>
        <p:nvPicPr>
          <p:cNvPr id="2110" name="Grafik 2109">
            <a:hlinkClick r:id="rId5" action="ppaction://hlinksldjump"/>
            <a:extLst>
              <a:ext uri="{FF2B5EF4-FFF2-40B4-BE49-F238E27FC236}">
                <a16:creationId xmlns:a16="http://schemas.microsoft.com/office/drawing/2014/main" id="{FB2A0CFD-112C-B87F-63F2-F6A455371E4E}"/>
              </a:ext>
            </a:extLst>
          </p:cNvPr>
          <p:cNvPicPr>
            <a:picLocks noChangeAspect="1"/>
          </p:cNvPicPr>
          <p:nvPr/>
        </p:nvPicPr>
        <p:blipFill>
          <a:blip r:embed="rId7"/>
          <a:stretch>
            <a:fillRect/>
          </a:stretch>
        </p:blipFill>
        <p:spPr>
          <a:xfrm>
            <a:off x="2417324" y="4757976"/>
            <a:ext cx="1593137" cy="1530415"/>
          </a:xfrm>
          <a:prstGeom prst="rect">
            <a:avLst/>
          </a:prstGeom>
          <a:ln w="76200" cap="sq">
            <a:solidFill>
              <a:schemeClr val="accent1">
                <a:lumMod val="75000"/>
              </a:schemeClr>
            </a:solidFill>
            <a:prstDash val="solid"/>
            <a:miter lim="800000"/>
          </a:ln>
          <a:effectLst>
            <a:outerShdw blurRad="50800" dist="38100" dir="2700000" algn="tl" rotWithShape="0">
              <a:srgbClr val="000000">
                <a:alpha val="43000"/>
              </a:srgbClr>
            </a:outerShdw>
          </a:effectLst>
        </p:spPr>
      </p:pic>
      <p:sp>
        <p:nvSpPr>
          <p:cNvPr id="2111" name="Textfeld 2110">
            <a:extLst>
              <a:ext uri="{FF2B5EF4-FFF2-40B4-BE49-F238E27FC236}">
                <a16:creationId xmlns:a16="http://schemas.microsoft.com/office/drawing/2014/main" id="{77607A7D-6276-AD4E-FEDE-CD8E7FB3DD03}"/>
              </a:ext>
            </a:extLst>
          </p:cNvPr>
          <p:cNvSpPr txBox="1"/>
          <p:nvPr/>
        </p:nvSpPr>
        <p:spPr>
          <a:xfrm>
            <a:off x="4223637" y="6379384"/>
            <a:ext cx="3491613" cy="400110"/>
          </a:xfrm>
          <a:prstGeom prst="rect">
            <a:avLst/>
          </a:prstGeom>
          <a:noFill/>
        </p:spPr>
        <p:txBody>
          <a:bodyPr wrap="square" rtlCol="0">
            <a:spAutoFit/>
          </a:bodyPr>
          <a:lstStyle/>
          <a:p>
            <a:r>
              <a:rPr lang="de-DE" sz="2000" i="1" dirty="0">
                <a:latin typeface="Bodoni MT Condensed" panose="02070606080606020203" pitchFamily="18" charset="0"/>
              </a:rPr>
              <a:t>(Wähle das passende Muster aus.)</a:t>
            </a:r>
          </a:p>
        </p:txBody>
      </p:sp>
      <p:sp>
        <p:nvSpPr>
          <p:cNvPr id="17" name="Rechteck: abgerundete Ecken 148">
            <a:hlinkClick r:id="rId8"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128103442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245140" y="2690101"/>
            <a:ext cx="4585593" cy="1323439"/>
          </a:xfrm>
          <a:prstGeom prst="rect">
            <a:avLst/>
          </a:prstGeom>
          <a:noFill/>
        </p:spPr>
        <p:txBody>
          <a:bodyPr wrap="square" rtlCol="0">
            <a:spAutoFit/>
          </a:bodyPr>
          <a:lstStyle/>
          <a:p>
            <a:r>
              <a:rPr lang="de-DE" sz="2000" b="1" dirty="0">
                <a:latin typeface="Bodoni MT Condensed" panose="02070606080606020203" pitchFamily="18" charset="0"/>
              </a:rPr>
              <a:t>Geschafft, hier ist deine Belohnung!</a:t>
            </a:r>
          </a:p>
          <a:p>
            <a:endParaRPr lang="de-DE" sz="2000" dirty="0">
              <a:latin typeface="Bodoni MT Condensed" panose="02070606080606020203" pitchFamily="18" charset="0"/>
            </a:endParaRPr>
          </a:p>
          <a:p>
            <a:r>
              <a:rPr lang="de-DE" sz="2000" dirty="0">
                <a:latin typeface="Bodoni MT Condensed" panose="02070606080606020203" pitchFamily="18" charset="0"/>
              </a:rPr>
              <a:t>Die Dorfbewohner winken dir glücklich hinterher, als du weiter Richtung Stadt ziehst.</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157160" y="5858040"/>
            <a:ext cx="1207650" cy="6341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pic>
        <p:nvPicPr>
          <p:cNvPr id="5" name="Grafik 4">
            <a:extLst>
              <a:ext uri="{FF2B5EF4-FFF2-40B4-BE49-F238E27FC236}">
                <a16:creationId xmlns:a16="http://schemas.microsoft.com/office/drawing/2014/main" id="{97ED3E7D-4BCC-5A21-04EE-0C25D40E2DC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946796" y="1471187"/>
            <a:ext cx="3892076" cy="4164939"/>
          </a:xfrm>
          <a:prstGeom prst="rect">
            <a:avLst/>
          </a:prstGeom>
        </p:spPr>
      </p:pic>
      <p:pic>
        <p:nvPicPr>
          <p:cNvPr id="7"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400080" y="2347812"/>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66D2662E-9C1D-068C-7CB1-494D6CE87B3F}"/>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3200" dirty="0">
                <a:solidFill>
                  <a:schemeClr val="accent2">
                    <a:lumMod val="75000"/>
                  </a:schemeClr>
                </a:solidFill>
                <a:latin typeface="Brush Script MT" panose="03060802040406070304" pitchFamily="66" charset="0"/>
              </a:rPr>
              <a:t>(schwierig)</a:t>
            </a:r>
            <a:endParaRPr lang="de-DE" sz="4800" dirty="0">
              <a:solidFill>
                <a:schemeClr val="accent2">
                  <a:lumMod val="75000"/>
                </a:schemeClr>
              </a:solidFill>
              <a:latin typeface="Brush Script MT" panose="03060802040406070304" pitchFamily="66" charset="0"/>
            </a:endParaRPr>
          </a:p>
        </p:txBody>
      </p:sp>
      <p:sp>
        <p:nvSpPr>
          <p:cNvPr id="9" name="Textfeld 8">
            <a:extLst>
              <a:ext uri="{FF2B5EF4-FFF2-40B4-BE49-F238E27FC236}">
                <a16:creationId xmlns:a16="http://schemas.microsoft.com/office/drawing/2014/main" id="{51FA47FE-9B9F-CA22-C378-A6A570C74363}"/>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23232969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773171" y="1185982"/>
            <a:ext cx="5408173" cy="4093428"/>
          </a:xfrm>
          <a:prstGeom prst="rect">
            <a:avLst/>
          </a:prstGeom>
          <a:noFill/>
        </p:spPr>
        <p:txBody>
          <a:bodyPr wrap="square" rtlCol="0">
            <a:spAutoFit/>
          </a:bodyPr>
          <a:lstStyle/>
          <a:p>
            <a:pPr marL="457200" indent="-457200">
              <a:buAutoNum type="arabicPeriod"/>
            </a:pPr>
            <a:r>
              <a:rPr lang="de-DE" sz="2000" dirty="0">
                <a:latin typeface="Bodoni MT Condensed" panose="02070606080606020203" pitchFamily="18" charset="0"/>
              </a:rPr>
              <a:t>Bearbeite die Aufgaben alleine.</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Du solltest Papier und Stift neben dir liegen haben, damit du dir Notizen machen kannst (z.B. für Zahlenkombinationen).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Arbeite sorgfältig und überprüfe deine Ergebnisse, nachdem du eine Aufgabe abgeschlossen hast.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Versuche nicht zu raten, sondern sei dir möglichst sicher bei deinen Antworten. </a:t>
            </a:r>
          </a:p>
          <a:p>
            <a:pPr marL="457200" indent="-457200">
              <a:buAutoNum type="arabicPeriod"/>
            </a:pPr>
            <a:endParaRPr lang="de-DE" sz="2000" dirty="0">
              <a:latin typeface="Bodoni MT Condensed" panose="02070606080606020203" pitchFamily="18" charset="0"/>
            </a:endParaRPr>
          </a:p>
          <a:p>
            <a:pPr marL="457200" indent="-457200">
              <a:buAutoNum type="arabicPeriod"/>
            </a:pPr>
            <a:r>
              <a:rPr lang="de-DE" sz="2000" dirty="0">
                <a:latin typeface="Bodoni MT Condensed" panose="02070606080606020203" pitchFamily="18" charset="0"/>
              </a:rPr>
              <a:t>Lass dir Zeit und genieße die Reise - der Weg ist das Ziel und nicht, schnell fertig zu werden.</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71846" y="6552271"/>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Anleitung:</a:t>
            </a:r>
          </a:p>
        </p:txBody>
      </p:sp>
      <p:pic>
        <p:nvPicPr>
          <p:cNvPr id="8" name="Grafik 7">
            <a:extLst>
              <a:ext uri="{FF2B5EF4-FFF2-40B4-BE49-F238E27FC236}">
                <a16:creationId xmlns:a16="http://schemas.microsoft.com/office/drawing/2014/main" id="{681318B0-31EE-8DA2-5485-2D7F9938BC7A}"/>
              </a:ext>
            </a:extLst>
          </p:cNvPr>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70629" t="49067"/>
          <a:stretch/>
        </p:blipFill>
        <p:spPr>
          <a:xfrm>
            <a:off x="7498459" y="415498"/>
            <a:ext cx="4304418" cy="6164923"/>
          </a:xfrm>
          <a:prstGeom prst="rect">
            <a:avLst/>
          </a:prstGeom>
        </p:spPr>
      </p:pic>
      <p:sp>
        <p:nvSpPr>
          <p:cNvPr id="9" name="Rechteck: abgerundete Ecken 8">
            <a:hlinkClick r:id="" action="ppaction://hlinkshowjump?jump=nextslide"/>
            <a:extLst>
              <a:ext uri="{FF2B5EF4-FFF2-40B4-BE49-F238E27FC236}">
                <a16:creationId xmlns:a16="http://schemas.microsoft.com/office/drawing/2014/main" id="{B3022A5B-357A-288E-409B-0123CB1AEDC1}"/>
              </a:ext>
            </a:extLst>
          </p:cNvPr>
          <p:cNvSpPr/>
          <p:nvPr/>
        </p:nvSpPr>
        <p:spPr>
          <a:xfrm>
            <a:off x="4776372" y="5874194"/>
            <a:ext cx="2354078"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Die Reise beginnen</a:t>
            </a:r>
          </a:p>
        </p:txBody>
      </p:sp>
      <p:sp>
        <p:nvSpPr>
          <p:cNvPr id="10" name="Textfeld 9">
            <a:extLst>
              <a:ext uri="{FF2B5EF4-FFF2-40B4-BE49-F238E27FC236}">
                <a16:creationId xmlns:a16="http://schemas.microsoft.com/office/drawing/2014/main" id="{D48DD01C-9E65-D0BB-42E4-AE9CACDB357A}"/>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40666964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1888739" y="2321004"/>
            <a:ext cx="4092961" cy="2246769"/>
          </a:xfrm>
          <a:prstGeom prst="rect">
            <a:avLst/>
          </a:prstGeom>
          <a:noFill/>
        </p:spPr>
        <p:txBody>
          <a:bodyPr wrap="square" rtlCol="0">
            <a:spAutoFit/>
          </a:bodyPr>
          <a:lstStyle/>
          <a:p>
            <a:r>
              <a:rPr lang="de-DE" sz="2000" dirty="0">
                <a:latin typeface="Bodoni MT Condensed" panose="02070606080606020203" pitchFamily="18" charset="0"/>
              </a:rPr>
              <a:t>Die Augen des Mannes beginnen vor Freude zu glänzen, als du ihm die richtige Lösung präsentierst.</a:t>
            </a:r>
          </a:p>
          <a:p>
            <a:endParaRPr lang="de-DE" sz="2000" dirty="0">
              <a:latin typeface="Bodoni MT Condensed" panose="02070606080606020203" pitchFamily="18" charset="0"/>
            </a:endParaRPr>
          </a:p>
          <a:p>
            <a:r>
              <a:rPr lang="de-DE" sz="2000" b="1" i="1" dirty="0">
                <a:latin typeface="Bodoni MT Condensed" panose="02070606080606020203" pitchFamily="18" charset="0"/>
              </a:rPr>
              <a:t>„</a:t>
            </a:r>
            <a:r>
              <a:rPr lang="de-DE" sz="2000" b="1" i="1" dirty="0" err="1">
                <a:latin typeface="Bodoni MT Condensed" panose="02070606080606020203" pitchFamily="18" charset="0"/>
              </a:rPr>
              <a:t>Pottzblitz</a:t>
            </a:r>
            <a:r>
              <a:rPr lang="de-DE" sz="2000" b="1" i="1" dirty="0">
                <a:latin typeface="Bodoni MT Condensed" panose="02070606080606020203" pitchFamily="18" charset="0"/>
              </a:rPr>
              <a:t>!“</a:t>
            </a:r>
            <a:r>
              <a:rPr lang="de-DE" sz="2000" i="1" dirty="0">
                <a:latin typeface="Bodoni MT Condensed" panose="02070606080606020203" pitchFamily="18" charset="0"/>
              </a:rPr>
              <a:t>, </a:t>
            </a:r>
            <a:r>
              <a:rPr lang="de-DE" sz="2000" dirty="0">
                <a:latin typeface="Bodoni MT Condensed" panose="02070606080606020203" pitchFamily="18" charset="0"/>
              </a:rPr>
              <a:t>ruft er, </a:t>
            </a:r>
            <a:r>
              <a:rPr lang="de-DE" sz="2000" b="1" i="1" dirty="0">
                <a:latin typeface="Bodoni MT Condensed" panose="02070606080606020203" pitchFamily="18" charset="0"/>
              </a:rPr>
              <a:t>„das hat schon lange keiner mehr lösen können. Ich bin beeindruckt! Hier, nimm diesen Trank, du hast ihn dir verdient!“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5157160" y="5858040"/>
            <a:ext cx="1207650" cy="6799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pic>
        <p:nvPicPr>
          <p:cNvPr id="5" name="Grafik 4">
            <a:extLst>
              <a:ext uri="{FF2B5EF4-FFF2-40B4-BE49-F238E27FC236}">
                <a16:creationId xmlns:a16="http://schemas.microsoft.com/office/drawing/2014/main" id="{97ED3E7D-4BCC-5A21-04EE-0C25D40E2DCF}"/>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66436" y="1588327"/>
            <a:ext cx="3892076" cy="4164939"/>
          </a:xfrm>
          <a:prstGeom prst="rect">
            <a:avLst/>
          </a:prstGeom>
        </p:spPr>
      </p:pic>
      <p:pic>
        <p:nvPicPr>
          <p:cNvPr id="7"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141784" y="2251977"/>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8DC6ED9F-E7BD-D475-C90A-4688622F8629}"/>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3200" dirty="0">
                <a:solidFill>
                  <a:schemeClr val="accent6">
                    <a:lumMod val="75000"/>
                  </a:schemeClr>
                </a:solidFill>
                <a:latin typeface="Brush Script MT" panose="03060802040406070304" pitchFamily="66" charset="0"/>
              </a:rPr>
              <a:t>(leicht)</a:t>
            </a:r>
            <a:endParaRPr lang="de-DE" sz="4800" dirty="0">
              <a:solidFill>
                <a:schemeClr val="accent6">
                  <a:lumMod val="75000"/>
                </a:schemeClr>
              </a:solidFill>
              <a:latin typeface="Brush Script MT" panose="03060802040406070304" pitchFamily="66" charset="0"/>
            </a:endParaRPr>
          </a:p>
        </p:txBody>
      </p:sp>
      <p:sp>
        <p:nvSpPr>
          <p:cNvPr id="9" name="Textfeld 8">
            <a:extLst>
              <a:ext uri="{FF2B5EF4-FFF2-40B4-BE49-F238E27FC236}">
                <a16:creationId xmlns:a16="http://schemas.microsoft.com/office/drawing/2014/main" id="{CAD5C0E9-2F14-7D72-835F-3803F7B6051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29580057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349452" y="3994483"/>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Banditen!</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6" name="Freihandform: Form 15">
            <a:extLst>
              <a:ext uri="{FF2B5EF4-FFF2-40B4-BE49-F238E27FC236}">
                <a16:creationId xmlns:a16="http://schemas.microsoft.com/office/drawing/2014/main" id="{33E0DE4C-C864-0629-EBD7-4CC261EDBA99}"/>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816FA5DF-2E02-DFAC-B382-A4B5AA8D0BF9}"/>
              </a:ext>
            </a:extLst>
          </p:cNvPr>
          <p:cNvSpPr/>
          <p:nvPr/>
        </p:nvSpPr>
        <p:spPr>
          <a:xfrm rot="4078729">
            <a:off x="6243754" y="3114191"/>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Picture 4" descr="Free vector location map pin gps pointer markers for destination">
            <a:hlinkClick r:id="rId3" action="ppaction://hlinksldjump"/>
            <a:extLst>
              <a:ext uri="{FF2B5EF4-FFF2-40B4-BE49-F238E27FC236}">
                <a16:creationId xmlns:a16="http://schemas.microsoft.com/office/drawing/2014/main" id="{86D95DB1-43E1-8374-FD55-59CBD987446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560530" y="3463873"/>
            <a:ext cx="750680" cy="106122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Free vector location map pin gps pointer markers for destination">
            <a:extLst>
              <a:ext uri="{FF2B5EF4-FFF2-40B4-BE49-F238E27FC236}">
                <a16:creationId xmlns:a16="http://schemas.microsoft.com/office/drawing/2014/main" id="{FC4FCB0E-2274-2433-5168-2485AEBD5034}"/>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375215" y="1664240"/>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38517" y="2311912"/>
            <a:ext cx="507923" cy="543533"/>
          </a:xfrm>
          <a:prstGeom prst="rect">
            <a:avLst/>
          </a:prstGeom>
        </p:spPr>
      </p:pic>
      <p:sp>
        <p:nvSpPr>
          <p:cNvPr id="19" name="Textfeld 18">
            <a:extLst>
              <a:ext uri="{FF2B5EF4-FFF2-40B4-BE49-F238E27FC236}">
                <a16:creationId xmlns:a16="http://schemas.microsoft.com/office/drawing/2014/main" id="{6E7F833C-6CD2-853C-FE8F-648745FEE6A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5322210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par>
                                <p:cTn id="8" presetID="10" presetClass="entr" presetSubtype="0"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349452" y="3954847"/>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Banditen!</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 name="Picture 4" descr="Free vector location map pin gps pointer markers for destination">
            <a:hlinkClick r:id="rId3" action="ppaction://hlinksldjump"/>
            <a:extLst>
              <a:ext uri="{FF2B5EF4-FFF2-40B4-BE49-F238E27FC236}">
                <a16:creationId xmlns:a16="http://schemas.microsoft.com/office/drawing/2014/main" id="{86D95DB1-43E1-8374-FD55-59CBD987446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560530" y="3463873"/>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2" name="Freihandform: Form 11">
            <a:extLst>
              <a:ext uri="{FF2B5EF4-FFF2-40B4-BE49-F238E27FC236}">
                <a16:creationId xmlns:a16="http://schemas.microsoft.com/office/drawing/2014/main" id="{F40673E8-1C0A-7AD2-D02C-06F6AFD1E92E}"/>
              </a:ext>
            </a:extLst>
          </p:cNvPr>
          <p:cNvSpPr/>
          <p:nvPr/>
        </p:nvSpPr>
        <p:spPr>
          <a:xfrm>
            <a:off x="6278008" y="4052708"/>
            <a:ext cx="558082" cy="34781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Picture 4" descr="Free vector location map pin gps pointer markers for destination">
            <a:extLst>
              <a:ext uri="{FF2B5EF4-FFF2-40B4-BE49-F238E27FC236}">
                <a16:creationId xmlns:a16="http://schemas.microsoft.com/office/drawing/2014/main" id="{5E25B892-3AFB-9201-A3CA-AE6E86F28510}"/>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5781720" y="3151918"/>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5566880" y="3683081"/>
            <a:ext cx="507923" cy="543533"/>
          </a:xfrm>
          <a:prstGeom prst="rect">
            <a:avLst/>
          </a:prstGeom>
        </p:spPr>
      </p:pic>
      <p:sp>
        <p:nvSpPr>
          <p:cNvPr id="21" name="Textfeld 20">
            <a:extLst>
              <a:ext uri="{FF2B5EF4-FFF2-40B4-BE49-F238E27FC236}">
                <a16:creationId xmlns:a16="http://schemas.microsoft.com/office/drawing/2014/main" id="{F4E870E3-9099-9712-2D56-1C0464C3F40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83377978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nodeType="withEffect">
                                  <p:stCondLst>
                                    <p:cond delay="10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892758" y="657668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058293" y="60738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a:t>
            </a:r>
            <a:r>
              <a:rPr lang="de-DE" dirty="0" err="1">
                <a:latin typeface="Bodoni MT Condensed" panose="02070606080606020203" pitchFamily="18" charset="0"/>
              </a:rPr>
              <a:t>ähh</a:t>
            </a:r>
            <a:r>
              <a:rPr lang="de-DE" dirty="0">
                <a:latin typeface="Bodoni MT Condensed" panose="02070606080606020203" pitchFamily="18" charset="0"/>
              </a:rPr>
              <a:t>…okay</a:t>
            </a:r>
          </a:p>
        </p:txBody>
      </p:sp>
      <p:sp>
        <p:nvSpPr>
          <p:cNvPr id="8" name="Textfeld 7">
            <a:extLst>
              <a:ext uri="{FF2B5EF4-FFF2-40B4-BE49-F238E27FC236}">
                <a16:creationId xmlns:a16="http://schemas.microsoft.com/office/drawing/2014/main" id="{A3B919F8-A82E-F297-6799-2D9A3E09A696}"/>
              </a:ext>
            </a:extLst>
          </p:cNvPr>
          <p:cNvSpPr txBox="1"/>
          <p:nvPr/>
        </p:nvSpPr>
        <p:spPr>
          <a:xfrm>
            <a:off x="226477" y="936010"/>
            <a:ext cx="10336748" cy="1938992"/>
          </a:xfrm>
          <a:prstGeom prst="rect">
            <a:avLst/>
          </a:prstGeom>
          <a:noFill/>
        </p:spPr>
        <p:txBody>
          <a:bodyPr wrap="square" rtlCol="0">
            <a:spAutoFit/>
          </a:bodyPr>
          <a:lstStyle/>
          <a:p>
            <a:pPr algn="just"/>
            <a:r>
              <a:rPr lang="de-DE" sz="2000" dirty="0">
                <a:latin typeface="Bodoni MT Condensed" panose="02070606080606020203" pitchFamily="18" charset="0"/>
              </a:rPr>
              <a:t>Nach langer Reise erblickst du in der Ferne endlich die Häuserdächer der Stadt. Frohen Mutes beschleunigst du deinen Schritt und malst dir aus, wie du nach einer köstlichen Mahlzeit in einem warmen Bett schlafen wirst.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Plötzlich springen vor dir drei Personen aus dem Busch. </a:t>
            </a:r>
            <a:r>
              <a:rPr lang="de-DE" sz="2000" b="1" dirty="0">
                <a:latin typeface="Bodoni MT Condensed" panose="02070606080606020203" pitchFamily="18" charset="0"/>
              </a:rPr>
              <a:t>Banditen! </a:t>
            </a:r>
          </a:p>
          <a:p>
            <a:pPr algn="just"/>
            <a:endParaRPr lang="de-DE" sz="2000" b="1"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4" name="Grafik 3"/>
          <p:cNvPicPr>
            <a:picLocks noChangeAspect="1"/>
          </p:cNvPicPr>
          <p:nvPr/>
        </p:nvPicPr>
        <p:blipFill rotWithShape="1">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l="43197" t="56212" r="39675" b="13019"/>
          <a:stretch/>
        </p:blipFill>
        <p:spPr>
          <a:xfrm>
            <a:off x="9371278" y="4761897"/>
            <a:ext cx="1468315" cy="2110153"/>
          </a:xfrm>
          <a:prstGeom prst="rect">
            <a:avLst/>
          </a:prstGeom>
        </p:spPr>
      </p:pic>
      <p:pic>
        <p:nvPicPr>
          <p:cNvPr id="13" name="Grafik 12"/>
          <p:cNvPicPr>
            <a:picLocks noChangeAspect="1"/>
          </p:cNvPicPr>
          <p:nvPr/>
        </p:nvPicPr>
        <p:blipFill rotWithShape="1">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l="59094" t="56065" r="23778" b="13363"/>
          <a:stretch/>
        </p:blipFill>
        <p:spPr>
          <a:xfrm>
            <a:off x="10734360" y="4761897"/>
            <a:ext cx="1468315" cy="2086578"/>
          </a:xfrm>
          <a:prstGeom prst="rect">
            <a:avLst/>
          </a:prstGeom>
        </p:spPr>
      </p:pic>
      <p:pic>
        <p:nvPicPr>
          <p:cNvPr id="15" name="Grafik 14"/>
          <p:cNvPicPr>
            <a:picLocks noChangeAspect="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l="2419" t="8135" r="57521" b="34630"/>
          <a:stretch/>
        </p:blipFill>
        <p:spPr>
          <a:xfrm>
            <a:off x="5739778" y="2651872"/>
            <a:ext cx="3692217" cy="4220049"/>
          </a:xfrm>
          <a:prstGeom prst="rect">
            <a:avLst/>
          </a:prstGeom>
        </p:spPr>
      </p:pic>
      <p:sp>
        <p:nvSpPr>
          <p:cNvPr id="5" name="Rechteck 4"/>
          <p:cNvSpPr/>
          <p:nvPr/>
        </p:nvSpPr>
        <p:spPr>
          <a:xfrm>
            <a:off x="275567" y="2468673"/>
            <a:ext cx="4869217" cy="2246769"/>
          </a:xfrm>
          <a:prstGeom prst="rect">
            <a:avLst/>
          </a:prstGeom>
        </p:spPr>
        <p:txBody>
          <a:bodyPr wrap="square">
            <a:spAutoFit/>
          </a:bodyPr>
          <a:lstStyle/>
          <a:p>
            <a:pPr algn="just"/>
            <a:r>
              <a:rPr lang="de-DE" sz="2000" dirty="0">
                <a:latin typeface="Bodoni MT Condensed" panose="02070606080606020203" pitchFamily="18" charset="0"/>
              </a:rPr>
              <a:t>Der Anführer, ein Riese mit einem imposanten roten Bart, grinst dich höhnisch an und sagt:</a:t>
            </a:r>
          </a:p>
          <a:p>
            <a:pPr algn="just"/>
            <a:endParaRPr lang="de-DE" sz="2000" b="1" dirty="0">
              <a:latin typeface="Bodoni MT Condensed" panose="02070606080606020203" pitchFamily="18" charset="0"/>
            </a:endParaRPr>
          </a:p>
          <a:p>
            <a:pPr algn="just"/>
            <a:r>
              <a:rPr lang="de-DE" sz="2000" b="1" dirty="0">
                <a:latin typeface="Bodoni MT Condensed" panose="02070606080606020203" pitchFamily="18" charset="0"/>
              </a:rPr>
              <a:t> </a:t>
            </a:r>
            <a:r>
              <a:rPr lang="de-DE" sz="2000" b="1" i="1" dirty="0">
                <a:latin typeface="Bodoni MT Condensed" panose="02070606080606020203" pitchFamily="18" charset="0"/>
              </a:rPr>
              <a:t>„Du da! Wenn du es schaffst, unser Rätsel zu lösen, lassen wir dich ziehen. Falls nicht…naja, sagen wir es mal so: Es wäre besser für dich, wenn du das Rätsel lösen kannst.“</a:t>
            </a:r>
          </a:p>
        </p:txBody>
      </p:sp>
    </p:spTree>
    <p:extLst>
      <p:ext uri="{BB962C8B-B14F-4D97-AF65-F5344CB8AC3E}">
        <p14:creationId xmlns:p14="http://schemas.microsoft.com/office/powerpoint/2010/main" val="320274248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892758" y="657668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058293" y="60738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a:t>
            </a:r>
            <a:r>
              <a:rPr lang="de-DE" dirty="0" err="1">
                <a:latin typeface="Bodoni MT Condensed" panose="02070606080606020203" pitchFamily="18" charset="0"/>
              </a:rPr>
              <a:t>ähh</a:t>
            </a:r>
            <a:r>
              <a:rPr lang="de-DE" dirty="0">
                <a:latin typeface="Bodoni MT Condensed" panose="02070606080606020203" pitchFamily="18" charset="0"/>
              </a:rPr>
              <a:t>…okay</a:t>
            </a:r>
          </a:p>
        </p:txBody>
      </p:sp>
      <p:sp>
        <p:nvSpPr>
          <p:cNvPr id="8" name="Textfeld 7">
            <a:extLst>
              <a:ext uri="{FF2B5EF4-FFF2-40B4-BE49-F238E27FC236}">
                <a16:creationId xmlns:a16="http://schemas.microsoft.com/office/drawing/2014/main" id="{A3B919F8-A82E-F297-6799-2D9A3E09A696}"/>
              </a:ext>
            </a:extLst>
          </p:cNvPr>
          <p:cNvSpPr txBox="1"/>
          <p:nvPr/>
        </p:nvSpPr>
        <p:spPr>
          <a:xfrm>
            <a:off x="226477" y="936010"/>
            <a:ext cx="10336748" cy="1938992"/>
          </a:xfrm>
          <a:prstGeom prst="rect">
            <a:avLst/>
          </a:prstGeom>
          <a:noFill/>
        </p:spPr>
        <p:txBody>
          <a:bodyPr wrap="square" rtlCol="0">
            <a:spAutoFit/>
          </a:bodyPr>
          <a:lstStyle/>
          <a:p>
            <a:pPr algn="just"/>
            <a:r>
              <a:rPr lang="de-DE" sz="2000" dirty="0">
                <a:latin typeface="Bodoni MT Condensed" panose="02070606080606020203" pitchFamily="18" charset="0"/>
              </a:rPr>
              <a:t>Nach langer Reise erblickst du in der Ferne endlich die Häuserdächer der Stadt. Frohen Mutes beschleunigst du deinen Schritt und malst dir aus, wie du nach einer köstlichen Mahlzeit in einem warmen Bett schlafen wirst.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Plötzlich springen vor dir drei Personen aus dem Busch. </a:t>
            </a:r>
            <a:r>
              <a:rPr lang="de-DE" sz="2000" b="1" dirty="0">
                <a:latin typeface="Bodoni MT Condensed" panose="02070606080606020203" pitchFamily="18" charset="0"/>
              </a:rPr>
              <a:t>Banditen! </a:t>
            </a:r>
          </a:p>
          <a:p>
            <a:pPr algn="just"/>
            <a:endParaRPr lang="de-DE" sz="2000" b="1"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4" name="Grafik 3"/>
          <p:cNvPicPr>
            <a:picLocks noChangeAspect="1"/>
          </p:cNvPicPr>
          <p:nvPr/>
        </p:nvPicPr>
        <p:blipFill rotWithShape="1">
          <a:blip r:embed="rId4" cstate="hqprint">
            <a:clrChange>
              <a:clrFrom>
                <a:srgbClr val="FFFFFF"/>
              </a:clrFrom>
              <a:clrTo>
                <a:srgbClr val="FFFFFF">
                  <a:alpha val="0"/>
                </a:srgbClr>
              </a:clrTo>
            </a:clrChange>
            <a:extLst>
              <a:ext uri="{28A0092B-C50C-407E-A947-70E740481C1C}">
                <a14:useLocalDpi xmlns:a14="http://schemas.microsoft.com/office/drawing/2010/main" val="0"/>
              </a:ext>
            </a:extLst>
          </a:blip>
          <a:srcRect l="43197" t="56212" r="39675" b="13019"/>
          <a:stretch/>
        </p:blipFill>
        <p:spPr>
          <a:xfrm>
            <a:off x="9371278" y="4761897"/>
            <a:ext cx="1468315" cy="2110153"/>
          </a:xfrm>
          <a:prstGeom prst="rect">
            <a:avLst/>
          </a:prstGeom>
        </p:spPr>
      </p:pic>
      <p:pic>
        <p:nvPicPr>
          <p:cNvPr id="13" name="Grafik 12"/>
          <p:cNvPicPr>
            <a:picLocks noChangeAspect="1"/>
          </p:cNvPicPr>
          <p:nvPr/>
        </p:nvPicPr>
        <p:blipFill rotWithShape="1">
          <a:blip r:embed="rId5" cstate="hqprint">
            <a:clrChange>
              <a:clrFrom>
                <a:srgbClr val="FFFFFF"/>
              </a:clrFrom>
              <a:clrTo>
                <a:srgbClr val="FFFFFF">
                  <a:alpha val="0"/>
                </a:srgbClr>
              </a:clrTo>
            </a:clrChange>
            <a:extLst>
              <a:ext uri="{28A0092B-C50C-407E-A947-70E740481C1C}">
                <a14:useLocalDpi xmlns:a14="http://schemas.microsoft.com/office/drawing/2010/main" val="0"/>
              </a:ext>
            </a:extLst>
          </a:blip>
          <a:srcRect l="59094" t="56065" r="23778" b="13363"/>
          <a:stretch/>
        </p:blipFill>
        <p:spPr>
          <a:xfrm>
            <a:off x="10734360" y="4761897"/>
            <a:ext cx="1468315" cy="2086578"/>
          </a:xfrm>
          <a:prstGeom prst="rect">
            <a:avLst/>
          </a:prstGeom>
        </p:spPr>
      </p:pic>
      <p:pic>
        <p:nvPicPr>
          <p:cNvPr id="15" name="Grafik 14"/>
          <p:cNvPicPr>
            <a:picLocks noChangeAspect="1"/>
          </p:cNvPicPr>
          <p:nvPr/>
        </p:nvPicPr>
        <p:blipFill rotWithShape="1">
          <a:blip r:embed="rId6" cstate="hqprint">
            <a:clrChange>
              <a:clrFrom>
                <a:srgbClr val="FFFFFF"/>
              </a:clrFrom>
              <a:clrTo>
                <a:srgbClr val="FFFFFF">
                  <a:alpha val="0"/>
                </a:srgbClr>
              </a:clrTo>
            </a:clrChange>
            <a:extLst>
              <a:ext uri="{28A0092B-C50C-407E-A947-70E740481C1C}">
                <a14:useLocalDpi xmlns:a14="http://schemas.microsoft.com/office/drawing/2010/main" val="0"/>
              </a:ext>
            </a:extLst>
          </a:blip>
          <a:srcRect l="2419" t="8135" r="57521" b="34630"/>
          <a:stretch/>
        </p:blipFill>
        <p:spPr>
          <a:xfrm>
            <a:off x="5739778" y="2651872"/>
            <a:ext cx="3692217" cy="4220049"/>
          </a:xfrm>
          <a:prstGeom prst="rect">
            <a:avLst/>
          </a:prstGeom>
        </p:spPr>
      </p:pic>
      <p:sp>
        <p:nvSpPr>
          <p:cNvPr id="5" name="Rechteck 4"/>
          <p:cNvSpPr/>
          <p:nvPr/>
        </p:nvSpPr>
        <p:spPr>
          <a:xfrm>
            <a:off x="275567" y="2468673"/>
            <a:ext cx="4869217" cy="2246769"/>
          </a:xfrm>
          <a:prstGeom prst="rect">
            <a:avLst/>
          </a:prstGeom>
        </p:spPr>
        <p:txBody>
          <a:bodyPr wrap="square">
            <a:spAutoFit/>
          </a:bodyPr>
          <a:lstStyle/>
          <a:p>
            <a:pPr algn="just"/>
            <a:r>
              <a:rPr lang="de-DE" sz="2000" dirty="0">
                <a:latin typeface="Bodoni MT Condensed" panose="02070606080606020203" pitchFamily="18" charset="0"/>
              </a:rPr>
              <a:t>Der Anführer, ein Riese mit einem imposanten roten Bart, grinst dich höhnisch an und sagt:</a:t>
            </a:r>
          </a:p>
          <a:p>
            <a:pPr algn="just"/>
            <a:endParaRPr lang="de-DE" sz="2000" b="1" dirty="0">
              <a:latin typeface="Bodoni MT Condensed" panose="02070606080606020203" pitchFamily="18" charset="0"/>
            </a:endParaRPr>
          </a:p>
          <a:p>
            <a:pPr algn="just"/>
            <a:r>
              <a:rPr lang="de-DE" sz="2000" b="1" dirty="0">
                <a:latin typeface="Bodoni MT Condensed" panose="02070606080606020203" pitchFamily="18" charset="0"/>
              </a:rPr>
              <a:t> </a:t>
            </a:r>
            <a:r>
              <a:rPr lang="de-DE" sz="2000" b="1" i="1" dirty="0">
                <a:latin typeface="Bodoni MT Condensed" panose="02070606080606020203" pitchFamily="18" charset="0"/>
              </a:rPr>
              <a:t>„Du da! Wenn du es schaffst, unser Rätsel zu lösen, lassen wir dich ziehen. Falls nicht…naja, sagen wir es mal so: Es wäre besser für dich, wenn du das Rätsel lösen kannst.“</a:t>
            </a:r>
          </a:p>
        </p:txBody>
      </p:sp>
    </p:spTree>
    <p:extLst>
      <p:ext uri="{BB962C8B-B14F-4D97-AF65-F5344CB8AC3E}">
        <p14:creationId xmlns:p14="http://schemas.microsoft.com/office/powerpoint/2010/main" val="338133671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9218" name="Picture 2" descr="Free vector hand prints splashed vector design">
            <a:extLst>
              <a:ext uri="{FF2B5EF4-FFF2-40B4-BE49-F238E27FC236}">
                <a16:creationId xmlns:a16="http://schemas.microsoft.com/office/drawing/2014/main" id="{4804F3F9-C238-CD63-5CB7-1CDC24F71BC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4092" y="365674"/>
            <a:ext cx="4132373" cy="3947538"/>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121002" y="797902"/>
            <a:ext cx="8003090" cy="707886"/>
          </a:xfrm>
          <a:prstGeom prst="rect">
            <a:avLst/>
          </a:prstGeom>
          <a:noFill/>
        </p:spPr>
        <p:txBody>
          <a:bodyPr wrap="square" rtlCol="0">
            <a:spAutoFit/>
          </a:bodyPr>
          <a:lstStyle/>
          <a:p>
            <a:r>
              <a:rPr lang="de-DE" sz="2000" dirty="0">
                <a:latin typeface="Bodoni MT Condensed" panose="02070606080606020203" pitchFamily="18" charset="0"/>
              </a:rPr>
              <a:t>Finde das Lösungswort, indem du die Buchstaben der Sätze mit </a:t>
            </a:r>
            <a:r>
              <a:rPr lang="de-DE" sz="2000" b="1" u="sng" dirty="0" err="1">
                <a:latin typeface="Bodoni MT Condensed" panose="02070606080606020203" pitchFamily="18" charset="0"/>
              </a:rPr>
              <a:t>ck</a:t>
            </a:r>
            <a:r>
              <a:rPr lang="de-DE" sz="2000" b="1" dirty="0">
                <a:latin typeface="Bodoni MT Condensed" panose="02070606080606020203" pitchFamily="18" charset="0"/>
              </a:rPr>
              <a:t> </a:t>
            </a:r>
            <a:r>
              <a:rPr lang="de-DE" sz="2000" dirty="0">
                <a:latin typeface="Bodoni MT Condensed" panose="02070606080606020203" pitchFamily="18" charset="0"/>
              </a:rPr>
              <a:t>einkreist und anschließend in die richtige Reihenfolge bringst. Tipp: Es wird kriminell! </a:t>
            </a: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graphicFrame>
        <p:nvGraphicFramePr>
          <p:cNvPr id="1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647515736"/>
              </p:ext>
            </p:extLst>
          </p:nvPr>
        </p:nvGraphicFramePr>
        <p:xfrm>
          <a:off x="670762" y="1675434"/>
          <a:ext cx="6805047" cy="4077122"/>
        </p:xfrm>
        <a:graphic>
          <a:graphicData uri="http://schemas.openxmlformats.org/drawingml/2006/table">
            <a:tbl>
              <a:tblPr firstRow="1" bandRow="1">
                <a:tableStyleId>{9D7B26C5-4107-4FEC-AEDC-1716B250A1EF}</a:tableStyleId>
              </a:tblPr>
              <a:tblGrid>
                <a:gridCol w="5881855">
                  <a:extLst>
                    <a:ext uri="{9D8B030D-6E8A-4147-A177-3AD203B41FA5}">
                      <a16:colId xmlns:a16="http://schemas.microsoft.com/office/drawing/2014/main" val="3108663925"/>
                    </a:ext>
                  </a:extLst>
                </a:gridCol>
                <a:gridCol w="492369">
                  <a:extLst>
                    <a:ext uri="{9D8B030D-6E8A-4147-A177-3AD203B41FA5}">
                      <a16:colId xmlns:a16="http://schemas.microsoft.com/office/drawing/2014/main" val="2385508183"/>
                    </a:ext>
                  </a:extLst>
                </a:gridCol>
                <a:gridCol w="430823">
                  <a:extLst>
                    <a:ext uri="{9D8B030D-6E8A-4147-A177-3AD203B41FA5}">
                      <a16:colId xmlns:a16="http://schemas.microsoft.com/office/drawing/2014/main" val="28765925"/>
                    </a:ext>
                  </a:extLst>
                </a:gridCol>
              </a:tblGrid>
              <a:tr h="368722">
                <a:tc>
                  <a:txBody>
                    <a:bodyPr/>
                    <a:lstStyle/>
                    <a:p>
                      <a:endParaRPr lang="de-DE" sz="1800" dirty="0">
                        <a:latin typeface="Bodoni MT Condensed" panose="02070606080606020203" pitchFamily="18" charset="0"/>
                      </a:endParaRPr>
                    </a:p>
                  </a:txBody>
                  <a:tcPr/>
                </a:tc>
                <a:tc>
                  <a:txBody>
                    <a:bodyPr/>
                    <a:lstStyle/>
                    <a:p>
                      <a:pPr algn="ctr"/>
                      <a:r>
                        <a:rPr lang="de-DE" dirty="0" err="1"/>
                        <a:t>ck</a:t>
                      </a:r>
                      <a:endParaRPr lang="de-DE" dirty="0"/>
                    </a:p>
                  </a:txBody>
                  <a:tcPr/>
                </a:tc>
                <a:tc>
                  <a:txBody>
                    <a:bodyPr/>
                    <a:lstStyle/>
                    <a:p>
                      <a:pPr algn="ctr"/>
                      <a:r>
                        <a:rPr lang="de-DE" dirty="0"/>
                        <a:t>k</a:t>
                      </a:r>
                    </a:p>
                  </a:txBody>
                  <a:tcPr/>
                </a:tc>
                <a:extLst>
                  <a:ext uri="{0D108BD9-81ED-4DB2-BD59-A6C34878D82A}">
                    <a16:rowId xmlns:a16="http://schemas.microsoft.com/office/drawing/2014/main" val="516642463"/>
                  </a:ext>
                </a:extLst>
              </a:tr>
              <a:tr h="370840">
                <a:tc>
                  <a:txBody>
                    <a:bodyPr/>
                    <a:lstStyle/>
                    <a:p>
                      <a:r>
                        <a:rPr lang="de-DE" sz="1800" dirty="0">
                          <a:latin typeface="Bodoni MT Condensed" panose="02070606080606020203" pitchFamily="18" charset="0"/>
                        </a:rPr>
                        <a:t>Auf dem Feld schlägt ein Hase </a:t>
                      </a:r>
                      <a:r>
                        <a:rPr lang="de-DE" sz="1800" dirty="0" err="1">
                          <a:latin typeface="Bodoni MT Condensed" panose="02070606080606020203" pitchFamily="18" charset="0"/>
                        </a:rPr>
                        <a:t>Ha_en</a:t>
                      </a:r>
                      <a:r>
                        <a:rPr lang="de-DE" sz="1800" dirty="0">
                          <a:latin typeface="Bodoni MT Condensed" panose="02070606080606020203" pitchFamily="18" charset="0"/>
                        </a:rPr>
                        <a:t>.</a:t>
                      </a:r>
                    </a:p>
                  </a:txBody>
                  <a:tcPr/>
                </a:tc>
                <a:tc>
                  <a:txBody>
                    <a:bodyPr/>
                    <a:lstStyle/>
                    <a:p>
                      <a:pPr algn="ctr"/>
                      <a:r>
                        <a:rPr lang="de-DE" dirty="0"/>
                        <a:t>B</a:t>
                      </a:r>
                    </a:p>
                  </a:txBody>
                  <a:tcPr/>
                </a:tc>
                <a:tc>
                  <a:txBody>
                    <a:bodyPr/>
                    <a:lstStyle/>
                    <a:p>
                      <a:pPr algn="ctr"/>
                      <a:r>
                        <a:rPr lang="de-DE" dirty="0"/>
                        <a:t>A</a:t>
                      </a:r>
                    </a:p>
                  </a:txBody>
                  <a:tcPr/>
                </a:tc>
                <a:extLst>
                  <a:ext uri="{0D108BD9-81ED-4DB2-BD59-A6C34878D82A}">
                    <a16:rowId xmlns:a16="http://schemas.microsoft.com/office/drawing/2014/main" val="60520749"/>
                  </a:ext>
                </a:extLst>
              </a:tr>
              <a:tr h="370840">
                <a:tc>
                  <a:txBody>
                    <a:bodyPr/>
                    <a:lstStyle/>
                    <a:p>
                      <a:r>
                        <a:rPr lang="de-DE" sz="1800" dirty="0">
                          <a:latin typeface="Bodoni MT Condensed" panose="02070606080606020203" pitchFamily="18" charset="0"/>
                        </a:rPr>
                        <a:t>Im Par_ wird es finster.</a:t>
                      </a:r>
                    </a:p>
                  </a:txBody>
                  <a:tcPr/>
                </a:tc>
                <a:tc>
                  <a:txBody>
                    <a:bodyPr/>
                    <a:lstStyle/>
                    <a:p>
                      <a:pPr algn="ctr"/>
                      <a:r>
                        <a:rPr lang="de-DE" dirty="0"/>
                        <a:t>K</a:t>
                      </a:r>
                    </a:p>
                  </a:txBody>
                  <a:tcPr/>
                </a:tc>
                <a:tc>
                  <a:txBody>
                    <a:bodyPr/>
                    <a:lstStyle/>
                    <a:p>
                      <a:pPr algn="ctr"/>
                      <a:r>
                        <a:rPr lang="de-DE" dirty="0"/>
                        <a:t>Ü</a:t>
                      </a:r>
                    </a:p>
                  </a:txBody>
                  <a:tcPr/>
                </a:tc>
                <a:extLst>
                  <a:ext uri="{0D108BD9-81ED-4DB2-BD59-A6C34878D82A}">
                    <a16:rowId xmlns:a16="http://schemas.microsoft.com/office/drawing/2014/main" val="1489848029"/>
                  </a:ext>
                </a:extLst>
              </a:tr>
              <a:tr h="370840">
                <a:tc>
                  <a:txBody>
                    <a:bodyPr/>
                    <a:lstStyle/>
                    <a:p>
                      <a:r>
                        <a:rPr lang="de-DE" sz="1800" dirty="0">
                          <a:latin typeface="Bodoni MT Condensed" panose="02070606080606020203" pitchFamily="18" charset="0"/>
                        </a:rPr>
                        <a:t>Es macht</a:t>
                      </a:r>
                      <a:r>
                        <a:rPr lang="de-DE" sz="1800" baseline="0" dirty="0">
                          <a:latin typeface="Bodoni MT Condensed" panose="02070606080606020203" pitchFamily="18" charset="0"/>
                        </a:rPr>
                        <a:t> sicherlich Spaß, sich hier zu </a:t>
                      </a:r>
                      <a:r>
                        <a:rPr lang="de-DE" sz="1800" baseline="0" dirty="0" err="1">
                          <a:latin typeface="Bodoni MT Condensed" panose="02070606080606020203" pitchFamily="18" charset="0"/>
                        </a:rPr>
                        <a:t>verste_en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Ä</a:t>
                      </a:r>
                    </a:p>
                  </a:txBody>
                  <a:tcPr/>
                </a:tc>
                <a:tc>
                  <a:txBody>
                    <a:bodyPr/>
                    <a:lstStyle/>
                    <a:p>
                      <a:pPr algn="ctr"/>
                      <a:r>
                        <a:rPr lang="de-DE" dirty="0"/>
                        <a:t>L</a:t>
                      </a:r>
                    </a:p>
                  </a:txBody>
                  <a:tcPr/>
                </a:tc>
                <a:extLst>
                  <a:ext uri="{0D108BD9-81ED-4DB2-BD59-A6C34878D82A}">
                    <a16:rowId xmlns:a16="http://schemas.microsoft.com/office/drawing/2014/main" val="1354694885"/>
                  </a:ext>
                </a:extLst>
              </a:tr>
              <a:tr h="370840">
                <a:tc>
                  <a:txBody>
                    <a:bodyPr/>
                    <a:lstStyle/>
                    <a:p>
                      <a:r>
                        <a:rPr lang="de-DE" sz="1800" dirty="0">
                          <a:latin typeface="Bodoni MT Condensed" panose="02070606080606020203" pitchFamily="18" charset="0"/>
                        </a:rPr>
                        <a:t>Die Leine seines Drachens muss ich noch </a:t>
                      </a:r>
                      <a:r>
                        <a:rPr lang="de-DE" sz="1800" dirty="0" err="1">
                          <a:latin typeface="Bodoni MT Condensed" panose="02070606080606020203" pitchFamily="18" charset="0"/>
                        </a:rPr>
                        <a:t>aufwi_eln</a:t>
                      </a:r>
                      <a:r>
                        <a:rPr lang="de-DE" sz="1800" dirty="0">
                          <a:latin typeface="Bodoni MT Condensed" panose="02070606080606020203" pitchFamily="18" charset="0"/>
                        </a:rPr>
                        <a:t> und alles zusammenpacken.</a:t>
                      </a:r>
                    </a:p>
                  </a:txBody>
                  <a:tcPr/>
                </a:tc>
                <a:tc>
                  <a:txBody>
                    <a:bodyPr/>
                    <a:lstStyle/>
                    <a:p>
                      <a:pPr algn="ctr"/>
                      <a:r>
                        <a:rPr lang="de-DE" dirty="0"/>
                        <a:t>R</a:t>
                      </a:r>
                    </a:p>
                  </a:txBody>
                  <a:tcPr/>
                </a:tc>
                <a:tc>
                  <a:txBody>
                    <a:bodyPr/>
                    <a:lstStyle/>
                    <a:p>
                      <a:pPr algn="ctr"/>
                      <a:r>
                        <a:rPr lang="de-DE" dirty="0"/>
                        <a:t>Y</a:t>
                      </a:r>
                    </a:p>
                  </a:txBody>
                  <a:tcPr/>
                </a:tc>
                <a:extLst>
                  <a:ext uri="{0D108BD9-81ED-4DB2-BD59-A6C34878D82A}">
                    <a16:rowId xmlns:a16="http://schemas.microsoft.com/office/drawing/2014/main" val="1190018948"/>
                  </a:ext>
                </a:extLst>
              </a:tr>
              <a:tr h="370840">
                <a:tc>
                  <a:txBody>
                    <a:bodyPr/>
                    <a:lstStyle/>
                    <a:p>
                      <a:r>
                        <a:rPr lang="de-DE" sz="1800" dirty="0">
                          <a:latin typeface="Bodoni MT Condensed" panose="02070606080606020203" pitchFamily="18" charset="0"/>
                        </a:rPr>
                        <a:t>Vom Feld aus kann man bis nach Hause </a:t>
                      </a:r>
                      <a:r>
                        <a:rPr lang="de-DE" sz="1800" dirty="0" err="1">
                          <a:latin typeface="Bodoni MT Condensed" panose="02070606080606020203" pitchFamily="18" charset="0"/>
                        </a:rPr>
                        <a:t>bli_en</a:t>
                      </a:r>
                      <a:r>
                        <a:rPr lang="de-DE" sz="1800" dirty="0">
                          <a:latin typeface="Bodoni MT Condensed" panose="02070606080606020203" pitchFamily="18" charset="0"/>
                        </a:rPr>
                        <a:t>.</a:t>
                      </a:r>
                    </a:p>
                  </a:txBody>
                  <a:tcPr/>
                </a:tc>
                <a:tc>
                  <a:txBody>
                    <a:bodyPr/>
                    <a:lstStyle/>
                    <a:p>
                      <a:pPr algn="ctr"/>
                      <a:r>
                        <a:rPr lang="de-DE" dirty="0"/>
                        <a:t>E</a:t>
                      </a:r>
                    </a:p>
                  </a:txBody>
                  <a:tcPr/>
                </a:tc>
                <a:tc>
                  <a:txBody>
                    <a:bodyPr/>
                    <a:lstStyle/>
                    <a:p>
                      <a:pPr algn="ctr"/>
                      <a:r>
                        <a:rPr lang="de-DE" dirty="0"/>
                        <a:t>T</a:t>
                      </a:r>
                    </a:p>
                  </a:txBody>
                  <a:tcPr/>
                </a:tc>
                <a:extLst>
                  <a:ext uri="{0D108BD9-81ED-4DB2-BD59-A6C34878D82A}">
                    <a16:rowId xmlns:a16="http://schemas.microsoft.com/office/drawing/2014/main" val="2118728111"/>
                  </a:ext>
                </a:extLst>
              </a:tr>
              <a:tr h="370840">
                <a:tc>
                  <a:txBody>
                    <a:bodyPr/>
                    <a:lstStyle/>
                    <a:p>
                      <a:r>
                        <a:rPr lang="de-DE" sz="1800" dirty="0">
                          <a:latin typeface="Bodoni MT Condensed" panose="02070606080606020203" pitchFamily="18" charset="0"/>
                        </a:rPr>
                        <a:t>Man muss hier um die </a:t>
                      </a:r>
                      <a:r>
                        <a:rPr lang="de-DE" sz="1800" dirty="0" err="1">
                          <a:latin typeface="Bodoni MT Condensed" panose="02070606080606020203" pitchFamily="18" charset="0"/>
                        </a:rPr>
                        <a:t>E_e</a:t>
                      </a:r>
                      <a:r>
                        <a:rPr lang="de-DE" sz="1800" dirty="0">
                          <a:latin typeface="Bodoni MT Condensed" panose="02070606080606020203" pitchFamily="18" charset="0"/>
                        </a:rPr>
                        <a:t> biegen.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B</a:t>
                      </a:r>
                    </a:p>
                  </a:txBody>
                  <a:tcPr/>
                </a:tc>
                <a:tc>
                  <a:txBody>
                    <a:bodyPr/>
                    <a:lstStyle/>
                    <a:p>
                      <a:pPr algn="ctr"/>
                      <a:r>
                        <a:rPr lang="de-DE" dirty="0"/>
                        <a:t>Ä</a:t>
                      </a:r>
                    </a:p>
                  </a:txBody>
                  <a:tcPr/>
                </a:tc>
                <a:extLst>
                  <a:ext uri="{0D108BD9-81ED-4DB2-BD59-A6C34878D82A}">
                    <a16:rowId xmlns:a16="http://schemas.microsoft.com/office/drawing/2014/main" val="1441094154"/>
                  </a:ext>
                </a:extLst>
              </a:tr>
              <a:tr h="370840">
                <a:tc>
                  <a:txBody>
                    <a:bodyPr/>
                    <a:lstStyle/>
                    <a:p>
                      <a:r>
                        <a:rPr lang="de-DE" sz="1800" dirty="0">
                          <a:latin typeface="Bodoni MT Condensed" panose="02070606080606020203" pitchFamily="18" charset="0"/>
                        </a:rPr>
                        <a:t>Vor unserem</a:t>
                      </a:r>
                      <a:r>
                        <a:rPr lang="de-DE" sz="1800" baseline="0" dirty="0">
                          <a:latin typeface="Bodoni MT Condensed" panose="02070606080606020203" pitchFamily="18" charset="0"/>
                        </a:rPr>
                        <a:t> Haus flattert ein </a:t>
                      </a:r>
                      <a:r>
                        <a:rPr lang="de-DE" sz="1800" baseline="0" dirty="0" err="1">
                          <a:latin typeface="Bodoni MT Condensed" panose="02070606080606020203" pitchFamily="18" charset="0"/>
                        </a:rPr>
                        <a:t>La_en</a:t>
                      </a:r>
                      <a:r>
                        <a:rPr lang="de-DE" sz="1800" baseline="0" dirty="0">
                          <a:latin typeface="Bodoni MT Condensed" panose="02070606080606020203" pitchFamily="18" charset="0"/>
                        </a:rPr>
                        <a:t> an der Wäscheleine.</a:t>
                      </a:r>
                      <a:endParaRPr lang="de-DE" sz="1800" dirty="0">
                        <a:latin typeface="Bodoni MT Condensed" panose="02070606080606020203" pitchFamily="18" charset="0"/>
                      </a:endParaRPr>
                    </a:p>
                  </a:txBody>
                  <a:tcPr/>
                </a:tc>
                <a:tc>
                  <a:txBody>
                    <a:bodyPr/>
                    <a:lstStyle/>
                    <a:p>
                      <a:pPr algn="ctr"/>
                      <a:r>
                        <a:rPr lang="de-DE" dirty="0"/>
                        <a:t>M</a:t>
                      </a:r>
                    </a:p>
                  </a:txBody>
                  <a:tcPr/>
                </a:tc>
                <a:tc>
                  <a:txBody>
                    <a:bodyPr/>
                    <a:lstStyle/>
                    <a:p>
                      <a:pPr algn="ctr"/>
                      <a:r>
                        <a:rPr lang="de-DE" dirty="0"/>
                        <a:t>V</a:t>
                      </a:r>
                    </a:p>
                  </a:txBody>
                  <a:tcPr/>
                </a:tc>
                <a:extLst>
                  <a:ext uri="{0D108BD9-81ED-4DB2-BD59-A6C34878D82A}">
                    <a16:rowId xmlns:a16="http://schemas.microsoft.com/office/drawing/2014/main" val="536908821"/>
                  </a:ext>
                </a:extLst>
              </a:tr>
              <a:tr h="370840">
                <a:tc>
                  <a:txBody>
                    <a:bodyPr/>
                    <a:lstStyle/>
                    <a:p>
                      <a:r>
                        <a:rPr lang="de-DE" sz="1800" dirty="0">
                          <a:latin typeface="Bodoni MT Condensed" panose="02070606080606020203" pitchFamily="18" charset="0"/>
                        </a:rPr>
                        <a:t>Vielleicht gibt es ein leckeres Abendbrot mit </a:t>
                      </a:r>
                      <a:r>
                        <a:rPr lang="de-DE" sz="1800" dirty="0" err="1">
                          <a:latin typeface="Bodoni MT Condensed" panose="02070606080606020203" pitchFamily="18" charset="0"/>
                        </a:rPr>
                        <a:t>Na_enkoteletts</a:t>
                      </a:r>
                      <a:r>
                        <a:rPr lang="de-DE" sz="1800" dirty="0">
                          <a:latin typeface="Bodoni MT Condensed" panose="02070606080606020203" pitchFamily="18" charset="0"/>
                        </a:rPr>
                        <a:t>.</a:t>
                      </a:r>
                    </a:p>
                  </a:txBody>
                  <a:tcPr/>
                </a:tc>
                <a:tc>
                  <a:txBody>
                    <a:bodyPr/>
                    <a:lstStyle/>
                    <a:p>
                      <a:pPr algn="ctr"/>
                      <a:r>
                        <a:rPr lang="de-DE" dirty="0"/>
                        <a:t>R</a:t>
                      </a:r>
                    </a:p>
                  </a:txBody>
                  <a:tcPr/>
                </a:tc>
                <a:tc>
                  <a:txBody>
                    <a:bodyPr/>
                    <a:lstStyle/>
                    <a:p>
                      <a:pPr algn="ctr"/>
                      <a:r>
                        <a:rPr lang="de-DE" dirty="0"/>
                        <a:t>S</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Du</a:t>
                      </a:r>
                      <a:r>
                        <a:rPr lang="de-DE" sz="1800" baseline="0" dirty="0">
                          <a:latin typeface="Bodoni MT Condensed" panose="02070606080606020203" pitchFamily="18" charset="0"/>
                        </a:rPr>
                        <a:t> bist ein </a:t>
                      </a:r>
                      <a:r>
                        <a:rPr lang="de-DE" sz="1800" baseline="0" dirty="0" err="1">
                          <a:latin typeface="Bodoni MT Condensed" panose="02070606080606020203" pitchFamily="18" charset="0"/>
                        </a:rPr>
                        <a:t>E_el</a:t>
                      </a:r>
                      <a:r>
                        <a:rPr lang="de-DE" sz="1800" baseline="0" dirty="0">
                          <a:latin typeface="Bodoni MT Condensed" panose="02070606080606020203" pitchFamily="18" charset="0"/>
                        </a:rPr>
                        <a:t>.</a:t>
                      </a:r>
                      <a:endParaRPr lang="de-DE" sz="1800" dirty="0">
                        <a:latin typeface="Bodoni MT Condensed" panose="02070606080606020203" pitchFamily="18" charset="0"/>
                      </a:endParaRPr>
                    </a:p>
                  </a:txBody>
                  <a:tcPr/>
                </a:tc>
                <a:tc>
                  <a:txBody>
                    <a:bodyPr/>
                    <a:lstStyle/>
                    <a:p>
                      <a:pPr algn="ctr"/>
                      <a:r>
                        <a:rPr lang="de-DE" dirty="0"/>
                        <a:t>S</a:t>
                      </a:r>
                    </a:p>
                  </a:txBody>
                  <a:tcPr/>
                </a:tc>
                <a:tc>
                  <a:txBody>
                    <a:bodyPr/>
                    <a:lstStyle/>
                    <a:p>
                      <a:pPr algn="ctr"/>
                      <a:r>
                        <a:rPr lang="de-DE" dirty="0"/>
                        <a:t>N</a:t>
                      </a:r>
                    </a:p>
                  </a:txBody>
                  <a:tcPr/>
                </a:tc>
                <a:extLst>
                  <a:ext uri="{0D108BD9-81ED-4DB2-BD59-A6C34878D82A}">
                    <a16:rowId xmlns:a16="http://schemas.microsoft.com/office/drawing/2014/main" val="25670324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Das schaffen wir </a:t>
                      </a:r>
                      <a:r>
                        <a:rPr lang="de-DE" sz="1800" dirty="0" err="1">
                          <a:latin typeface="Bodoni MT Condensed" panose="02070606080606020203" pitchFamily="18" charset="0"/>
                        </a:rPr>
                        <a:t>lo_er</a:t>
                      </a:r>
                      <a:r>
                        <a:rPr lang="de-DE" sz="1800" dirty="0">
                          <a:latin typeface="Bodoni MT Condensed" panose="02070606080606020203" pitchFamily="18" charset="0"/>
                        </a:rPr>
                        <a:t>!</a:t>
                      </a:r>
                    </a:p>
                  </a:txBody>
                  <a:tcPr/>
                </a:tc>
                <a:tc>
                  <a:txBody>
                    <a:bodyPr/>
                    <a:lstStyle/>
                    <a:p>
                      <a:pPr algn="ctr"/>
                      <a:r>
                        <a:rPr lang="de-DE" dirty="0"/>
                        <a:t>U</a:t>
                      </a:r>
                    </a:p>
                  </a:txBody>
                  <a:tcPr/>
                </a:tc>
                <a:tc>
                  <a:txBody>
                    <a:bodyPr/>
                    <a:lstStyle/>
                    <a:p>
                      <a:pPr algn="ctr"/>
                      <a:r>
                        <a:rPr lang="de-DE" dirty="0"/>
                        <a:t>H</a:t>
                      </a:r>
                    </a:p>
                  </a:txBody>
                  <a:tcPr/>
                </a:tc>
                <a:extLst>
                  <a:ext uri="{0D108BD9-81ED-4DB2-BD59-A6C34878D82A}">
                    <a16:rowId xmlns:a16="http://schemas.microsoft.com/office/drawing/2014/main" val="995883404"/>
                  </a:ext>
                </a:extLst>
              </a:tr>
            </a:tbl>
          </a:graphicData>
        </a:graphic>
      </p:graphicFrame>
      <p:sp>
        <p:nvSpPr>
          <p:cNvPr id="11" name="Textfeld 10">
            <a:extLst>
              <a:ext uri="{FF2B5EF4-FFF2-40B4-BE49-F238E27FC236}">
                <a16:creationId xmlns:a16="http://schemas.microsoft.com/office/drawing/2014/main" id="{A3B919F8-A82E-F297-6799-2D9A3E09A696}"/>
              </a:ext>
            </a:extLst>
          </p:cNvPr>
          <p:cNvSpPr txBox="1"/>
          <p:nvPr/>
        </p:nvSpPr>
        <p:spPr>
          <a:xfrm>
            <a:off x="8824348" y="4736893"/>
            <a:ext cx="2959109" cy="1015663"/>
          </a:xfrm>
          <a:prstGeom prst="rect">
            <a:avLst/>
          </a:prstGeom>
          <a:noFill/>
        </p:spPr>
        <p:txBody>
          <a:bodyPr wrap="square" rtlCol="0">
            <a:spAutoFit/>
          </a:bodyPr>
          <a:lstStyle/>
          <a:p>
            <a:r>
              <a:rPr lang="de-DE" sz="2000" dirty="0">
                <a:latin typeface="Bodoni MT Condensed" panose="02070606080606020203" pitchFamily="18" charset="0"/>
              </a:rPr>
              <a:t>Lösungswort:</a:t>
            </a:r>
          </a:p>
          <a:p>
            <a:endParaRPr lang="de-DE" sz="2000" dirty="0">
              <a:latin typeface="Bodoni MT Condensed" panose="02070606080606020203" pitchFamily="18" charset="0"/>
            </a:endParaRPr>
          </a:p>
          <a:p>
            <a:r>
              <a:rPr lang="de-DE" sz="2000" dirty="0">
                <a:latin typeface="Bodoni MT Condensed" panose="02070606080606020203" pitchFamily="18" charset="0"/>
              </a:rPr>
              <a:t>__  __  __  __  __  __</a:t>
            </a:r>
          </a:p>
        </p:txBody>
      </p:sp>
      <p:sp>
        <p:nvSpPr>
          <p:cNvPr id="12" name="Textfeld 11">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das </a:t>
            </a:r>
            <a:r>
              <a:rPr lang="de-DE" sz="2000" u="sng" dirty="0">
                <a:solidFill>
                  <a:srgbClr val="FF0000"/>
                </a:solidFill>
                <a:latin typeface="Bodoni MT Condensed" panose="02070606080606020203" pitchFamily="18" charset="0"/>
              </a:rPr>
              <a:t>Lösungswort</a:t>
            </a:r>
            <a:r>
              <a:rPr lang="de-DE" sz="2000" dirty="0">
                <a:solidFill>
                  <a:srgbClr val="FF0000"/>
                </a:solidFill>
                <a:latin typeface="Bodoni MT Condensed" panose="02070606080606020203" pitchFamily="18" charset="0"/>
              </a:rPr>
              <a:t> </a:t>
            </a:r>
            <a:r>
              <a:rPr lang="de-DE" sz="2000" u="sng" dirty="0">
                <a:solidFill>
                  <a:srgbClr val="FF0000"/>
                </a:solidFill>
                <a:latin typeface="Bodoni MT Condensed" panose="02070606080606020203" pitchFamily="18" charset="0"/>
              </a:rPr>
              <a:t>überprüft</a:t>
            </a:r>
            <a:r>
              <a:rPr lang="de-DE" sz="2000" dirty="0">
                <a:solidFill>
                  <a:srgbClr val="FF0000"/>
                </a:solidFill>
                <a:latin typeface="Bodoni MT Condensed" panose="02070606080606020203" pitchFamily="18" charset="0"/>
              </a:rPr>
              <a:t> hat ! </a:t>
            </a:r>
          </a:p>
        </p:txBody>
      </p:sp>
      <p:sp>
        <p:nvSpPr>
          <p:cNvPr id="6" name="Rechteck: abgerundete Ecken 5">
            <a:hlinkClick r:id="rId4" action="ppaction://hlinksldjump"/>
            <a:extLst>
              <a:ext uri="{FF2B5EF4-FFF2-40B4-BE49-F238E27FC236}">
                <a16:creationId xmlns:a16="http://schemas.microsoft.com/office/drawing/2014/main" id="{A7049382-9A19-E8C1-B5DE-0681DB4EDC8F}"/>
              </a:ext>
            </a:extLst>
          </p:cNvPr>
          <p:cNvSpPr/>
          <p:nvPr/>
        </p:nvSpPr>
        <p:spPr>
          <a:xfrm>
            <a:off x="2865635"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13"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29521771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9218" name="Picture 2" descr="Free vector hand prints splashed vector design">
            <a:extLst>
              <a:ext uri="{FF2B5EF4-FFF2-40B4-BE49-F238E27FC236}">
                <a16:creationId xmlns:a16="http://schemas.microsoft.com/office/drawing/2014/main" id="{4804F3F9-C238-CD63-5CB7-1CDC24F71BC2}"/>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24092" y="365674"/>
            <a:ext cx="4132373" cy="3947538"/>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121002" y="797902"/>
            <a:ext cx="8003090" cy="707886"/>
          </a:xfrm>
          <a:prstGeom prst="rect">
            <a:avLst/>
          </a:prstGeom>
          <a:noFill/>
        </p:spPr>
        <p:txBody>
          <a:bodyPr wrap="square" rtlCol="0">
            <a:spAutoFit/>
          </a:bodyPr>
          <a:lstStyle/>
          <a:p>
            <a:r>
              <a:rPr lang="de-DE" sz="2000" dirty="0">
                <a:latin typeface="Bodoni MT Condensed" panose="02070606080606020203" pitchFamily="18" charset="0"/>
              </a:rPr>
              <a:t>Finde das Lösungswort, indem du die Buchstaben der Sätze mit </a:t>
            </a:r>
            <a:r>
              <a:rPr lang="de-DE" sz="2000" b="1" u="sng" dirty="0" err="1">
                <a:latin typeface="Bodoni MT Condensed" panose="02070606080606020203" pitchFamily="18" charset="0"/>
              </a:rPr>
              <a:t>ck</a:t>
            </a:r>
            <a:r>
              <a:rPr lang="de-DE" sz="2000" b="1" dirty="0">
                <a:latin typeface="Bodoni MT Condensed" panose="02070606080606020203" pitchFamily="18" charset="0"/>
              </a:rPr>
              <a:t> </a:t>
            </a:r>
            <a:r>
              <a:rPr lang="de-DE" sz="2000" dirty="0">
                <a:latin typeface="Bodoni MT Condensed" panose="02070606080606020203" pitchFamily="18" charset="0"/>
              </a:rPr>
              <a:t>einkreist und anschließend in die richtige Reihenfolge bringst. Tipp: Es wird kriminell! </a:t>
            </a: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graphicFrame>
        <p:nvGraphicFramePr>
          <p:cNvPr id="1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305143795"/>
              </p:ext>
            </p:extLst>
          </p:nvPr>
        </p:nvGraphicFramePr>
        <p:xfrm>
          <a:off x="670762" y="1675434"/>
          <a:ext cx="6805047" cy="4077122"/>
        </p:xfrm>
        <a:graphic>
          <a:graphicData uri="http://schemas.openxmlformats.org/drawingml/2006/table">
            <a:tbl>
              <a:tblPr firstRow="1" bandRow="1">
                <a:tableStyleId>{9D7B26C5-4107-4FEC-AEDC-1716B250A1EF}</a:tableStyleId>
              </a:tblPr>
              <a:tblGrid>
                <a:gridCol w="5881855">
                  <a:extLst>
                    <a:ext uri="{9D8B030D-6E8A-4147-A177-3AD203B41FA5}">
                      <a16:colId xmlns:a16="http://schemas.microsoft.com/office/drawing/2014/main" val="3108663925"/>
                    </a:ext>
                  </a:extLst>
                </a:gridCol>
                <a:gridCol w="492369">
                  <a:extLst>
                    <a:ext uri="{9D8B030D-6E8A-4147-A177-3AD203B41FA5}">
                      <a16:colId xmlns:a16="http://schemas.microsoft.com/office/drawing/2014/main" val="2385508183"/>
                    </a:ext>
                  </a:extLst>
                </a:gridCol>
                <a:gridCol w="430823">
                  <a:extLst>
                    <a:ext uri="{9D8B030D-6E8A-4147-A177-3AD203B41FA5}">
                      <a16:colId xmlns:a16="http://schemas.microsoft.com/office/drawing/2014/main" val="28765925"/>
                    </a:ext>
                  </a:extLst>
                </a:gridCol>
              </a:tblGrid>
              <a:tr h="368722">
                <a:tc>
                  <a:txBody>
                    <a:bodyPr/>
                    <a:lstStyle/>
                    <a:p>
                      <a:endParaRPr lang="de-DE" sz="1800" dirty="0">
                        <a:latin typeface="Bodoni MT Condensed" panose="02070606080606020203" pitchFamily="18" charset="0"/>
                      </a:endParaRPr>
                    </a:p>
                  </a:txBody>
                  <a:tcPr/>
                </a:tc>
                <a:tc>
                  <a:txBody>
                    <a:bodyPr/>
                    <a:lstStyle/>
                    <a:p>
                      <a:pPr algn="ctr"/>
                      <a:r>
                        <a:rPr lang="de-DE" dirty="0" err="1"/>
                        <a:t>ck</a:t>
                      </a:r>
                      <a:endParaRPr lang="de-DE" dirty="0"/>
                    </a:p>
                  </a:txBody>
                  <a:tcPr/>
                </a:tc>
                <a:tc>
                  <a:txBody>
                    <a:bodyPr/>
                    <a:lstStyle/>
                    <a:p>
                      <a:pPr algn="ctr"/>
                      <a:r>
                        <a:rPr lang="de-DE" dirty="0"/>
                        <a:t>k</a:t>
                      </a:r>
                    </a:p>
                  </a:txBody>
                  <a:tcPr/>
                </a:tc>
                <a:extLst>
                  <a:ext uri="{0D108BD9-81ED-4DB2-BD59-A6C34878D82A}">
                    <a16:rowId xmlns:a16="http://schemas.microsoft.com/office/drawing/2014/main" val="516642463"/>
                  </a:ext>
                </a:extLst>
              </a:tr>
              <a:tr h="370840">
                <a:tc>
                  <a:txBody>
                    <a:bodyPr/>
                    <a:lstStyle/>
                    <a:p>
                      <a:r>
                        <a:rPr lang="de-DE" sz="1800" dirty="0">
                          <a:latin typeface="Bodoni MT Condensed" panose="02070606080606020203" pitchFamily="18" charset="0"/>
                        </a:rPr>
                        <a:t>Auf dem Feld schlägt ein Hase </a:t>
                      </a:r>
                      <a:r>
                        <a:rPr lang="de-DE" sz="1800" dirty="0" err="1">
                          <a:latin typeface="Bodoni MT Condensed" panose="02070606080606020203" pitchFamily="18" charset="0"/>
                        </a:rPr>
                        <a:t>Ha_en</a:t>
                      </a:r>
                      <a:r>
                        <a:rPr lang="de-DE" sz="1800" dirty="0">
                          <a:latin typeface="Bodoni MT Condensed" panose="02070606080606020203" pitchFamily="18" charset="0"/>
                        </a:rPr>
                        <a:t>.</a:t>
                      </a:r>
                    </a:p>
                  </a:txBody>
                  <a:tcPr/>
                </a:tc>
                <a:tc>
                  <a:txBody>
                    <a:bodyPr/>
                    <a:lstStyle/>
                    <a:p>
                      <a:pPr algn="ctr"/>
                      <a:r>
                        <a:rPr lang="de-DE" dirty="0"/>
                        <a:t>B</a:t>
                      </a:r>
                    </a:p>
                  </a:txBody>
                  <a:tcPr/>
                </a:tc>
                <a:tc>
                  <a:txBody>
                    <a:bodyPr/>
                    <a:lstStyle/>
                    <a:p>
                      <a:pPr algn="ctr"/>
                      <a:r>
                        <a:rPr lang="de-DE" dirty="0"/>
                        <a:t>A</a:t>
                      </a:r>
                    </a:p>
                  </a:txBody>
                  <a:tcPr/>
                </a:tc>
                <a:extLst>
                  <a:ext uri="{0D108BD9-81ED-4DB2-BD59-A6C34878D82A}">
                    <a16:rowId xmlns:a16="http://schemas.microsoft.com/office/drawing/2014/main" val="60520749"/>
                  </a:ext>
                </a:extLst>
              </a:tr>
              <a:tr h="370840">
                <a:tc>
                  <a:txBody>
                    <a:bodyPr/>
                    <a:lstStyle/>
                    <a:p>
                      <a:r>
                        <a:rPr lang="de-DE" sz="1800" dirty="0">
                          <a:latin typeface="Bodoni MT Condensed" panose="02070606080606020203" pitchFamily="18" charset="0"/>
                        </a:rPr>
                        <a:t>Im Par_ wird es finster.</a:t>
                      </a:r>
                    </a:p>
                  </a:txBody>
                  <a:tcPr/>
                </a:tc>
                <a:tc>
                  <a:txBody>
                    <a:bodyPr/>
                    <a:lstStyle/>
                    <a:p>
                      <a:pPr algn="ctr"/>
                      <a:r>
                        <a:rPr lang="de-DE" dirty="0"/>
                        <a:t>K</a:t>
                      </a:r>
                    </a:p>
                  </a:txBody>
                  <a:tcPr/>
                </a:tc>
                <a:tc>
                  <a:txBody>
                    <a:bodyPr/>
                    <a:lstStyle/>
                    <a:p>
                      <a:pPr algn="ctr"/>
                      <a:r>
                        <a:rPr lang="de-DE" dirty="0"/>
                        <a:t>Ü</a:t>
                      </a:r>
                    </a:p>
                  </a:txBody>
                  <a:tcPr/>
                </a:tc>
                <a:extLst>
                  <a:ext uri="{0D108BD9-81ED-4DB2-BD59-A6C34878D82A}">
                    <a16:rowId xmlns:a16="http://schemas.microsoft.com/office/drawing/2014/main" val="1489848029"/>
                  </a:ext>
                </a:extLst>
              </a:tr>
              <a:tr h="370840">
                <a:tc>
                  <a:txBody>
                    <a:bodyPr/>
                    <a:lstStyle/>
                    <a:p>
                      <a:r>
                        <a:rPr lang="de-DE" sz="1800" dirty="0">
                          <a:latin typeface="Bodoni MT Condensed" panose="02070606080606020203" pitchFamily="18" charset="0"/>
                        </a:rPr>
                        <a:t>Es macht</a:t>
                      </a:r>
                      <a:r>
                        <a:rPr lang="de-DE" sz="1800" baseline="0" dirty="0">
                          <a:latin typeface="Bodoni MT Condensed" panose="02070606080606020203" pitchFamily="18" charset="0"/>
                        </a:rPr>
                        <a:t> sicherlich Spaß, sich hier zu </a:t>
                      </a:r>
                      <a:r>
                        <a:rPr lang="de-DE" sz="1800" baseline="0" dirty="0" err="1">
                          <a:latin typeface="Bodoni MT Condensed" panose="02070606080606020203" pitchFamily="18" charset="0"/>
                        </a:rPr>
                        <a:t>verste_en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Ä</a:t>
                      </a:r>
                    </a:p>
                  </a:txBody>
                  <a:tcPr/>
                </a:tc>
                <a:tc>
                  <a:txBody>
                    <a:bodyPr/>
                    <a:lstStyle/>
                    <a:p>
                      <a:pPr algn="ctr"/>
                      <a:r>
                        <a:rPr lang="de-DE" dirty="0"/>
                        <a:t>L</a:t>
                      </a:r>
                    </a:p>
                  </a:txBody>
                  <a:tcPr/>
                </a:tc>
                <a:extLst>
                  <a:ext uri="{0D108BD9-81ED-4DB2-BD59-A6C34878D82A}">
                    <a16:rowId xmlns:a16="http://schemas.microsoft.com/office/drawing/2014/main" val="1354694885"/>
                  </a:ext>
                </a:extLst>
              </a:tr>
              <a:tr h="370840">
                <a:tc>
                  <a:txBody>
                    <a:bodyPr/>
                    <a:lstStyle/>
                    <a:p>
                      <a:r>
                        <a:rPr lang="de-DE" sz="1800" dirty="0">
                          <a:latin typeface="Bodoni MT Condensed" panose="02070606080606020203" pitchFamily="18" charset="0"/>
                        </a:rPr>
                        <a:t>Die Leine seines Drachens muss ich noch </a:t>
                      </a:r>
                      <a:r>
                        <a:rPr lang="de-DE" sz="1800" dirty="0" err="1">
                          <a:latin typeface="Bodoni MT Condensed" panose="02070606080606020203" pitchFamily="18" charset="0"/>
                        </a:rPr>
                        <a:t>aufwi_eln</a:t>
                      </a:r>
                      <a:r>
                        <a:rPr lang="de-DE" sz="1800" dirty="0">
                          <a:latin typeface="Bodoni MT Condensed" panose="02070606080606020203" pitchFamily="18" charset="0"/>
                        </a:rPr>
                        <a:t> und alles zusammenpacken.</a:t>
                      </a:r>
                    </a:p>
                  </a:txBody>
                  <a:tcPr/>
                </a:tc>
                <a:tc>
                  <a:txBody>
                    <a:bodyPr/>
                    <a:lstStyle/>
                    <a:p>
                      <a:pPr algn="ctr"/>
                      <a:r>
                        <a:rPr lang="de-DE" dirty="0"/>
                        <a:t>R</a:t>
                      </a:r>
                    </a:p>
                  </a:txBody>
                  <a:tcPr/>
                </a:tc>
                <a:tc>
                  <a:txBody>
                    <a:bodyPr/>
                    <a:lstStyle/>
                    <a:p>
                      <a:pPr algn="ctr"/>
                      <a:r>
                        <a:rPr lang="de-DE" dirty="0"/>
                        <a:t>Y</a:t>
                      </a:r>
                    </a:p>
                  </a:txBody>
                  <a:tcPr/>
                </a:tc>
                <a:extLst>
                  <a:ext uri="{0D108BD9-81ED-4DB2-BD59-A6C34878D82A}">
                    <a16:rowId xmlns:a16="http://schemas.microsoft.com/office/drawing/2014/main" val="1190018948"/>
                  </a:ext>
                </a:extLst>
              </a:tr>
              <a:tr h="370840">
                <a:tc>
                  <a:txBody>
                    <a:bodyPr/>
                    <a:lstStyle/>
                    <a:p>
                      <a:r>
                        <a:rPr lang="de-DE" sz="1800" dirty="0">
                          <a:latin typeface="Bodoni MT Condensed" panose="02070606080606020203" pitchFamily="18" charset="0"/>
                        </a:rPr>
                        <a:t>Vom Feld aus kann man bis nach Hause </a:t>
                      </a:r>
                      <a:r>
                        <a:rPr lang="de-DE" sz="1800" dirty="0" err="1">
                          <a:latin typeface="Bodoni MT Condensed" panose="02070606080606020203" pitchFamily="18" charset="0"/>
                        </a:rPr>
                        <a:t>bli_en</a:t>
                      </a:r>
                      <a:r>
                        <a:rPr lang="de-DE" sz="1800" dirty="0">
                          <a:latin typeface="Bodoni MT Condensed" panose="02070606080606020203" pitchFamily="18" charset="0"/>
                        </a:rPr>
                        <a:t>.</a:t>
                      </a:r>
                    </a:p>
                  </a:txBody>
                  <a:tcPr/>
                </a:tc>
                <a:tc>
                  <a:txBody>
                    <a:bodyPr/>
                    <a:lstStyle/>
                    <a:p>
                      <a:pPr algn="ctr"/>
                      <a:r>
                        <a:rPr lang="de-DE" dirty="0"/>
                        <a:t>E</a:t>
                      </a:r>
                    </a:p>
                  </a:txBody>
                  <a:tcPr/>
                </a:tc>
                <a:tc>
                  <a:txBody>
                    <a:bodyPr/>
                    <a:lstStyle/>
                    <a:p>
                      <a:pPr algn="ctr"/>
                      <a:r>
                        <a:rPr lang="de-DE" dirty="0"/>
                        <a:t>T</a:t>
                      </a:r>
                    </a:p>
                  </a:txBody>
                  <a:tcPr/>
                </a:tc>
                <a:extLst>
                  <a:ext uri="{0D108BD9-81ED-4DB2-BD59-A6C34878D82A}">
                    <a16:rowId xmlns:a16="http://schemas.microsoft.com/office/drawing/2014/main" val="2118728111"/>
                  </a:ext>
                </a:extLst>
              </a:tr>
              <a:tr h="370840">
                <a:tc>
                  <a:txBody>
                    <a:bodyPr/>
                    <a:lstStyle/>
                    <a:p>
                      <a:r>
                        <a:rPr lang="de-DE" sz="1800" dirty="0">
                          <a:latin typeface="Bodoni MT Condensed" panose="02070606080606020203" pitchFamily="18" charset="0"/>
                        </a:rPr>
                        <a:t>Man muss hier um die </a:t>
                      </a:r>
                      <a:r>
                        <a:rPr lang="de-DE" sz="1800" dirty="0" err="1">
                          <a:latin typeface="Bodoni MT Condensed" panose="02070606080606020203" pitchFamily="18" charset="0"/>
                        </a:rPr>
                        <a:t>E_e</a:t>
                      </a:r>
                      <a:r>
                        <a:rPr lang="de-DE" sz="1800" dirty="0">
                          <a:latin typeface="Bodoni MT Condensed" panose="02070606080606020203" pitchFamily="18" charset="0"/>
                        </a:rPr>
                        <a:t> biegen.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dirty="0"/>
                        <a:t>B</a:t>
                      </a:r>
                    </a:p>
                  </a:txBody>
                  <a:tcPr/>
                </a:tc>
                <a:tc>
                  <a:txBody>
                    <a:bodyPr/>
                    <a:lstStyle/>
                    <a:p>
                      <a:pPr algn="ctr"/>
                      <a:r>
                        <a:rPr lang="de-DE" dirty="0"/>
                        <a:t>Ä</a:t>
                      </a:r>
                    </a:p>
                  </a:txBody>
                  <a:tcPr/>
                </a:tc>
                <a:extLst>
                  <a:ext uri="{0D108BD9-81ED-4DB2-BD59-A6C34878D82A}">
                    <a16:rowId xmlns:a16="http://schemas.microsoft.com/office/drawing/2014/main" val="1441094154"/>
                  </a:ext>
                </a:extLst>
              </a:tr>
              <a:tr h="370840">
                <a:tc>
                  <a:txBody>
                    <a:bodyPr/>
                    <a:lstStyle/>
                    <a:p>
                      <a:r>
                        <a:rPr lang="de-DE" sz="1800" dirty="0">
                          <a:latin typeface="Bodoni MT Condensed" panose="02070606080606020203" pitchFamily="18" charset="0"/>
                        </a:rPr>
                        <a:t>Vor unserem</a:t>
                      </a:r>
                      <a:r>
                        <a:rPr lang="de-DE" sz="1800" baseline="0" dirty="0">
                          <a:latin typeface="Bodoni MT Condensed" panose="02070606080606020203" pitchFamily="18" charset="0"/>
                        </a:rPr>
                        <a:t> Haus flattert ein </a:t>
                      </a:r>
                      <a:r>
                        <a:rPr lang="de-DE" sz="1800" baseline="0" dirty="0" err="1">
                          <a:latin typeface="Bodoni MT Condensed" panose="02070606080606020203" pitchFamily="18" charset="0"/>
                        </a:rPr>
                        <a:t>La_en</a:t>
                      </a:r>
                      <a:r>
                        <a:rPr lang="de-DE" sz="1800" baseline="0" dirty="0">
                          <a:latin typeface="Bodoni MT Condensed" panose="02070606080606020203" pitchFamily="18" charset="0"/>
                        </a:rPr>
                        <a:t> an der Wäscheleine.</a:t>
                      </a:r>
                      <a:endParaRPr lang="de-DE" sz="1800" dirty="0">
                        <a:latin typeface="Bodoni MT Condensed" panose="02070606080606020203" pitchFamily="18" charset="0"/>
                      </a:endParaRPr>
                    </a:p>
                  </a:txBody>
                  <a:tcPr/>
                </a:tc>
                <a:tc>
                  <a:txBody>
                    <a:bodyPr/>
                    <a:lstStyle/>
                    <a:p>
                      <a:pPr algn="ctr"/>
                      <a:r>
                        <a:rPr lang="de-DE" dirty="0"/>
                        <a:t>M</a:t>
                      </a:r>
                    </a:p>
                  </a:txBody>
                  <a:tcPr/>
                </a:tc>
                <a:tc>
                  <a:txBody>
                    <a:bodyPr/>
                    <a:lstStyle/>
                    <a:p>
                      <a:pPr algn="ctr"/>
                      <a:r>
                        <a:rPr lang="de-DE" dirty="0"/>
                        <a:t>V</a:t>
                      </a:r>
                    </a:p>
                  </a:txBody>
                  <a:tcPr/>
                </a:tc>
                <a:extLst>
                  <a:ext uri="{0D108BD9-81ED-4DB2-BD59-A6C34878D82A}">
                    <a16:rowId xmlns:a16="http://schemas.microsoft.com/office/drawing/2014/main" val="536908821"/>
                  </a:ext>
                </a:extLst>
              </a:tr>
              <a:tr h="370840">
                <a:tc>
                  <a:txBody>
                    <a:bodyPr/>
                    <a:lstStyle/>
                    <a:p>
                      <a:r>
                        <a:rPr lang="de-DE" sz="1800" dirty="0">
                          <a:latin typeface="Bodoni MT Condensed" panose="02070606080606020203" pitchFamily="18" charset="0"/>
                        </a:rPr>
                        <a:t>Vielleicht gibt es ein leckeres Abendbrot mit </a:t>
                      </a:r>
                      <a:r>
                        <a:rPr lang="de-DE" sz="1800" dirty="0" err="1">
                          <a:latin typeface="Bodoni MT Condensed" panose="02070606080606020203" pitchFamily="18" charset="0"/>
                        </a:rPr>
                        <a:t>Na_enkoteletts</a:t>
                      </a:r>
                      <a:r>
                        <a:rPr lang="de-DE" sz="1800" dirty="0">
                          <a:latin typeface="Bodoni MT Condensed" panose="02070606080606020203" pitchFamily="18" charset="0"/>
                        </a:rPr>
                        <a:t>.</a:t>
                      </a:r>
                    </a:p>
                  </a:txBody>
                  <a:tcPr/>
                </a:tc>
                <a:tc>
                  <a:txBody>
                    <a:bodyPr/>
                    <a:lstStyle/>
                    <a:p>
                      <a:pPr algn="ctr"/>
                      <a:r>
                        <a:rPr lang="de-DE" dirty="0"/>
                        <a:t>R</a:t>
                      </a:r>
                    </a:p>
                  </a:txBody>
                  <a:tcPr/>
                </a:tc>
                <a:tc>
                  <a:txBody>
                    <a:bodyPr/>
                    <a:lstStyle/>
                    <a:p>
                      <a:pPr algn="ctr"/>
                      <a:r>
                        <a:rPr lang="de-DE" dirty="0"/>
                        <a:t>S</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Du</a:t>
                      </a:r>
                      <a:r>
                        <a:rPr lang="de-DE" sz="1800" baseline="0" dirty="0">
                          <a:latin typeface="Bodoni MT Condensed" panose="02070606080606020203" pitchFamily="18" charset="0"/>
                        </a:rPr>
                        <a:t> bist ein </a:t>
                      </a:r>
                      <a:r>
                        <a:rPr lang="de-DE" sz="1800" baseline="0" dirty="0" err="1">
                          <a:latin typeface="Bodoni MT Condensed" panose="02070606080606020203" pitchFamily="18" charset="0"/>
                        </a:rPr>
                        <a:t>E_el</a:t>
                      </a:r>
                      <a:r>
                        <a:rPr lang="de-DE" sz="1800" baseline="0" dirty="0">
                          <a:latin typeface="Bodoni MT Condensed" panose="02070606080606020203" pitchFamily="18" charset="0"/>
                        </a:rPr>
                        <a:t>.</a:t>
                      </a:r>
                      <a:endParaRPr lang="de-DE" sz="1800" dirty="0">
                        <a:latin typeface="Bodoni MT Condensed" panose="02070606080606020203" pitchFamily="18" charset="0"/>
                      </a:endParaRPr>
                    </a:p>
                  </a:txBody>
                  <a:tcPr/>
                </a:tc>
                <a:tc>
                  <a:txBody>
                    <a:bodyPr/>
                    <a:lstStyle/>
                    <a:p>
                      <a:pPr algn="ctr"/>
                      <a:r>
                        <a:rPr lang="de-DE" dirty="0"/>
                        <a:t>S</a:t>
                      </a:r>
                    </a:p>
                  </a:txBody>
                  <a:tcPr/>
                </a:tc>
                <a:tc>
                  <a:txBody>
                    <a:bodyPr/>
                    <a:lstStyle/>
                    <a:p>
                      <a:pPr algn="ctr"/>
                      <a:r>
                        <a:rPr lang="de-DE" dirty="0"/>
                        <a:t>N</a:t>
                      </a:r>
                    </a:p>
                  </a:txBody>
                  <a:tcPr/>
                </a:tc>
                <a:extLst>
                  <a:ext uri="{0D108BD9-81ED-4DB2-BD59-A6C34878D82A}">
                    <a16:rowId xmlns:a16="http://schemas.microsoft.com/office/drawing/2014/main" val="25670324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Das schaffen wir </a:t>
                      </a:r>
                      <a:r>
                        <a:rPr lang="de-DE" sz="1800" dirty="0" err="1">
                          <a:latin typeface="Bodoni MT Condensed" panose="02070606080606020203" pitchFamily="18" charset="0"/>
                        </a:rPr>
                        <a:t>lo_er</a:t>
                      </a:r>
                      <a:r>
                        <a:rPr lang="de-DE" sz="1800" dirty="0">
                          <a:latin typeface="Bodoni MT Condensed" panose="02070606080606020203" pitchFamily="18" charset="0"/>
                        </a:rPr>
                        <a:t>!</a:t>
                      </a:r>
                    </a:p>
                  </a:txBody>
                  <a:tcPr/>
                </a:tc>
                <a:tc>
                  <a:txBody>
                    <a:bodyPr/>
                    <a:lstStyle/>
                    <a:p>
                      <a:pPr algn="ctr"/>
                      <a:r>
                        <a:rPr lang="de-DE" dirty="0"/>
                        <a:t>U</a:t>
                      </a:r>
                    </a:p>
                  </a:txBody>
                  <a:tcPr/>
                </a:tc>
                <a:tc>
                  <a:txBody>
                    <a:bodyPr/>
                    <a:lstStyle/>
                    <a:p>
                      <a:pPr algn="ctr"/>
                      <a:r>
                        <a:rPr lang="de-DE" dirty="0"/>
                        <a:t>H</a:t>
                      </a:r>
                    </a:p>
                  </a:txBody>
                  <a:tcPr/>
                </a:tc>
                <a:extLst>
                  <a:ext uri="{0D108BD9-81ED-4DB2-BD59-A6C34878D82A}">
                    <a16:rowId xmlns:a16="http://schemas.microsoft.com/office/drawing/2014/main" val="995883404"/>
                  </a:ext>
                </a:extLst>
              </a:tr>
            </a:tbl>
          </a:graphicData>
        </a:graphic>
      </p:graphicFrame>
      <p:sp>
        <p:nvSpPr>
          <p:cNvPr id="11" name="Textfeld 10">
            <a:extLst>
              <a:ext uri="{FF2B5EF4-FFF2-40B4-BE49-F238E27FC236}">
                <a16:creationId xmlns:a16="http://schemas.microsoft.com/office/drawing/2014/main" id="{A3B919F8-A82E-F297-6799-2D9A3E09A696}"/>
              </a:ext>
            </a:extLst>
          </p:cNvPr>
          <p:cNvSpPr txBox="1"/>
          <p:nvPr/>
        </p:nvSpPr>
        <p:spPr>
          <a:xfrm>
            <a:off x="8824348" y="4736893"/>
            <a:ext cx="2959109" cy="1015663"/>
          </a:xfrm>
          <a:prstGeom prst="rect">
            <a:avLst/>
          </a:prstGeom>
          <a:noFill/>
        </p:spPr>
        <p:txBody>
          <a:bodyPr wrap="square" rtlCol="0">
            <a:spAutoFit/>
          </a:bodyPr>
          <a:lstStyle/>
          <a:p>
            <a:r>
              <a:rPr lang="de-DE" sz="2000" dirty="0">
                <a:latin typeface="Bodoni MT Condensed" panose="02070606080606020203" pitchFamily="18" charset="0"/>
              </a:rPr>
              <a:t>Lösungswort:</a:t>
            </a:r>
          </a:p>
          <a:p>
            <a:endParaRPr lang="de-DE" sz="2000" dirty="0">
              <a:latin typeface="Bodoni MT Condensed" panose="02070606080606020203" pitchFamily="18" charset="0"/>
            </a:endParaRPr>
          </a:p>
          <a:p>
            <a:r>
              <a:rPr lang="de-DE" sz="2000" dirty="0">
                <a:latin typeface="Bodoni MT Condensed" panose="02070606080606020203" pitchFamily="18" charset="0"/>
              </a:rPr>
              <a:t>__  __  __  __  __  __</a:t>
            </a:r>
          </a:p>
        </p:txBody>
      </p:sp>
      <p:sp>
        <p:nvSpPr>
          <p:cNvPr id="12" name="Textfeld 11">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das </a:t>
            </a:r>
            <a:r>
              <a:rPr lang="de-DE" sz="2000" u="sng" dirty="0">
                <a:solidFill>
                  <a:srgbClr val="FF0000"/>
                </a:solidFill>
                <a:latin typeface="Bodoni MT Condensed" panose="02070606080606020203" pitchFamily="18" charset="0"/>
              </a:rPr>
              <a:t>Lösungswort</a:t>
            </a:r>
            <a:r>
              <a:rPr lang="de-DE" sz="2000" dirty="0">
                <a:solidFill>
                  <a:srgbClr val="FF0000"/>
                </a:solidFill>
                <a:latin typeface="Bodoni MT Condensed" panose="02070606080606020203" pitchFamily="18" charset="0"/>
              </a:rPr>
              <a:t> </a:t>
            </a:r>
            <a:r>
              <a:rPr lang="de-DE" sz="2000" u="sng" dirty="0">
                <a:solidFill>
                  <a:srgbClr val="FF0000"/>
                </a:solidFill>
                <a:latin typeface="Bodoni MT Condensed" panose="02070606080606020203" pitchFamily="18" charset="0"/>
              </a:rPr>
              <a:t>überprüft</a:t>
            </a:r>
            <a:r>
              <a:rPr lang="de-DE" sz="2000" dirty="0">
                <a:solidFill>
                  <a:srgbClr val="FF0000"/>
                </a:solidFill>
                <a:latin typeface="Bodoni MT Condensed" panose="02070606080606020203" pitchFamily="18" charset="0"/>
              </a:rPr>
              <a:t> hat ! </a:t>
            </a:r>
          </a:p>
        </p:txBody>
      </p:sp>
      <p:sp>
        <p:nvSpPr>
          <p:cNvPr id="6" name="Rechteck: abgerundete Ecken 5">
            <a:hlinkClick r:id="rId4" action="ppaction://hlinksldjump"/>
            <a:extLst>
              <a:ext uri="{FF2B5EF4-FFF2-40B4-BE49-F238E27FC236}">
                <a16:creationId xmlns:a16="http://schemas.microsoft.com/office/drawing/2014/main" id="{A7049382-9A19-E8C1-B5DE-0681DB4EDC8F}"/>
              </a:ext>
            </a:extLst>
          </p:cNvPr>
          <p:cNvSpPr/>
          <p:nvPr/>
        </p:nvSpPr>
        <p:spPr>
          <a:xfrm>
            <a:off x="2865635"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13"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3526511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sp>
        <p:nvSpPr>
          <p:cNvPr id="6" name="Rechteck: abgerundete Ecken 5">
            <a:hlinkClick r:id="rId3" action="ppaction://hlinksldjump"/>
            <a:extLst>
              <a:ext uri="{FF2B5EF4-FFF2-40B4-BE49-F238E27FC236}">
                <a16:creationId xmlns:a16="http://schemas.microsoft.com/office/drawing/2014/main" id="{A7049382-9A19-E8C1-B5DE-0681DB4EDC8F}"/>
              </a:ext>
            </a:extLst>
          </p:cNvPr>
          <p:cNvSpPr/>
          <p:nvPr/>
        </p:nvSpPr>
        <p:spPr>
          <a:xfrm>
            <a:off x="4976856" y="58716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7" name="Picture 2" descr="Gold">
            <a:extLst>
              <a:ext uri="{FF2B5EF4-FFF2-40B4-BE49-F238E27FC236}">
                <a16:creationId xmlns:a16="http://schemas.microsoft.com/office/drawing/2014/main" id="{4C4D0B55-14AE-478C-3677-8A79B833F370}"/>
              </a:ext>
            </a:extLst>
          </p:cNvPr>
          <p:cNvPicPr>
            <a:picLocks noChangeAspect="1" noChangeArrowheads="1"/>
          </p:cNvPicPr>
          <p:nvPr/>
        </p:nvPicPr>
        <p:blipFill>
          <a:blip r:embed="rId4" cstate="hqprint">
            <a:extLst>
              <a:ext uri="{28A0092B-C50C-407E-A947-70E740481C1C}">
                <a14:useLocalDpi xmlns:a14="http://schemas.microsoft.com/office/drawing/2010/main" val="0"/>
              </a:ext>
            </a:extLst>
          </a:blip>
          <a:srcRect/>
          <a:stretch>
            <a:fillRect/>
          </a:stretch>
        </p:blipFill>
        <p:spPr bwMode="auto">
          <a:xfrm>
            <a:off x="7719064" y="1307317"/>
            <a:ext cx="3332867" cy="333286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2036569" y="947299"/>
            <a:ext cx="5251098" cy="5016758"/>
          </a:xfrm>
          <a:prstGeom prst="rect">
            <a:avLst/>
          </a:prstGeom>
          <a:noFill/>
        </p:spPr>
        <p:txBody>
          <a:bodyPr wrap="square" rtlCol="0">
            <a:spAutoFit/>
          </a:bodyPr>
          <a:lstStyle/>
          <a:p>
            <a:pPr algn="just"/>
            <a:r>
              <a:rPr lang="de-DE" sz="2000" b="1" i="1" dirty="0">
                <a:latin typeface="Bodoni MT Condensed" panose="02070606080606020203" pitchFamily="18" charset="0"/>
              </a:rPr>
              <a:t>„HAHAHA“</a:t>
            </a:r>
            <a:r>
              <a:rPr lang="de-DE" sz="2000" dirty="0">
                <a:latin typeface="Bodoni MT Condensed" panose="02070606080606020203" pitchFamily="18" charset="0"/>
              </a:rPr>
              <a:t>, schallt es aus dem Mund des Banditenanführers, </a:t>
            </a:r>
            <a:r>
              <a:rPr lang="de-DE" sz="2000" b="1" i="1" dirty="0">
                <a:latin typeface="Bodoni MT Condensed" panose="02070606080606020203" pitchFamily="18" charset="0"/>
              </a:rPr>
              <a:t>„recht hast du  -wir sind Räuber! Die besten weit und breit sogar! Gerade gestern haben wir einen Händler überfallen, der auf dem Weg in die Stadt war.“</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Der Banditenanführer geht zu einer Truhe und öffnet diese.</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„Schau“</a:t>
            </a:r>
            <a:r>
              <a:rPr lang="de-DE" sz="2000" dirty="0">
                <a:latin typeface="Bodoni MT Condensed" panose="02070606080606020203" pitchFamily="18" charset="0"/>
              </a:rPr>
              <a:t>, sagt er stolz, </a:t>
            </a:r>
            <a:r>
              <a:rPr lang="de-DE" sz="2000" b="1" i="1" dirty="0">
                <a:latin typeface="Bodoni MT Condensed" panose="02070606080606020203" pitchFamily="18" charset="0"/>
              </a:rPr>
              <a:t>„das ganze glänzende Gold haben wir gestohlen!“</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Du beglückwünschst ihn und seine Banditenfreunde zu der Beute und verabschiedest dich. Nicht ohne jedoch vorher in einem unbeobachteten Moment etwas von dem Gold aus der Truhe einzustecken…</a:t>
            </a:r>
          </a:p>
          <a:p>
            <a:endParaRPr lang="de-DE" sz="2000"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2"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0" y="1969742"/>
            <a:ext cx="1605172" cy="2008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609912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endParaRPr lang="de-DE" sz="4800" dirty="0">
              <a:solidFill>
                <a:schemeClr val="accent6">
                  <a:lumMod val="75000"/>
                </a:schemeClr>
              </a:solidFill>
              <a:latin typeface="Brush Script MT" panose="03060802040406070304" pitchFamily="66" charset="0"/>
            </a:endParaRPr>
          </a:p>
        </p:txBody>
      </p:sp>
      <p:pic>
        <p:nvPicPr>
          <p:cNvPr id="7" name="Picture 2" descr="Gold">
            <a:extLst>
              <a:ext uri="{FF2B5EF4-FFF2-40B4-BE49-F238E27FC236}">
                <a16:creationId xmlns:a16="http://schemas.microsoft.com/office/drawing/2014/main" id="{4C4D0B55-14AE-478C-3677-8A79B833F370}"/>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7719064" y="1307317"/>
            <a:ext cx="3332867" cy="333286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A3B919F8-A82E-F297-6799-2D9A3E09A696}"/>
              </a:ext>
            </a:extLst>
          </p:cNvPr>
          <p:cNvSpPr txBox="1"/>
          <p:nvPr/>
        </p:nvSpPr>
        <p:spPr>
          <a:xfrm>
            <a:off x="2036569" y="947299"/>
            <a:ext cx="5251098" cy="5016758"/>
          </a:xfrm>
          <a:prstGeom prst="rect">
            <a:avLst/>
          </a:prstGeom>
          <a:noFill/>
        </p:spPr>
        <p:txBody>
          <a:bodyPr wrap="square" rtlCol="0">
            <a:spAutoFit/>
          </a:bodyPr>
          <a:lstStyle/>
          <a:p>
            <a:pPr algn="just"/>
            <a:r>
              <a:rPr lang="de-DE" sz="2000" b="1" i="1" dirty="0">
                <a:latin typeface="Bodoni MT Condensed" panose="02070606080606020203" pitchFamily="18" charset="0"/>
              </a:rPr>
              <a:t>„HAHAHA“</a:t>
            </a:r>
            <a:r>
              <a:rPr lang="de-DE" sz="2000" dirty="0">
                <a:latin typeface="Bodoni MT Condensed" panose="02070606080606020203" pitchFamily="18" charset="0"/>
              </a:rPr>
              <a:t>, schallt es aus dem Mund des Banditenanführers, </a:t>
            </a:r>
            <a:r>
              <a:rPr lang="de-DE" sz="2000" b="1" i="1" dirty="0">
                <a:latin typeface="Bodoni MT Condensed" panose="02070606080606020203" pitchFamily="18" charset="0"/>
              </a:rPr>
              <a:t>„recht hast du  -wir sind Räuber! Die besten weit und breit sogar! Gerade gestern haben wir einen Händler überfallen, der auf dem Weg in die Stadt war.“</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Der Banditenanführer geht zu einer Truhe und öffnet diese.</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„Schau“</a:t>
            </a:r>
            <a:r>
              <a:rPr lang="de-DE" sz="2000" dirty="0">
                <a:latin typeface="Bodoni MT Condensed" panose="02070606080606020203" pitchFamily="18" charset="0"/>
              </a:rPr>
              <a:t>, sagt er stolz, </a:t>
            </a:r>
            <a:r>
              <a:rPr lang="de-DE" sz="2000" b="1" i="1" dirty="0">
                <a:latin typeface="Bodoni MT Condensed" panose="02070606080606020203" pitchFamily="18" charset="0"/>
              </a:rPr>
              <a:t>„das ganze glänzende Gold haben wir gestohlen!“</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Du beglückwünschst ihn und seine Banditenfreunde zu der Beute und verabschiedest dich. Nicht ohne jedoch vorher in einem unbeobachteten Moment etwas von dem Gold aus der Truhe einzustecken…</a:t>
            </a:r>
          </a:p>
          <a:p>
            <a:endParaRPr lang="de-DE" sz="2000" dirty="0">
              <a:latin typeface="Bodoni MT Condensed" panose="02070606080606020203" pitchFamily="18" charset="0"/>
            </a:endParaRPr>
          </a:p>
          <a:p>
            <a:endParaRPr lang="de-DE" sz="2000" dirty="0">
              <a:latin typeface="Bodoni MT Condensed" panose="02070606080606020203" pitchFamily="18" charset="0"/>
            </a:endParaRPr>
          </a:p>
        </p:txBody>
      </p:sp>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pic>
        <p:nvPicPr>
          <p:cNvPr id="12" name="Picture 2" descr="Free vector check and cross signs paint design">
            <a:extLst>
              <a:ext uri="{FF2B5EF4-FFF2-40B4-BE49-F238E27FC236}">
                <a16:creationId xmlns:a16="http://schemas.microsoft.com/office/drawing/2014/main" id="{5DEC4592-CED4-22FD-E3EB-74A90E5388CD}"/>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0" y="1969742"/>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4976856" y="58716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Tree>
    <p:extLst>
      <p:ext uri="{BB962C8B-B14F-4D97-AF65-F5344CB8AC3E}">
        <p14:creationId xmlns:p14="http://schemas.microsoft.com/office/powerpoint/2010/main" val="352053660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643159" y="5309316"/>
            <a:ext cx="2078012"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Das Stadttor</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3" name="Picture 4" descr="Free vector location map pin gps pointer markers for destination">
            <a:hlinkClick r:id="rId3" action="ppaction://hlinksldjump"/>
            <a:extLst>
              <a:ext uri="{FF2B5EF4-FFF2-40B4-BE49-F238E27FC236}">
                <a16:creationId xmlns:a16="http://schemas.microsoft.com/office/drawing/2014/main" id="{50DED3C4-DAFC-B34F-86EA-53E493D8CF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892479" y="4525094"/>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17" name="Freihandform: Form 16">
            <a:extLst>
              <a:ext uri="{FF2B5EF4-FFF2-40B4-BE49-F238E27FC236}">
                <a16:creationId xmlns:a16="http://schemas.microsoft.com/office/drawing/2014/main" id="{E756C3DD-590A-63A9-7448-9D500A2423A2}"/>
              </a:ext>
            </a:extLst>
          </p:cNvPr>
          <p:cNvSpPr/>
          <p:nvPr/>
        </p:nvSpPr>
        <p:spPr>
          <a:xfrm>
            <a:off x="7012048" y="4430267"/>
            <a:ext cx="1076150" cy="65078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8" name="Freihandform: Form 17">
            <a:extLst>
              <a:ext uri="{FF2B5EF4-FFF2-40B4-BE49-F238E27FC236}">
                <a16:creationId xmlns:a16="http://schemas.microsoft.com/office/drawing/2014/main" id="{A54F733E-B114-2871-71AB-AEE53A2471D1}"/>
              </a:ext>
            </a:extLst>
          </p:cNvPr>
          <p:cNvSpPr/>
          <p:nvPr/>
        </p:nvSpPr>
        <p:spPr>
          <a:xfrm rot="6282700">
            <a:off x="7418588" y="4926308"/>
            <a:ext cx="541914" cy="63630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0" name="Freihandform: Form 19">
            <a:extLst>
              <a:ext uri="{FF2B5EF4-FFF2-40B4-BE49-F238E27FC236}">
                <a16:creationId xmlns:a16="http://schemas.microsoft.com/office/drawing/2014/main" id="{B298B43C-AF5B-773D-AA30-F7A3ED64B4B4}"/>
              </a:ext>
            </a:extLst>
          </p:cNvPr>
          <p:cNvSpPr/>
          <p:nvPr/>
        </p:nvSpPr>
        <p:spPr>
          <a:xfrm rot="4078729">
            <a:off x="6243754" y="3114191"/>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21" name="Picture 4" descr="Free vector location map pin gps pointer markers for destination">
            <a:extLst>
              <a:ext uri="{FF2B5EF4-FFF2-40B4-BE49-F238E27FC236}">
                <a16:creationId xmlns:a16="http://schemas.microsoft.com/office/drawing/2014/main" id="{BE27A22A-6439-2784-EE9C-69861044EFC8}"/>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375215" y="1664240"/>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22" name="Grafik 21">
            <a:extLst>
              <a:ext uri="{FF2B5EF4-FFF2-40B4-BE49-F238E27FC236}">
                <a16:creationId xmlns:a16="http://schemas.microsoft.com/office/drawing/2014/main" id="{441CD19E-D166-FCCC-72DD-92348E14F672}"/>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6638517" y="2311912"/>
            <a:ext cx="507923" cy="543533"/>
          </a:xfrm>
          <a:prstGeom prst="rect">
            <a:avLst/>
          </a:prstGeom>
        </p:spPr>
      </p:pic>
      <p:sp>
        <p:nvSpPr>
          <p:cNvPr id="23" name="Freihandform: Form 22">
            <a:extLst>
              <a:ext uri="{FF2B5EF4-FFF2-40B4-BE49-F238E27FC236}">
                <a16:creationId xmlns:a16="http://schemas.microsoft.com/office/drawing/2014/main" id="{87AC71AD-AF4D-B6F4-87FF-D1152F0D2955}"/>
              </a:ext>
            </a:extLst>
          </p:cNvPr>
          <p:cNvSpPr/>
          <p:nvPr/>
        </p:nvSpPr>
        <p:spPr>
          <a:xfrm rot="19060599">
            <a:off x="4679640" y="2920905"/>
            <a:ext cx="2062478" cy="398801"/>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6" name="Picture 4" descr="Free vector location map pin gps pointer markers for destination">
            <a:extLst>
              <a:ext uri="{FF2B5EF4-FFF2-40B4-BE49-F238E27FC236}">
                <a16:creationId xmlns:a16="http://schemas.microsoft.com/office/drawing/2014/main" id="{1A6DF422-0A3C-0043-B00D-369BE73B6E3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629817" y="3552194"/>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10242"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6892479" y="4180403"/>
            <a:ext cx="420535" cy="420535"/>
          </a:xfrm>
          <a:prstGeom prst="rect">
            <a:avLst/>
          </a:prstGeom>
          <a:noFill/>
          <a:extLst>
            <a:ext uri="{909E8E84-426E-40DD-AFC4-6F175D3DCCD1}">
              <a14:hiddenFill xmlns:a14="http://schemas.microsoft.com/office/drawing/2010/main">
                <a:solidFill>
                  <a:srgbClr val="FFFFFF"/>
                </a:solidFill>
              </a14:hiddenFill>
            </a:ext>
          </a:extLst>
        </p:spPr>
      </p:pic>
      <p:sp>
        <p:nvSpPr>
          <p:cNvPr id="24" name="Textfeld 23">
            <a:extLst>
              <a:ext uri="{FF2B5EF4-FFF2-40B4-BE49-F238E27FC236}">
                <a16:creationId xmlns:a16="http://schemas.microsoft.com/office/drawing/2014/main" id="{EEADF4A0-3CD7-1998-8A42-CB19564B0CE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7140736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7" grpId="0" animBg="1"/>
      <p:bldP spid="1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1622275" y="1765573"/>
            <a:ext cx="2415795"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Eine beschwerliche Reise</a:t>
            </a:r>
          </a:p>
        </p:txBody>
      </p:sp>
      <p:pic>
        <p:nvPicPr>
          <p:cNvPr id="8196" name="Picture 4" descr="Free vector location map pin gps pointer markers for destination">
            <a:hlinkClick r:id="rId3" action="ppaction://hlinksldjump"/>
            <a:extLst>
              <a:ext uri="{FF2B5EF4-FFF2-40B4-BE49-F238E27FC236}">
                <a16:creationId xmlns:a16="http://schemas.microsoft.com/office/drawing/2014/main" id="{E7151411-253A-9EFF-AB95-17D3B8B6C2F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936466" y="1059461"/>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FCFE2D0E-62DC-B4FE-77A8-9A382EFB6F6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9556154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childTnLst>
                                </p:cTn>
                              </p:par>
                              <p:par>
                                <p:cTn id="8" presetID="10" presetClass="entr" presetSubtype="0" fill="hold" nodeType="withEffect">
                                  <p:stCondLst>
                                    <p:cond delay="1000"/>
                                  </p:stCondLst>
                                  <p:childTnLst>
                                    <p:set>
                                      <p:cBhvr>
                                        <p:cTn id="9" dur="1" fill="hold">
                                          <p:stCondLst>
                                            <p:cond delay="0"/>
                                          </p:stCondLst>
                                        </p:cTn>
                                        <p:tgtEl>
                                          <p:spTgt spid="8196"/>
                                        </p:tgtEl>
                                        <p:attrNameLst>
                                          <p:attrName>style.visibility</p:attrName>
                                        </p:attrNameLst>
                                      </p:cBhvr>
                                      <p:to>
                                        <p:strVal val="visible"/>
                                      </p:to>
                                    </p:set>
                                    <p:animEffect transition="in" filter="fade">
                                      <p:cBhvr>
                                        <p:cTn id="10" dur="500"/>
                                        <p:tgtEl>
                                          <p:spTgt spid="819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rId3" action="ppaction://hlinksldjump"/>
            <a:extLst>
              <a:ext uri="{FF2B5EF4-FFF2-40B4-BE49-F238E27FC236}">
                <a16:creationId xmlns:a16="http://schemas.microsoft.com/office/drawing/2014/main" id="{AFFCC5B2-87F9-4C8A-DB42-CFB071FF753F}"/>
              </a:ext>
            </a:extLst>
          </p:cNvPr>
          <p:cNvSpPr txBox="1"/>
          <p:nvPr/>
        </p:nvSpPr>
        <p:spPr>
          <a:xfrm>
            <a:off x="7643159" y="5309316"/>
            <a:ext cx="2078012"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Das Stadttor</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9" name="Picture 4" descr="Free vector location map pin gps pointer markers for destination">
            <a:extLst>
              <a:ext uri="{FF2B5EF4-FFF2-40B4-BE49-F238E27FC236}">
                <a16:creationId xmlns:a16="http://schemas.microsoft.com/office/drawing/2014/main" id="{295EC505-0F6C-4886-E82E-02E314C485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3276510" y="2331426"/>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8" name="Grafik 7">
            <a:extLst>
              <a:ext uri="{FF2B5EF4-FFF2-40B4-BE49-F238E27FC236}">
                <a16:creationId xmlns:a16="http://schemas.microsoft.com/office/drawing/2014/main" id="{2DDFFB26-FA43-C61C-59F9-BA782A482EA2}"/>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45129" t="17349" r="46449" b="62511"/>
          <a:stretch/>
        </p:blipFill>
        <p:spPr>
          <a:xfrm>
            <a:off x="3560163" y="2831939"/>
            <a:ext cx="368689" cy="543533"/>
          </a:xfrm>
          <a:prstGeom prst="rect">
            <a:avLst/>
          </a:prstGeom>
        </p:spPr>
      </p:pic>
      <p:pic>
        <p:nvPicPr>
          <p:cNvPr id="11" name="Picture 4" descr="Free vector location map pin gps pointer markers for destination">
            <a:extLst>
              <a:ext uri="{FF2B5EF4-FFF2-40B4-BE49-F238E27FC236}">
                <a16:creationId xmlns:a16="http://schemas.microsoft.com/office/drawing/2014/main" id="{161B192B-B929-D30C-0A83-82A5AAE0D769}"/>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4410854" y="2788183"/>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4" name="Freihandform: Form 13">
            <a:extLst>
              <a:ext uri="{FF2B5EF4-FFF2-40B4-BE49-F238E27FC236}">
                <a16:creationId xmlns:a16="http://schemas.microsoft.com/office/drawing/2014/main" id="{0256CDE4-346D-90CF-9C92-C70C94061D89}"/>
              </a:ext>
            </a:extLst>
          </p:cNvPr>
          <p:cNvSpPr/>
          <p:nvPr/>
        </p:nvSpPr>
        <p:spPr>
          <a:xfrm>
            <a:off x="3860007" y="3332453"/>
            <a:ext cx="854113" cy="334773"/>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5" name="Freihandform: Form 14">
            <a:extLst>
              <a:ext uri="{FF2B5EF4-FFF2-40B4-BE49-F238E27FC236}">
                <a16:creationId xmlns:a16="http://schemas.microsoft.com/office/drawing/2014/main" id="{DC794B5A-BF61-C05A-88BE-6294389CD01D}"/>
              </a:ext>
            </a:extLst>
          </p:cNvPr>
          <p:cNvSpPr/>
          <p:nvPr/>
        </p:nvSpPr>
        <p:spPr>
          <a:xfrm>
            <a:off x="4814166" y="3667226"/>
            <a:ext cx="1228940" cy="327258"/>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Freihandform: Form 11">
            <a:extLst>
              <a:ext uri="{FF2B5EF4-FFF2-40B4-BE49-F238E27FC236}">
                <a16:creationId xmlns:a16="http://schemas.microsoft.com/office/drawing/2014/main" id="{F40673E8-1C0A-7AD2-D02C-06F6AFD1E92E}"/>
              </a:ext>
            </a:extLst>
          </p:cNvPr>
          <p:cNvSpPr/>
          <p:nvPr/>
        </p:nvSpPr>
        <p:spPr>
          <a:xfrm>
            <a:off x="6278008" y="4052708"/>
            <a:ext cx="558082" cy="34781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9" name="Picture 4" descr="Free vector location map pin gps pointer markers for destination">
            <a:extLst>
              <a:ext uri="{FF2B5EF4-FFF2-40B4-BE49-F238E27FC236}">
                <a16:creationId xmlns:a16="http://schemas.microsoft.com/office/drawing/2014/main" id="{5E25B892-3AFB-9201-A3CA-AE6E86F28510}"/>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5781720" y="3151918"/>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a:extLst>
              <a:ext uri="{FF2B5EF4-FFF2-40B4-BE49-F238E27FC236}">
                <a16:creationId xmlns:a16="http://schemas.microsoft.com/office/drawing/2014/main" id="{ECD4E8F0-1197-0CD6-0979-F898132532FF}"/>
              </a:ext>
            </a:extLst>
          </p:cNvPr>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5566880" y="3683081"/>
            <a:ext cx="507923" cy="543533"/>
          </a:xfrm>
          <a:prstGeom prst="rect">
            <a:avLst/>
          </a:prstGeom>
        </p:spPr>
      </p:pic>
      <p:pic>
        <p:nvPicPr>
          <p:cNvPr id="13" name="Picture 4" descr="Free vector location map pin gps pointer markers for destination">
            <a:hlinkClick r:id="rId3" action="ppaction://hlinksldjump"/>
            <a:extLst>
              <a:ext uri="{FF2B5EF4-FFF2-40B4-BE49-F238E27FC236}">
                <a16:creationId xmlns:a16="http://schemas.microsoft.com/office/drawing/2014/main" id="{50DED3C4-DAFC-B34F-86EA-53E493D8CFFC}"/>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6892479" y="4525094"/>
            <a:ext cx="750680" cy="1061221"/>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Free vector location map pin gps pointer markers for destination">
            <a:extLst>
              <a:ext uri="{FF2B5EF4-FFF2-40B4-BE49-F238E27FC236}">
                <a16:creationId xmlns:a16="http://schemas.microsoft.com/office/drawing/2014/main" id="{1A6DF422-0A3C-0043-B00D-369BE73B6E31}"/>
              </a:ext>
            </a:extLst>
          </p:cNvPr>
          <p:cNvPicPr>
            <a:picLocks noChangeAspect="1" noChangeArrowheads="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6629817" y="3552194"/>
            <a:ext cx="644892" cy="1001027"/>
          </a:xfrm>
          <a:prstGeom prst="rect">
            <a:avLst/>
          </a:prstGeom>
          <a:noFill/>
          <a:extLst>
            <a:ext uri="{909E8E84-426E-40DD-AFC4-6F175D3DCCD1}">
              <a14:hiddenFill xmlns:a14="http://schemas.microsoft.com/office/drawing/2010/main">
                <a:solidFill>
                  <a:srgbClr val="FFFFFF"/>
                </a:solidFill>
              </a14:hiddenFill>
            </a:ext>
          </a:extLst>
        </p:spPr>
      </p:pic>
      <p:sp>
        <p:nvSpPr>
          <p:cNvPr id="17" name="Freihandform: Form 16">
            <a:extLst>
              <a:ext uri="{FF2B5EF4-FFF2-40B4-BE49-F238E27FC236}">
                <a16:creationId xmlns:a16="http://schemas.microsoft.com/office/drawing/2014/main" id="{E756C3DD-590A-63A9-7448-9D500A2423A2}"/>
              </a:ext>
            </a:extLst>
          </p:cNvPr>
          <p:cNvSpPr/>
          <p:nvPr/>
        </p:nvSpPr>
        <p:spPr>
          <a:xfrm>
            <a:off x="7012048" y="4430267"/>
            <a:ext cx="1076150" cy="65078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pic>
        <p:nvPicPr>
          <p:cNvPr id="10242"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8" cstate="hqprint">
            <a:extLst>
              <a:ext uri="{28A0092B-C50C-407E-A947-70E740481C1C}">
                <a14:useLocalDpi xmlns:a14="http://schemas.microsoft.com/office/drawing/2010/main" val="0"/>
              </a:ext>
            </a:extLst>
          </a:blip>
          <a:srcRect/>
          <a:stretch>
            <a:fillRect/>
          </a:stretch>
        </p:blipFill>
        <p:spPr bwMode="auto">
          <a:xfrm>
            <a:off x="6892479" y="4180403"/>
            <a:ext cx="420535" cy="420535"/>
          </a:xfrm>
          <a:prstGeom prst="rect">
            <a:avLst/>
          </a:prstGeom>
          <a:noFill/>
          <a:extLst>
            <a:ext uri="{909E8E84-426E-40DD-AFC4-6F175D3DCCD1}">
              <a14:hiddenFill xmlns:a14="http://schemas.microsoft.com/office/drawing/2010/main">
                <a:solidFill>
                  <a:srgbClr val="FFFFFF"/>
                </a:solidFill>
              </a14:hiddenFill>
            </a:ext>
          </a:extLst>
        </p:spPr>
      </p:pic>
      <p:sp>
        <p:nvSpPr>
          <p:cNvPr id="18" name="Freihandform: Form 17">
            <a:extLst>
              <a:ext uri="{FF2B5EF4-FFF2-40B4-BE49-F238E27FC236}">
                <a16:creationId xmlns:a16="http://schemas.microsoft.com/office/drawing/2014/main" id="{A54F733E-B114-2871-71AB-AEE53A2471D1}"/>
              </a:ext>
            </a:extLst>
          </p:cNvPr>
          <p:cNvSpPr/>
          <p:nvPr/>
        </p:nvSpPr>
        <p:spPr>
          <a:xfrm rot="6282700">
            <a:off x="7418588" y="4926308"/>
            <a:ext cx="541914" cy="636302"/>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 name="Textfeld 9">
            <a:extLst>
              <a:ext uri="{FF2B5EF4-FFF2-40B4-BE49-F238E27FC236}">
                <a16:creationId xmlns:a16="http://schemas.microsoft.com/office/drawing/2014/main" id="{4D7727D7-B7CF-8F00-F2EE-E9B97C642D36}"/>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6417751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fade">
                                      <p:cBhvr>
                                        <p:cTn id="10" dur="500"/>
                                        <p:tgtEl>
                                          <p:spTgt spid="1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par>
                                <p:cTn id="14" presetID="10" presetClass="entr" presetSubtype="0" fill="hold" nodeType="withEffect">
                                  <p:stCondLst>
                                    <p:cond delay="100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17" grpId="0" animBg="1"/>
      <p:bldP spid="1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3200"/>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6" name="Grafik 5"/>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0" y="846749"/>
            <a:ext cx="12203760" cy="3661128"/>
          </a:xfrm>
          <a:prstGeom prst="rect">
            <a:avLst/>
          </a:prstGeom>
        </p:spPr>
      </p:pic>
      <p:sp>
        <p:nvSpPr>
          <p:cNvPr id="2" name="Textfeld 1">
            <a:extLst>
              <a:ext uri="{FF2B5EF4-FFF2-40B4-BE49-F238E27FC236}">
                <a16:creationId xmlns:a16="http://schemas.microsoft.com/office/drawing/2014/main" id="{9A611524-C09A-0E19-821F-A2732F40E485}"/>
              </a:ext>
            </a:extLst>
          </p:cNvPr>
          <p:cNvSpPr txBox="1"/>
          <p:nvPr/>
        </p:nvSpPr>
        <p:spPr>
          <a:xfrm>
            <a:off x="10920845" y="6602188"/>
            <a:ext cx="1634836" cy="230832"/>
          </a:xfrm>
          <a:prstGeom prst="rect">
            <a:avLst/>
          </a:prstGeom>
          <a:noFill/>
        </p:spPr>
        <p:txBody>
          <a:bodyPr wrap="square">
            <a:spAutoFit/>
          </a:bodyPr>
          <a:lstStyle/>
          <a:p>
            <a:r>
              <a:rPr lang="de-DE" sz="900" i="1" dirty="0"/>
              <a:t>Bildquelle: Freepik.com</a:t>
            </a:r>
          </a:p>
        </p:txBody>
      </p:sp>
      <p:sp>
        <p:nvSpPr>
          <p:cNvPr id="5" name="Textfeld 4">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Stadttor</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D2BC3363-7239-6904-4CD7-21C428326DC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FF42F74A-BE0C-C25F-53D9-20D1127EC762}"/>
              </a:ext>
            </a:extLst>
          </p:cNvPr>
          <p:cNvSpPr txBox="1"/>
          <p:nvPr/>
        </p:nvSpPr>
        <p:spPr>
          <a:xfrm>
            <a:off x="4000500" y="4756715"/>
            <a:ext cx="8077199" cy="2246769"/>
          </a:xfrm>
          <a:prstGeom prst="rect">
            <a:avLst/>
          </a:prstGeom>
          <a:noFill/>
        </p:spPr>
        <p:txBody>
          <a:bodyPr wrap="square" rtlCol="0">
            <a:spAutoFit/>
          </a:bodyPr>
          <a:lstStyle/>
          <a:p>
            <a:pPr algn="just"/>
            <a:r>
              <a:rPr lang="de-DE" sz="2000" dirty="0">
                <a:latin typeface="Bodoni MT Condensed" panose="02070606080606020203" pitchFamily="18" charset="0"/>
              </a:rPr>
              <a:t>Als du auf das alte Stadttor zukommst, schaut dich die Torwache grimmig an. Nachdem er dich lange von oben bis unten gemustert hat, gibt er ein Zeichen und das schwere Holztor öffnet sich. </a:t>
            </a:r>
          </a:p>
          <a:p>
            <a:pPr algn="just"/>
            <a:endParaRPr lang="de-DE" sz="2000" dirty="0">
              <a:latin typeface="Bodoni MT Condensed" panose="02070606080606020203" pitchFamily="18" charset="0"/>
            </a:endParaRPr>
          </a:p>
          <a:p>
            <a:pPr algn="just"/>
            <a:r>
              <a:rPr lang="de-DE" sz="2000" b="1" i="1" dirty="0">
                <a:latin typeface="Bodoni MT Condensed" panose="02070606080606020203" pitchFamily="18" charset="0"/>
              </a:rPr>
              <a:t>„Geh zum Dorfältesten“, </a:t>
            </a:r>
          </a:p>
          <a:p>
            <a:pPr algn="just"/>
            <a:endParaRPr lang="de-DE" sz="2000" i="1" dirty="0">
              <a:latin typeface="Bodoni MT Condensed" panose="02070606080606020203" pitchFamily="18" charset="0"/>
            </a:endParaRPr>
          </a:p>
          <a:p>
            <a:pPr algn="just"/>
            <a:r>
              <a:rPr lang="de-DE" sz="2000" dirty="0">
                <a:latin typeface="Bodoni MT Condensed" panose="02070606080606020203" pitchFamily="18" charset="0"/>
              </a:rPr>
              <a:t>sagte die Wache noch, bevor sich hinter dir das Tor mit einem lauten Knall wieder schließt. </a:t>
            </a:r>
          </a:p>
          <a:p>
            <a:pPr algn="just"/>
            <a:endParaRPr lang="de-DE" sz="2000" i="1" dirty="0">
              <a:latin typeface="Bodoni MT Condensed" panose="02070606080606020203" pitchFamily="18" charset="0"/>
            </a:endParaRPr>
          </a:p>
        </p:txBody>
      </p:sp>
      <p:pic>
        <p:nvPicPr>
          <p:cNvPr id="1026" name="Picture 2" descr="Free vector hand drawn video game characters element collection"/>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68133"/>
          <a:stretch/>
        </p:blipFill>
        <p:spPr bwMode="auto">
          <a:xfrm>
            <a:off x="798265" y="844197"/>
            <a:ext cx="2710996" cy="5313614"/>
          </a:xfrm>
          <a:prstGeom prst="rect">
            <a:avLst/>
          </a:prstGeom>
          <a:noFill/>
          <a:extLst>
            <a:ext uri="{909E8E84-426E-40DD-AFC4-6F175D3DCCD1}">
              <a14:hiddenFill xmlns:a14="http://schemas.microsoft.com/office/drawing/2010/main">
                <a:solidFill>
                  <a:srgbClr val="FFFFFF"/>
                </a:solidFill>
              </a14:hiddenFill>
            </a:ext>
          </a:extLst>
        </p:spPr>
      </p:pic>
      <p:sp>
        <p:nvSpPr>
          <p:cNvPr id="9"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5492175" y="2547393"/>
            <a:ext cx="1207650" cy="11318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Tree>
    <p:extLst>
      <p:ext uri="{BB962C8B-B14F-4D97-AF65-F5344CB8AC3E}">
        <p14:creationId xmlns:p14="http://schemas.microsoft.com/office/powerpoint/2010/main" val="153976265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3200"/>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Gerade Verbindung mit Pfeil 153">
            <a:extLst>
              <a:ext uri="{FF2B5EF4-FFF2-40B4-BE49-F238E27FC236}">
                <a16:creationId xmlns:a16="http://schemas.microsoft.com/office/drawing/2014/main" id="{52AE3397-7A76-F557-D5A2-DB9E783D17F3}"/>
              </a:ext>
            </a:extLst>
          </p:cNvPr>
          <p:cNvCxnSpPr>
            <a:cxnSpLocks/>
          </p:cNvCxnSpPr>
          <p:nvPr/>
        </p:nvCxnSpPr>
        <p:spPr>
          <a:xfrm flipV="1">
            <a:off x="4441066" y="1940374"/>
            <a:ext cx="1020089" cy="16950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 name="Textfeld 4">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Stadttor</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D2BC3363-7239-6904-4CD7-21C428326DC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07584200-AB95-2992-27E4-DE3ED4048CE3}"/>
              </a:ext>
            </a:extLst>
          </p:cNvPr>
          <p:cNvSpPr txBox="1"/>
          <p:nvPr/>
        </p:nvSpPr>
        <p:spPr>
          <a:xfrm>
            <a:off x="128918" y="724815"/>
            <a:ext cx="10917771" cy="707886"/>
          </a:xfrm>
          <a:prstGeom prst="rect">
            <a:avLst/>
          </a:prstGeom>
          <a:noFill/>
        </p:spPr>
        <p:txBody>
          <a:bodyPr wrap="square" rtlCol="0">
            <a:spAutoFit/>
          </a:bodyPr>
          <a:lstStyle/>
          <a:p>
            <a:pPr algn="just"/>
            <a:r>
              <a:rPr lang="de-DE" sz="2000" dirty="0">
                <a:latin typeface="Bodoni MT Condensed" panose="02070606080606020203" pitchFamily="18" charset="0"/>
              </a:rPr>
              <a:t>Unsicher bewegst du dich durch die Gassen der Stadt. Wie kommst du nun bloß zum Haus des Dorfältesten?</a:t>
            </a:r>
          </a:p>
          <a:p>
            <a:pPr algn="just"/>
            <a:endParaRPr lang="de-DE" sz="2000" i="1" dirty="0">
              <a:latin typeface="Bodoni MT Condensed" panose="02070606080606020203" pitchFamily="18" charset="0"/>
            </a:endParaRPr>
          </a:p>
        </p:txBody>
      </p:sp>
      <p:sp>
        <p:nvSpPr>
          <p:cNvPr id="6" name="Rechteck 5">
            <a:extLst>
              <a:ext uri="{FF2B5EF4-FFF2-40B4-BE49-F238E27FC236}">
                <a16:creationId xmlns:a16="http://schemas.microsoft.com/office/drawing/2014/main" id="{BD4518F9-D2CA-3573-7A20-E39039B6938C}"/>
              </a:ext>
            </a:extLst>
          </p:cNvPr>
          <p:cNvSpPr/>
          <p:nvPr/>
        </p:nvSpPr>
        <p:spPr>
          <a:xfrm>
            <a:off x="452767"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Älteste erwahrtet mich!</a:t>
            </a:r>
          </a:p>
        </p:txBody>
      </p:sp>
      <p:sp>
        <p:nvSpPr>
          <p:cNvPr id="9" name="Rechteck 8">
            <a:extLst>
              <a:ext uri="{FF2B5EF4-FFF2-40B4-BE49-F238E27FC236}">
                <a16:creationId xmlns:a16="http://schemas.microsoft.com/office/drawing/2014/main" id="{189EE011-3F70-0DC0-EA26-254B1539D215}"/>
              </a:ext>
            </a:extLst>
          </p:cNvPr>
          <p:cNvSpPr/>
          <p:nvPr/>
        </p:nvSpPr>
        <p:spPr>
          <a:xfrm rot="16200000">
            <a:off x="-38957" y="1384510"/>
            <a:ext cx="707887" cy="275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latin typeface="Agency FB" panose="020B0503020202020204" pitchFamily="34" charset="0"/>
              </a:rPr>
              <a:t>Start</a:t>
            </a:r>
          </a:p>
        </p:txBody>
      </p:sp>
      <p:sp>
        <p:nvSpPr>
          <p:cNvPr id="10" name="Rechteck 9">
            <a:extLst>
              <a:ext uri="{FF2B5EF4-FFF2-40B4-BE49-F238E27FC236}">
                <a16:creationId xmlns:a16="http://schemas.microsoft.com/office/drawing/2014/main" id="{D6FCCDB3-B1A7-1D09-1146-D57CF628F1DD}"/>
              </a:ext>
            </a:extLst>
          </p:cNvPr>
          <p:cNvSpPr/>
          <p:nvPr/>
        </p:nvSpPr>
        <p:spPr>
          <a:xfrm>
            <a:off x="452768" y="2380205"/>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Eine beschwerliche Reise liegt hinter mir.</a:t>
            </a:r>
          </a:p>
        </p:txBody>
      </p:sp>
      <p:sp>
        <p:nvSpPr>
          <p:cNvPr id="11" name="Rechteck 10">
            <a:extLst>
              <a:ext uri="{FF2B5EF4-FFF2-40B4-BE49-F238E27FC236}">
                <a16:creationId xmlns:a16="http://schemas.microsoft.com/office/drawing/2014/main" id="{ACB31C44-BD6D-1D06-3514-07A8B2F2F40F}"/>
              </a:ext>
            </a:extLst>
          </p:cNvPr>
          <p:cNvSpPr/>
          <p:nvPr/>
        </p:nvSpPr>
        <p:spPr>
          <a:xfrm>
            <a:off x="2828925" y="2380205"/>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kamm</a:t>
            </a:r>
            <a:r>
              <a:rPr lang="de-DE" sz="1400" b="1" dirty="0">
                <a:latin typeface="Agency FB" panose="020B0503020202020204" pitchFamily="34" charset="0"/>
              </a:rPr>
              <a:t> aus den Bergen.</a:t>
            </a:r>
          </a:p>
        </p:txBody>
      </p:sp>
      <p:sp>
        <p:nvSpPr>
          <p:cNvPr id="12" name="Rechteck 11">
            <a:extLst>
              <a:ext uri="{FF2B5EF4-FFF2-40B4-BE49-F238E27FC236}">
                <a16:creationId xmlns:a16="http://schemas.microsoft.com/office/drawing/2014/main" id="{F9AAC151-A861-98B8-10F2-3D16B994CE96}"/>
              </a:ext>
            </a:extLst>
          </p:cNvPr>
          <p:cNvSpPr/>
          <p:nvPr/>
        </p:nvSpPr>
        <p:spPr>
          <a:xfrm>
            <a:off x="5203196" y="237407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Was soll aus den Tränken werden?</a:t>
            </a:r>
          </a:p>
        </p:txBody>
      </p:sp>
      <p:sp>
        <p:nvSpPr>
          <p:cNvPr id="13" name="Rechteck 12">
            <a:extLst>
              <a:ext uri="{FF2B5EF4-FFF2-40B4-BE49-F238E27FC236}">
                <a16:creationId xmlns:a16="http://schemas.microsoft.com/office/drawing/2014/main" id="{3E82D58A-6488-7623-863B-FFF23AF4E94E}"/>
              </a:ext>
            </a:extLst>
          </p:cNvPr>
          <p:cNvSpPr/>
          <p:nvPr/>
        </p:nvSpPr>
        <p:spPr>
          <a:xfrm>
            <a:off x="5203195" y="364101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Spannende Abenteuer liegen </a:t>
            </a:r>
            <a:r>
              <a:rPr lang="de-DE" sz="1400" b="1" dirty="0" err="1">
                <a:latin typeface="Agency FB" panose="020B0503020202020204" pitchFamily="34" charset="0"/>
              </a:rPr>
              <a:t>vorraus</a:t>
            </a:r>
            <a:r>
              <a:rPr lang="de-DE" sz="1400" b="1" dirty="0">
                <a:latin typeface="Agency FB" panose="020B0503020202020204" pitchFamily="34" charset="0"/>
              </a:rPr>
              <a:t>.</a:t>
            </a:r>
          </a:p>
        </p:txBody>
      </p:sp>
      <p:sp>
        <p:nvSpPr>
          <p:cNvPr id="14" name="Rechteck 13">
            <a:extLst>
              <a:ext uri="{FF2B5EF4-FFF2-40B4-BE49-F238E27FC236}">
                <a16:creationId xmlns:a16="http://schemas.microsoft.com/office/drawing/2014/main" id="{5E7F7D2E-4755-868A-45FD-477FAA0B0F25}"/>
              </a:ext>
            </a:extLst>
          </p:cNvPr>
          <p:cNvSpPr/>
          <p:nvPr/>
        </p:nvSpPr>
        <p:spPr>
          <a:xfrm>
            <a:off x="5215598" y="490795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Das schwertkämpfen muss ich noch lernen.</a:t>
            </a:r>
          </a:p>
        </p:txBody>
      </p:sp>
      <p:sp>
        <p:nvSpPr>
          <p:cNvPr id="16" name="Rechteck: abgerundete Ecken 15">
            <a:hlinkClick r:id="rId4" action="ppaction://hlinksldjump"/>
            <a:extLst>
              <a:ext uri="{FF2B5EF4-FFF2-40B4-BE49-F238E27FC236}">
                <a16:creationId xmlns:a16="http://schemas.microsoft.com/office/drawing/2014/main" id="{E21A3371-7BBF-DFC9-626D-C9F3193ADEA5}"/>
              </a:ext>
            </a:extLst>
          </p:cNvPr>
          <p:cNvSpPr/>
          <p:nvPr/>
        </p:nvSpPr>
        <p:spPr>
          <a:xfrm>
            <a:off x="5370580" y="6131647"/>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8" name="Gerade Verbindung mit Pfeil 17">
            <a:extLst>
              <a:ext uri="{FF2B5EF4-FFF2-40B4-BE49-F238E27FC236}">
                <a16:creationId xmlns:a16="http://schemas.microsoft.com/office/drawing/2014/main" id="{A6119688-DA51-2463-ACF0-3B31733B243A}"/>
              </a:ext>
            </a:extLst>
          </p:cNvPr>
          <p:cNvCxnSpPr/>
          <p:nvPr/>
        </p:nvCxnSpPr>
        <p:spPr>
          <a:xfrm>
            <a:off x="1290965" y="187605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feld 18">
            <a:extLst>
              <a:ext uri="{FF2B5EF4-FFF2-40B4-BE49-F238E27FC236}">
                <a16:creationId xmlns:a16="http://schemas.microsoft.com/office/drawing/2014/main" id="{69B28415-29E3-43D9-D697-37F1E4082777}"/>
              </a:ext>
            </a:extLst>
          </p:cNvPr>
          <p:cNvSpPr txBox="1"/>
          <p:nvPr/>
        </p:nvSpPr>
        <p:spPr>
          <a:xfrm>
            <a:off x="1249784" y="1984727"/>
            <a:ext cx="514885" cy="261610"/>
          </a:xfrm>
          <a:prstGeom prst="rect">
            <a:avLst/>
          </a:prstGeom>
          <a:noFill/>
        </p:spPr>
        <p:txBody>
          <a:bodyPr wrap="none" rtlCol="0">
            <a:spAutoFit/>
          </a:bodyPr>
          <a:lstStyle/>
          <a:p>
            <a:r>
              <a:rPr lang="de-DE" sz="1100" dirty="0"/>
              <a:t>falsch</a:t>
            </a:r>
            <a:endParaRPr lang="de-DE" dirty="0"/>
          </a:p>
        </p:txBody>
      </p:sp>
      <p:sp>
        <p:nvSpPr>
          <p:cNvPr id="22" name="Rechteck 21">
            <a:extLst>
              <a:ext uri="{FF2B5EF4-FFF2-40B4-BE49-F238E27FC236}">
                <a16:creationId xmlns:a16="http://schemas.microsoft.com/office/drawing/2014/main" id="{9306EB92-11E8-EF3F-8394-60BAC6CFBBFE}"/>
              </a:ext>
            </a:extLst>
          </p:cNvPr>
          <p:cNvSpPr/>
          <p:nvPr/>
        </p:nvSpPr>
        <p:spPr>
          <a:xfrm>
            <a:off x="2828925"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Weg ist das ziel.</a:t>
            </a:r>
          </a:p>
        </p:txBody>
      </p:sp>
      <p:sp>
        <p:nvSpPr>
          <p:cNvPr id="23" name="Rechteck 22">
            <a:extLst>
              <a:ext uri="{FF2B5EF4-FFF2-40B4-BE49-F238E27FC236}">
                <a16:creationId xmlns:a16="http://schemas.microsoft.com/office/drawing/2014/main" id="{ABB1EE15-AC4B-5EA3-E50C-CD261E0E0758}"/>
              </a:ext>
            </a:extLst>
          </p:cNvPr>
          <p:cNvSpPr/>
          <p:nvPr/>
        </p:nvSpPr>
        <p:spPr>
          <a:xfrm>
            <a:off x="5215598"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treumte</a:t>
            </a:r>
            <a:r>
              <a:rPr lang="de-DE" sz="1400" b="1" dirty="0">
                <a:latin typeface="Agency FB" panose="020B0503020202020204" pitchFamily="34" charset="0"/>
              </a:rPr>
              <a:t> von der weiten Welt.</a:t>
            </a:r>
          </a:p>
        </p:txBody>
      </p:sp>
      <p:sp>
        <p:nvSpPr>
          <p:cNvPr id="24" name="Rechteck 23">
            <a:extLst>
              <a:ext uri="{FF2B5EF4-FFF2-40B4-BE49-F238E27FC236}">
                <a16:creationId xmlns:a16="http://schemas.microsoft.com/office/drawing/2014/main" id="{BC5EF424-5044-CB5A-DB92-04469D3A5D3A}"/>
              </a:ext>
            </a:extLst>
          </p:cNvPr>
          <p:cNvSpPr/>
          <p:nvPr/>
        </p:nvSpPr>
        <p:spPr>
          <a:xfrm>
            <a:off x="2828925" y="364101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freuhe</a:t>
            </a:r>
            <a:r>
              <a:rPr lang="de-DE" sz="1400" b="1" dirty="0">
                <a:latin typeface="Agency FB" panose="020B0503020202020204" pitchFamily="34" charset="0"/>
              </a:rPr>
              <a:t> mich auf den Winter.</a:t>
            </a:r>
          </a:p>
        </p:txBody>
      </p:sp>
      <p:sp>
        <p:nvSpPr>
          <p:cNvPr id="25" name="Rechteck 24">
            <a:extLst>
              <a:ext uri="{FF2B5EF4-FFF2-40B4-BE49-F238E27FC236}">
                <a16:creationId xmlns:a16="http://schemas.microsoft.com/office/drawing/2014/main" id="{85260850-8E39-73D1-9872-2AEC615714B7}"/>
              </a:ext>
            </a:extLst>
          </p:cNvPr>
          <p:cNvSpPr/>
          <p:nvPr/>
        </p:nvSpPr>
        <p:spPr>
          <a:xfrm>
            <a:off x="452767" y="363611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ass</a:t>
            </a:r>
            <a:r>
              <a:rPr lang="de-DE" sz="1400" b="1" dirty="0">
                <a:latin typeface="Agency FB" panose="020B0503020202020204" pitchFamily="34" charset="0"/>
              </a:rPr>
              <a:t> Hackfleisch mit </a:t>
            </a:r>
            <a:r>
              <a:rPr lang="de-DE" sz="1400" b="1" dirty="0" err="1">
                <a:latin typeface="Agency FB" panose="020B0503020202020204" pitchFamily="34" charset="0"/>
              </a:rPr>
              <a:t>Sosse</a:t>
            </a:r>
            <a:r>
              <a:rPr lang="de-DE" sz="1400" b="1" dirty="0">
                <a:latin typeface="Agency FB" panose="020B0503020202020204" pitchFamily="34" charset="0"/>
              </a:rPr>
              <a:t>.</a:t>
            </a:r>
          </a:p>
        </p:txBody>
      </p:sp>
      <p:sp>
        <p:nvSpPr>
          <p:cNvPr id="26" name="Rechteck 25">
            <a:extLst>
              <a:ext uri="{FF2B5EF4-FFF2-40B4-BE49-F238E27FC236}">
                <a16:creationId xmlns:a16="http://schemas.microsoft.com/office/drawing/2014/main" id="{AEBD7B2C-DDE4-4FEF-86EE-0776B0A6B050}"/>
              </a:ext>
            </a:extLst>
          </p:cNvPr>
          <p:cNvSpPr/>
          <p:nvPr/>
        </p:nvSpPr>
        <p:spPr>
          <a:xfrm>
            <a:off x="2828925" y="490673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Meine jüngere Schwester ist kindisch.</a:t>
            </a:r>
          </a:p>
        </p:txBody>
      </p:sp>
      <p:sp>
        <p:nvSpPr>
          <p:cNvPr id="27" name="Rechteck 26">
            <a:extLst>
              <a:ext uri="{FF2B5EF4-FFF2-40B4-BE49-F238E27FC236}">
                <a16:creationId xmlns:a16="http://schemas.microsoft.com/office/drawing/2014/main" id="{8231A176-707A-99D2-A099-57039B8A0F62}"/>
              </a:ext>
            </a:extLst>
          </p:cNvPr>
          <p:cNvSpPr/>
          <p:nvPr/>
        </p:nvSpPr>
        <p:spPr>
          <a:xfrm>
            <a:off x="452767" y="490183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 </a:t>
            </a:r>
            <a:r>
              <a:rPr lang="de-DE" sz="1400" b="1" dirty="0" err="1">
                <a:latin typeface="Agency FB" panose="020B0503020202020204" pitchFamily="34" charset="0"/>
              </a:rPr>
              <a:t>Stainbrücke</a:t>
            </a:r>
            <a:r>
              <a:rPr lang="de-DE" sz="1400" b="1" dirty="0">
                <a:latin typeface="Agency FB" panose="020B0503020202020204" pitchFamily="34" charset="0"/>
              </a:rPr>
              <a:t> ist massiv.</a:t>
            </a:r>
          </a:p>
        </p:txBody>
      </p:sp>
      <p:sp>
        <p:nvSpPr>
          <p:cNvPr id="28" name="Rechteck 27">
            <a:extLst>
              <a:ext uri="{FF2B5EF4-FFF2-40B4-BE49-F238E27FC236}">
                <a16:creationId xmlns:a16="http://schemas.microsoft.com/office/drawing/2014/main" id="{AA563E01-9279-37A3-4E0A-15C4947252D8}"/>
              </a:ext>
            </a:extLst>
          </p:cNvPr>
          <p:cNvSpPr/>
          <p:nvPr/>
        </p:nvSpPr>
        <p:spPr>
          <a:xfrm>
            <a:off x="7575551" y="2372642"/>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Vor uns Lag das Tal.</a:t>
            </a:r>
          </a:p>
        </p:txBody>
      </p:sp>
      <p:sp>
        <p:nvSpPr>
          <p:cNvPr id="29" name="Rechteck 28">
            <a:extLst>
              <a:ext uri="{FF2B5EF4-FFF2-40B4-BE49-F238E27FC236}">
                <a16:creationId xmlns:a16="http://schemas.microsoft.com/office/drawing/2014/main" id="{5FF4C37F-C36E-F1D5-E4F9-A99A7478EEF6}"/>
              </a:ext>
            </a:extLst>
          </p:cNvPr>
          <p:cNvSpPr/>
          <p:nvPr/>
        </p:nvSpPr>
        <p:spPr>
          <a:xfrm>
            <a:off x="9949822" y="236651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Beim fechten verletzte ich mich.</a:t>
            </a:r>
          </a:p>
        </p:txBody>
      </p:sp>
      <p:sp>
        <p:nvSpPr>
          <p:cNvPr id="30" name="Rechteck 29">
            <a:extLst>
              <a:ext uri="{FF2B5EF4-FFF2-40B4-BE49-F238E27FC236}">
                <a16:creationId xmlns:a16="http://schemas.microsoft.com/office/drawing/2014/main" id="{5F216FC7-5319-8C89-1678-94E4637717AA}"/>
              </a:ext>
            </a:extLst>
          </p:cNvPr>
          <p:cNvSpPr/>
          <p:nvPr/>
        </p:nvSpPr>
        <p:spPr>
          <a:xfrm>
            <a:off x="994982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Fux versteckt sich hinter der Truhe.</a:t>
            </a:r>
          </a:p>
        </p:txBody>
      </p:sp>
      <p:sp>
        <p:nvSpPr>
          <p:cNvPr id="31" name="Rechteck 30">
            <a:extLst>
              <a:ext uri="{FF2B5EF4-FFF2-40B4-BE49-F238E27FC236}">
                <a16:creationId xmlns:a16="http://schemas.microsoft.com/office/drawing/2014/main" id="{FDDDB95D-2C23-91A4-9197-9FA5E9C15FA1}"/>
              </a:ext>
            </a:extLst>
          </p:cNvPr>
          <p:cNvSpPr/>
          <p:nvPr/>
        </p:nvSpPr>
        <p:spPr>
          <a:xfrm>
            <a:off x="9962224" y="490039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Dies muss der richtige Weg sein!</a:t>
            </a:r>
          </a:p>
        </p:txBody>
      </p:sp>
      <p:sp>
        <p:nvSpPr>
          <p:cNvPr id="33" name="Rechteck 32">
            <a:extLst>
              <a:ext uri="{FF2B5EF4-FFF2-40B4-BE49-F238E27FC236}">
                <a16:creationId xmlns:a16="http://schemas.microsoft.com/office/drawing/2014/main" id="{B110CF53-4713-5300-8313-83C2A25D710F}"/>
              </a:ext>
            </a:extLst>
          </p:cNvPr>
          <p:cNvSpPr/>
          <p:nvPr/>
        </p:nvSpPr>
        <p:spPr>
          <a:xfrm>
            <a:off x="7575551"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Mann hatte das Schwert in der Hand.</a:t>
            </a:r>
          </a:p>
        </p:txBody>
      </p:sp>
      <p:sp>
        <p:nvSpPr>
          <p:cNvPr id="34" name="Rechteck 33">
            <a:extLst>
              <a:ext uri="{FF2B5EF4-FFF2-40B4-BE49-F238E27FC236}">
                <a16:creationId xmlns:a16="http://schemas.microsoft.com/office/drawing/2014/main" id="{E2B9C7D6-9A38-311B-033C-BC4E870431D3}"/>
              </a:ext>
            </a:extLst>
          </p:cNvPr>
          <p:cNvSpPr/>
          <p:nvPr/>
        </p:nvSpPr>
        <p:spPr>
          <a:xfrm>
            <a:off x="9962224"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 </a:t>
            </a:r>
            <a:r>
              <a:rPr lang="de-DE" sz="1400" b="1" dirty="0" err="1">
                <a:latin typeface="Agency FB" panose="020B0503020202020204" pitchFamily="34" charset="0"/>
              </a:rPr>
              <a:t>Grossvater</a:t>
            </a:r>
            <a:r>
              <a:rPr lang="de-DE" sz="1400" b="1" dirty="0">
                <a:latin typeface="Agency FB" panose="020B0503020202020204" pitchFamily="34" charset="0"/>
              </a:rPr>
              <a:t> ist alt.</a:t>
            </a:r>
          </a:p>
        </p:txBody>
      </p:sp>
      <p:sp>
        <p:nvSpPr>
          <p:cNvPr id="35" name="Rechteck 34">
            <a:extLst>
              <a:ext uri="{FF2B5EF4-FFF2-40B4-BE49-F238E27FC236}">
                <a16:creationId xmlns:a16="http://schemas.microsoft.com/office/drawing/2014/main" id="{49B41A6A-8AA0-614A-DA11-AB2B448FF579}"/>
              </a:ext>
            </a:extLst>
          </p:cNvPr>
          <p:cNvSpPr/>
          <p:nvPr/>
        </p:nvSpPr>
        <p:spPr>
          <a:xfrm>
            <a:off x="757555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Das Spiel war fiel zu kurz.</a:t>
            </a:r>
          </a:p>
        </p:txBody>
      </p:sp>
      <p:sp>
        <p:nvSpPr>
          <p:cNvPr id="36" name="Rechteck 35">
            <a:extLst>
              <a:ext uri="{FF2B5EF4-FFF2-40B4-BE49-F238E27FC236}">
                <a16:creationId xmlns:a16="http://schemas.microsoft.com/office/drawing/2014/main" id="{9802DD12-6E70-A09D-F3C4-3625B12A1254}"/>
              </a:ext>
            </a:extLst>
          </p:cNvPr>
          <p:cNvSpPr/>
          <p:nvPr/>
        </p:nvSpPr>
        <p:spPr>
          <a:xfrm>
            <a:off x="7575551" y="489917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In der Truhe lag ein ganzer </a:t>
            </a:r>
            <a:r>
              <a:rPr lang="de-DE" sz="1400" b="1" dirty="0" err="1">
                <a:latin typeface="Agency FB" panose="020B0503020202020204" pitchFamily="34" charset="0"/>
              </a:rPr>
              <a:t>batzen</a:t>
            </a:r>
            <a:r>
              <a:rPr lang="de-DE" sz="1400" b="1" dirty="0">
                <a:latin typeface="Agency FB" panose="020B0503020202020204" pitchFamily="34" charset="0"/>
              </a:rPr>
              <a:t> Scheine.</a:t>
            </a:r>
          </a:p>
        </p:txBody>
      </p:sp>
      <p:cxnSp>
        <p:nvCxnSpPr>
          <p:cNvPr id="37" name="Gerade Verbindung mit Pfeil 36">
            <a:extLst>
              <a:ext uri="{FF2B5EF4-FFF2-40B4-BE49-F238E27FC236}">
                <a16:creationId xmlns:a16="http://schemas.microsoft.com/office/drawing/2014/main" id="{7B2DEC80-1682-6C11-A93B-6C3895D644FD}"/>
              </a:ext>
            </a:extLst>
          </p:cNvPr>
          <p:cNvCxnSpPr>
            <a:cxnSpLocks/>
          </p:cNvCxnSpPr>
          <p:nvPr/>
        </p:nvCxnSpPr>
        <p:spPr>
          <a:xfrm>
            <a:off x="2238374"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Gerade Verbindung mit Pfeil 40">
            <a:extLst>
              <a:ext uri="{FF2B5EF4-FFF2-40B4-BE49-F238E27FC236}">
                <a16:creationId xmlns:a16="http://schemas.microsoft.com/office/drawing/2014/main" id="{0831C981-ADEE-04C0-B089-2AF9C8F476D6}"/>
              </a:ext>
            </a:extLst>
          </p:cNvPr>
          <p:cNvCxnSpPr>
            <a:cxnSpLocks/>
          </p:cNvCxnSpPr>
          <p:nvPr/>
        </p:nvCxnSpPr>
        <p:spPr>
          <a:xfrm>
            <a:off x="4614532"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Textfeld 41">
            <a:extLst>
              <a:ext uri="{FF2B5EF4-FFF2-40B4-BE49-F238E27FC236}">
                <a16:creationId xmlns:a16="http://schemas.microsoft.com/office/drawing/2014/main" id="{68F9F6EA-934B-E82E-4163-47C474AAF2B4}"/>
              </a:ext>
            </a:extLst>
          </p:cNvPr>
          <p:cNvSpPr txBox="1"/>
          <p:nvPr/>
        </p:nvSpPr>
        <p:spPr>
          <a:xfrm>
            <a:off x="2243103" y="2494473"/>
            <a:ext cx="543739" cy="261610"/>
          </a:xfrm>
          <a:prstGeom prst="rect">
            <a:avLst/>
          </a:prstGeom>
          <a:noFill/>
        </p:spPr>
        <p:txBody>
          <a:bodyPr wrap="none" rtlCol="0">
            <a:spAutoFit/>
          </a:bodyPr>
          <a:lstStyle/>
          <a:p>
            <a:r>
              <a:rPr lang="de-DE" sz="1100" dirty="0"/>
              <a:t>richtig</a:t>
            </a:r>
            <a:endParaRPr lang="de-DE" dirty="0"/>
          </a:p>
        </p:txBody>
      </p:sp>
      <p:sp>
        <p:nvSpPr>
          <p:cNvPr id="43" name="Textfeld 42">
            <a:extLst>
              <a:ext uri="{FF2B5EF4-FFF2-40B4-BE49-F238E27FC236}">
                <a16:creationId xmlns:a16="http://schemas.microsoft.com/office/drawing/2014/main" id="{44FB2E69-F034-9AAC-AB1B-5EB2F690D8C0}"/>
              </a:ext>
            </a:extLst>
          </p:cNvPr>
          <p:cNvSpPr txBox="1"/>
          <p:nvPr/>
        </p:nvSpPr>
        <p:spPr>
          <a:xfrm>
            <a:off x="4588465" y="2494473"/>
            <a:ext cx="514885" cy="261610"/>
          </a:xfrm>
          <a:prstGeom prst="rect">
            <a:avLst/>
          </a:prstGeom>
          <a:noFill/>
        </p:spPr>
        <p:txBody>
          <a:bodyPr wrap="none" rtlCol="0">
            <a:spAutoFit/>
          </a:bodyPr>
          <a:lstStyle/>
          <a:p>
            <a:r>
              <a:rPr lang="de-DE" sz="1100" dirty="0"/>
              <a:t>falsch</a:t>
            </a:r>
            <a:endParaRPr lang="de-DE" dirty="0"/>
          </a:p>
        </p:txBody>
      </p:sp>
      <p:cxnSp>
        <p:nvCxnSpPr>
          <p:cNvPr id="44" name="Gerade Verbindung mit Pfeil 43">
            <a:extLst>
              <a:ext uri="{FF2B5EF4-FFF2-40B4-BE49-F238E27FC236}">
                <a16:creationId xmlns:a16="http://schemas.microsoft.com/office/drawing/2014/main" id="{491BF276-93F0-701F-F2E6-8D0FBF79161C}"/>
              </a:ext>
            </a:extLst>
          </p:cNvPr>
          <p:cNvCxnSpPr/>
          <p:nvPr/>
        </p:nvCxnSpPr>
        <p:spPr>
          <a:xfrm>
            <a:off x="6072782" y="311484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5" name="Textfeld 44">
            <a:extLst>
              <a:ext uri="{FF2B5EF4-FFF2-40B4-BE49-F238E27FC236}">
                <a16:creationId xmlns:a16="http://schemas.microsoft.com/office/drawing/2014/main" id="{FA562819-CBC3-D987-7331-DD35B8EB0C3E}"/>
              </a:ext>
            </a:extLst>
          </p:cNvPr>
          <p:cNvSpPr txBox="1"/>
          <p:nvPr/>
        </p:nvSpPr>
        <p:spPr>
          <a:xfrm>
            <a:off x="6054836" y="3056534"/>
            <a:ext cx="543739" cy="261610"/>
          </a:xfrm>
          <a:prstGeom prst="rect">
            <a:avLst/>
          </a:prstGeom>
          <a:noFill/>
        </p:spPr>
        <p:txBody>
          <a:bodyPr wrap="none" rtlCol="0">
            <a:spAutoFit/>
          </a:bodyPr>
          <a:lstStyle/>
          <a:p>
            <a:r>
              <a:rPr lang="de-DE" sz="1100" dirty="0"/>
              <a:t>richtig</a:t>
            </a:r>
            <a:endParaRPr lang="de-DE" dirty="0"/>
          </a:p>
        </p:txBody>
      </p:sp>
      <p:cxnSp>
        <p:nvCxnSpPr>
          <p:cNvPr id="46" name="Gerade Verbindung mit Pfeil 45">
            <a:extLst>
              <a:ext uri="{FF2B5EF4-FFF2-40B4-BE49-F238E27FC236}">
                <a16:creationId xmlns:a16="http://schemas.microsoft.com/office/drawing/2014/main" id="{A6CBD609-AC39-5318-C325-EF2090C6905D}"/>
              </a:ext>
            </a:extLst>
          </p:cNvPr>
          <p:cNvCxnSpPr/>
          <p:nvPr/>
        </p:nvCxnSpPr>
        <p:spPr>
          <a:xfrm>
            <a:off x="6075326" y="4387076"/>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7" name="Textfeld 46">
            <a:extLst>
              <a:ext uri="{FF2B5EF4-FFF2-40B4-BE49-F238E27FC236}">
                <a16:creationId xmlns:a16="http://schemas.microsoft.com/office/drawing/2014/main" id="{395F77B0-09B5-E8AB-1A4F-FFECA85744EB}"/>
              </a:ext>
            </a:extLst>
          </p:cNvPr>
          <p:cNvSpPr txBox="1"/>
          <p:nvPr/>
        </p:nvSpPr>
        <p:spPr>
          <a:xfrm>
            <a:off x="6034145" y="4495750"/>
            <a:ext cx="514885" cy="261610"/>
          </a:xfrm>
          <a:prstGeom prst="rect">
            <a:avLst/>
          </a:prstGeom>
          <a:noFill/>
        </p:spPr>
        <p:txBody>
          <a:bodyPr wrap="none" rtlCol="0">
            <a:spAutoFit/>
          </a:bodyPr>
          <a:lstStyle/>
          <a:p>
            <a:r>
              <a:rPr lang="de-DE" sz="1100" dirty="0"/>
              <a:t>falsch</a:t>
            </a:r>
            <a:endParaRPr lang="de-DE" dirty="0"/>
          </a:p>
        </p:txBody>
      </p:sp>
      <p:cxnSp>
        <p:nvCxnSpPr>
          <p:cNvPr id="48" name="Gerade Verbindung mit Pfeil 47">
            <a:extLst>
              <a:ext uri="{FF2B5EF4-FFF2-40B4-BE49-F238E27FC236}">
                <a16:creationId xmlns:a16="http://schemas.microsoft.com/office/drawing/2014/main" id="{76CE876C-6613-41DF-1524-F0D6B48F34D1}"/>
              </a:ext>
            </a:extLst>
          </p:cNvPr>
          <p:cNvCxnSpPr/>
          <p:nvPr/>
        </p:nvCxnSpPr>
        <p:spPr>
          <a:xfrm>
            <a:off x="6072782"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9" name="Textfeld 48">
            <a:extLst>
              <a:ext uri="{FF2B5EF4-FFF2-40B4-BE49-F238E27FC236}">
                <a16:creationId xmlns:a16="http://schemas.microsoft.com/office/drawing/2014/main" id="{B5356995-74C1-3A35-EC90-9AB23DE3F76C}"/>
              </a:ext>
            </a:extLst>
          </p:cNvPr>
          <p:cNvSpPr txBox="1"/>
          <p:nvPr/>
        </p:nvSpPr>
        <p:spPr>
          <a:xfrm>
            <a:off x="6031601" y="5745295"/>
            <a:ext cx="514885" cy="261610"/>
          </a:xfrm>
          <a:prstGeom prst="rect">
            <a:avLst/>
          </a:prstGeom>
          <a:noFill/>
        </p:spPr>
        <p:txBody>
          <a:bodyPr wrap="none" rtlCol="0">
            <a:spAutoFit/>
          </a:bodyPr>
          <a:lstStyle/>
          <a:p>
            <a:r>
              <a:rPr lang="de-DE" sz="1100" dirty="0"/>
              <a:t>falsch</a:t>
            </a:r>
            <a:endParaRPr lang="de-DE" dirty="0"/>
          </a:p>
        </p:txBody>
      </p:sp>
      <p:sp>
        <p:nvSpPr>
          <p:cNvPr id="50" name="Textfeld 49">
            <a:extLst>
              <a:ext uri="{FF2B5EF4-FFF2-40B4-BE49-F238E27FC236}">
                <a16:creationId xmlns:a16="http://schemas.microsoft.com/office/drawing/2014/main" id="{51F25B7D-4831-AF7B-919B-AA40005D42E5}"/>
              </a:ext>
            </a:extLst>
          </p:cNvPr>
          <p:cNvSpPr txBox="1"/>
          <p:nvPr/>
        </p:nvSpPr>
        <p:spPr>
          <a:xfrm>
            <a:off x="2243103" y="1304959"/>
            <a:ext cx="543739" cy="261610"/>
          </a:xfrm>
          <a:prstGeom prst="rect">
            <a:avLst/>
          </a:prstGeom>
          <a:noFill/>
        </p:spPr>
        <p:txBody>
          <a:bodyPr wrap="none" rtlCol="0">
            <a:spAutoFit/>
          </a:bodyPr>
          <a:lstStyle/>
          <a:p>
            <a:r>
              <a:rPr lang="de-DE" sz="1100" dirty="0"/>
              <a:t>richtig</a:t>
            </a:r>
            <a:endParaRPr lang="de-DE" dirty="0"/>
          </a:p>
        </p:txBody>
      </p:sp>
      <p:cxnSp>
        <p:nvCxnSpPr>
          <p:cNvPr id="51" name="Gerade Verbindung mit Pfeil 50">
            <a:extLst>
              <a:ext uri="{FF2B5EF4-FFF2-40B4-BE49-F238E27FC236}">
                <a16:creationId xmlns:a16="http://schemas.microsoft.com/office/drawing/2014/main" id="{4062F472-0181-82A3-33E5-E5915F15A720}"/>
              </a:ext>
            </a:extLst>
          </p:cNvPr>
          <p:cNvCxnSpPr>
            <a:cxnSpLocks/>
          </p:cNvCxnSpPr>
          <p:nvPr/>
        </p:nvCxnSpPr>
        <p:spPr>
          <a:xfrm>
            <a:off x="2254579" y="1562895"/>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Gerade Verbindung mit Pfeil 58">
            <a:extLst>
              <a:ext uri="{FF2B5EF4-FFF2-40B4-BE49-F238E27FC236}">
                <a16:creationId xmlns:a16="http://schemas.microsoft.com/office/drawing/2014/main" id="{70072274-CAE5-BCA3-2EF6-923C746B2CB4}"/>
              </a:ext>
            </a:extLst>
          </p:cNvPr>
          <p:cNvCxnSpPr>
            <a:cxnSpLocks/>
          </p:cNvCxnSpPr>
          <p:nvPr/>
        </p:nvCxnSpPr>
        <p:spPr>
          <a:xfrm flipH="1">
            <a:off x="2276206" y="1931237"/>
            <a:ext cx="590098" cy="42090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0" name="Textfeld 59">
            <a:extLst>
              <a:ext uri="{FF2B5EF4-FFF2-40B4-BE49-F238E27FC236}">
                <a16:creationId xmlns:a16="http://schemas.microsoft.com/office/drawing/2014/main" id="{C70B0843-B690-E08D-8195-CA46E48E94C8}"/>
              </a:ext>
            </a:extLst>
          </p:cNvPr>
          <p:cNvSpPr txBox="1"/>
          <p:nvPr/>
        </p:nvSpPr>
        <p:spPr>
          <a:xfrm>
            <a:off x="2608861" y="2050179"/>
            <a:ext cx="514885" cy="261610"/>
          </a:xfrm>
          <a:prstGeom prst="rect">
            <a:avLst/>
          </a:prstGeom>
          <a:noFill/>
        </p:spPr>
        <p:txBody>
          <a:bodyPr wrap="square" rtlCol="0">
            <a:spAutoFit/>
          </a:bodyPr>
          <a:lstStyle/>
          <a:p>
            <a:r>
              <a:rPr lang="de-DE" sz="1100" dirty="0"/>
              <a:t>falsch</a:t>
            </a:r>
            <a:endParaRPr lang="de-DE" dirty="0"/>
          </a:p>
        </p:txBody>
      </p:sp>
      <p:cxnSp>
        <p:nvCxnSpPr>
          <p:cNvPr id="62" name="Gerade Verbindung mit Pfeil 61">
            <a:extLst>
              <a:ext uri="{FF2B5EF4-FFF2-40B4-BE49-F238E27FC236}">
                <a16:creationId xmlns:a16="http://schemas.microsoft.com/office/drawing/2014/main" id="{FA2EAD53-886C-F079-8EA7-1DB6BCF39D5D}"/>
              </a:ext>
            </a:extLst>
          </p:cNvPr>
          <p:cNvCxnSpPr/>
          <p:nvPr/>
        </p:nvCxnSpPr>
        <p:spPr>
          <a:xfrm>
            <a:off x="1264533" y="312262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3" name="Textfeld 62">
            <a:extLst>
              <a:ext uri="{FF2B5EF4-FFF2-40B4-BE49-F238E27FC236}">
                <a16:creationId xmlns:a16="http://schemas.microsoft.com/office/drawing/2014/main" id="{817F2FF9-79B7-A6D2-1A88-0713C45B2464}"/>
              </a:ext>
            </a:extLst>
          </p:cNvPr>
          <p:cNvSpPr txBox="1"/>
          <p:nvPr/>
        </p:nvSpPr>
        <p:spPr>
          <a:xfrm>
            <a:off x="1223352" y="3231297"/>
            <a:ext cx="514885" cy="261610"/>
          </a:xfrm>
          <a:prstGeom prst="rect">
            <a:avLst/>
          </a:prstGeom>
          <a:noFill/>
        </p:spPr>
        <p:txBody>
          <a:bodyPr wrap="none" rtlCol="0">
            <a:spAutoFit/>
          </a:bodyPr>
          <a:lstStyle/>
          <a:p>
            <a:r>
              <a:rPr lang="de-DE" sz="1100" dirty="0"/>
              <a:t>falsch</a:t>
            </a:r>
            <a:endParaRPr lang="de-DE" dirty="0"/>
          </a:p>
        </p:txBody>
      </p:sp>
      <p:cxnSp>
        <p:nvCxnSpPr>
          <p:cNvPr id="64" name="Gerade Verbindung mit Pfeil 63">
            <a:extLst>
              <a:ext uri="{FF2B5EF4-FFF2-40B4-BE49-F238E27FC236}">
                <a16:creationId xmlns:a16="http://schemas.microsoft.com/office/drawing/2014/main" id="{B99CBD9F-3D86-2851-EDF1-ACEE14188AFE}"/>
              </a:ext>
            </a:extLst>
          </p:cNvPr>
          <p:cNvCxnSpPr>
            <a:cxnSpLocks/>
          </p:cNvCxnSpPr>
          <p:nvPr/>
        </p:nvCxnSpPr>
        <p:spPr>
          <a:xfrm>
            <a:off x="2137434" y="4422194"/>
            <a:ext cx="601606" cy="5092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5" name="Textfeld 64">
            <a:extLst>
              <a:ext uri="{FF2B5EF4-FFF2-40B4-BE49-F238E27FC236}">
                <a16:creationId xmlns:a16="http://schemas.microsoft.com/office/drawing/2014/main" id="{C0FF96A5-AD5D-13BA-62A0-A04FE3CE1842}"/>
              </a:ext>
            </a:extLst>
          </p:cNvPr>
          <p:cNvSpPr txBox="1"/>
          <p:nvPr/>
        </p:nvSpPr>
        <p:spPr>
          <a:xfrm>
            <a:off x="2526540" y="4543967"/>
            <a:ext cx="514885" cy="261610"/>
          </a:xfrm>
          <a:prstGeom prst="rect">
            <a:avLst/>
          </a:prstGeom>
          <a:noFill/>
        </p:spPr>
        <p:txBody>
          <a:bodyPr wrap="square" rtlCol="0">
            <a:spAutoFit/>
          </a:bodyPr>
          <a:lstStyle/>
          <a:p>
            <a:r>
              <a:rPr lang="de-DE" sz="1100" dirty="0"/>
              <a:t>falsch</a:t>
            </a:r>
            <a:endParaRPr lang="de-DE" dirty="0"/>
          </a:p>
        </p:txBody>
      </p:sp>
      <p:sp>
        <p:nvSpPr>
          <p:cNvPr id="68" name="Rechteck: abgerundete Ecken 67">
            <a:hlinkClick r:id="rId5" action="ppaction://hlinksldjump"/>
            <a:extLst>
              <a:ext uri="{FF2B5EF4-FFF2-40B4-BE49-F238E27FC236}">
                <a16:creationId xmlns:a16="http://schemas.microsoft.com/office/drawing/2014/main" id="{0B39B392-5B46-E961-F878-86B09F38CCBD}"/>
              </a:ext>
            </a:extLst>
          </p:cNvPr>
          <p:cNvSpPr/>
          <p:nvPr/>
        </p:nvSpPr>
        <p:spPr>
          <a:xfrm>
            <a:off x="581759" y="6131647"/>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69" name="Gerade Verbindung mit Pfeil 68">
            <a:extLst>
              <a:ext uri="{FF2B5EF4-FFF2-40B4-BE49-F238E27FC236}">
                <a16:creationId xmlns:a16="http://schemas.microsoft.com/office/drawing/2014/main" id="{23ED95D0-8E4F-E7EA-0684-99860BF0AD7B}"/>
              </a:ext>
            </a:extLst>
          </p:cNvPr>
          <p:cNvCxnSpPr/>
          <p:nvPr/>
        </p:nvCxnSpPr>
        <p:spPr>
          <a:xfrm>
            <a:off x="1283961"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0" name="Textfeld 69">
            <a:extLst>
              <a:ext uri="{FF2B5EF4-FFF2-40B4-BE49-F238E27FC236}">
                <a16:creationId xmlns:a16="http://schemas.microsoft.com/office/drawing/2014/main" id="{CD32E6EA-FD15-07FD-62C6-81D9C7CBC84A}"/>
              </a:ext>
            </a:extLst>
          </p:cNvPr>
          <p:cNvSpPr txBox="1"/>
          <p:nvPr/>
        </p:nvSpPr>
        <p:spPr>
          <a:xfrm>
            <a:off x="1242780" y="5745295"/>
            <a:ext cx="543739" cy="261610"/>
          </a:xfrm>
          <a:prstGeom prst="rect">
            <a:avLst/>
          </a:prstGeom>
          <a:noFill/>
        </p:spPr>
        <p:txBody>
          <a:bodyPr wrap="none" rtlCol="0">
            <a:spAutoFit/>
          </a:bodyPr>
          <a:lstStyle/>
          <a:p>
            <a:r>
              <a:rPr lang="de-DE" sz="1100" dirty="0"/>
              <a:t>richtig</a:t>
            </a:r>
            <a:endParaRPr lang="de-DE" dirty="0"/>
          </a:p>
        </p:txBody>
      </p:sp>
      <p:cxnSp>
        <p:nvCxnSpPr>
          <p:cNvPr id="71" name="Gerade Verbindung mit Pfeil 70">
            <a:extLst>
              <a:ext uri="{FF2B5EF4-FFF2-40B4-BE49-F238E27FC236}">
                <a16:creationId xmlns:a16="http://schemas.microsoft.com/office/drawing/2014/main" id="{1F6254C4-D2C0-5F40-51FE-10B84B9C27B9}"/>
              </a:ext>
            </a:extLst>
          </p:cNvPr>
          <p:cNvCxnSpPr>
            <a:cxnSpLocks/>
          </p:cNvCxnSpPr>
          <p:nvPr/>
        </p:nvCxnSpPr>
        <p:spPr>
          <a:xfrm flipH="1">
            <a:off x="2257156" y="5260682"/>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4" name="Textfeld 73">
            <a:extLst>
              <a:ext uri="{FF2B5EF4-FFF2-40B4-BE49-F238E27FC236}">
                <a16:creationId xmlns:a16="http://schemas.microsoft.com/office/drawing/2014/main" id="{3BCB9200-3832-4ED0-A857-BC4D76188B5D}"/>
              </a:ext>
            </a:extLst>
          </p:cNvPr>
          <p:cNvSpPr txBox="1"/>
          <p:nvPr/>
        </p:nvSpPr>
        <p:spPr>
          <a:xfrm>
            <a:off x="2299385" y="5008967"/>
            <a:ext cx="543739" cy="261610"/>
          </a:xfrm>
          <a:prstGeom prst="rect">
            <a:avLst/>
          </a:prstGeom>
          <a:noFill/>
        </p:spPr>
        <p:txBody>
          <a:bodyPr wrap="none" rtlCol="0">
            <a:spAutoFit/>
          </a:bodyPr>
          <a:lstStyle/>
          <a:p>
            <a:r>
              <a:rPr lang="de-DE" sz="1100" dirty="0"/>
              <a:t>richtig</a:t>
            </a:r>
            <a:endParaRPr lang="de-DE" dirty="0"/>
          </a:p>
        </p:txBody>
      </p:sp>
      <p:sp>
        <p:nvSpPr>
          <p:cNvPr id="75" name="Textfeld 74">
            <a:extLst>
              <a:ext uri="{FF2B5EF4-FFF2-40B4-BE49-F238E27FC236}">
                <a16:creationId xmlns:a16="http://schemas.microsoft.com/office/drawing/2014/main" id="{4A876994-75F2-7F52-D9CD-09A10B96B13F}"/>
              </a:ext>
            </a:extLst>
          </p:cNvPr>
          <p:cNvSpPr txBox="1"/>
          <p:nvPr/>
        </p:nvSpPr>
        <p:spPr>
          <a:xfrm>
            <a:off x="1391861" y="4487205"/>
            <a:ext cx="514885" cy="261610"/>
          </a:xfrm>
          <a:prstGeom prst="rect">
            <a:avLst/>
          </a:prstGeom>
          <a:noFill/>
        </p:spPr>
        <p:txBody>
          <a:bodyPr wrap="none" rtlCol="0">
            <a:spAutoFit/>
          </a:bodyPr>
          <a:lstStyle/>
          <a:p>
            <a:r>
              <a:rPr lang="de-DE" sz="1100" dirty="0"/>
              <a:t>falsch</a:t>
            </a:r>
            <a:endParaRPr lang="de-DE" dirty="0"/>
          </a:p>
        </p:txBody>
      </p:sp>
      <p:cxnSp>
        <p:nvCxnSpPr>
          <p:cNvPr id="76" name="Gerade Verbindung mit Pfeil 75">
            <a:extLst>
              <a:ext uri="{FF2B5EF4-FFF2-40B4-BE49-F238E27FC236}">
                <a16:creationId xmlns:a16="http://schemas.microsoft.com/office/drawing/2014/main" id="{3B4D5872-1867-2E6F-B26C-19B5361DE8FB}"/>
              </a:ext>
            </a:extLst>
          </p:cNvPr>
          <p:cNvCxnSpPr>
            <a:cxnSpLocks/>
            <a:stCxn id="27" idx="0"/>
          </p:cNvCxnSpPr>
          <p:nvPr/>
        </p:nvCxnSpPr>
        <p:spPr>
          <a:xfrm flipV="1">
            <a:off x="1345571" y="4348905"/>
            <a:ext cx="1393469" cy="5529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0" name="Gerade Verbindung mit Pfeil 79">
            <a:extLst>
              <a:ext uri="{FF2B5EF4-FFF2-40B4-BE49-F238E27FC236}">
                <a16:creationId xmlns:a16="http://schemas.microsoft.com/office/drawing/2014/main" id="{72349819-9E1B-54D9-7993-0335BC222817}"/>
              </a:ext>
            </a:extLst>
          </p:cNvPr>
          <p:cNvCxnSpPr>
            <a:cxnSpLocks/>
          </p:cNvCxnSpPr>
          <p:nvPr/>
        </p:nvCxnSpPr>
        <p:spPr>
          <a:xfrm>
            <a:off x="4669781" y="1534516"/>
            <a:ext cx="4762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2" name="Textfeld 81">
            <a:extLst>
              <a:ext uri="{FF2B5EF4-FFF2-40B4-BE49-F238E27FC236}">
                <a16:creationId xmlns:a16="http://schemas.microsoft.com/office/drawing/2014/main" id="{66C27765-C88C-5CE4-377D-4197DD0A432B}"/>
              </a:ext>
            </a:extLst>
          </p:cNvPr>
          <p:cNvSpPr txBox="1"/>
          <p:nvPr/>
        </p:nvSpPr>
        <p:spPr>
          <a:xfrm>
            <a:off x="4614532" y="1273129"/>
            <a:ext cx="543739" cy="261610"/>
          </a:xfrm>
          <a:prstGeom prst="rect">
            <a:avLst/>
          </a:prstGeom>
          <a:noFill/>
        </p:spPr>
        <p:txBody>
          <a:bodyPr wrap="none" rtlCol="0">
            <a:spAutoFit/>
          </a:bodyPr>
          <a:lstStyle/>
          <a:p>
            <a:r>
              <a:rPr lang="de-DE" sz="1100" dirty="0"/>
              <a:t>richtig</a:t>
            </a:r>
            <a:endParaRPr lang="de-DE" dirty="0"/>
          </a:p>
        </p:txBody>
      </p:sp>
      <p:cxnSp>
        <p:nvCxnSpPr>
          <p:cNvPr id="83" name="Gerade Verbindung mit Pfeil 82">
            <a:extLst>
              <a:ext uri="{FF2B5EF4-FFF2-40B4-BE49-F238E27FC236}">
                <a16:creationId xmlns:a16="http://schemas.microsoft.com/office/drawing/2014/main" id="{73920237-5C9E-CF9E-9E3E-4A82F1ACBDD6}"/>
              </a:ext>
            </a:extLst>
          </p:cNvPr>
          <p:cNvCxnSpPr>
            <a:cxnSpLocks/>
          </p:cNvCxnSpPr>
          <p:nvPr/>
        </p:nvCxnSpPr>
        <p:spPr>
          <a:xfrm>
            <a:off x="6988802" y="1931237"/>
            <a:ext cx="543739" cy="3887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4" name="Textfeld 83">
            <a:extLst>
              <a:ext uri="{FF2B5EF4-FFF2-40B4-BE49-F238E27FC236}">
                <a16:creationId xmlns:a16="http://schemas.microsoft.com/office/drawing/2014/main" id="{76C51A07-FCE4-5D5D-B75B-51826E20676F}"/>
              </a:ext>
            </a:extLst>
          </p:cNvPr>
          <p:cNvSpPr txBox="1"/>
          <p:nvPr/>
        </p:nvSpPr>
        <p:spPr>
          <a:xfrm>
            <a:off x="6702505" y="1991755"/>
            <a:ext cx="543739" cy="261610"/>
          </a:xfrm>
          <a:prstGeom prst="rect">
            <a:avLst/>
          </a:prstGeom>
          <a:noFill/>
        </p:spPr>
        <p:txBody>
          <a:bodyPr wrap="none" rtlCol="0">
            <a:spAutoFit/>
          </a:bodyPr>
          <a:lstStyle/>
          <a:p>
            <a:r>
              <a:rPr lang="de-DE" sz="1100" dirty="0"/>
              <a:t>richtig</a:t>
            </a:r>
            <a:endParaRPr lang="de-DE" dirty="0"/>
          </a:p>
        </p:txBody>
      </p:sp>
      <p:cxnSp>
        <p:nvCxnSpPr>
          <p:cNvPr id="87" name="Gerade Verbindung mit Pfeil 86">
            <a:extLst>
              <a:ext uri="{FF2B5EF4-FFF2-40B4-BE49-F238E27FC236}">
                <a16:creationId xmlns:a16="http://schemas.microsoft.com/office/drawing/2014/main" id="{AA7256A9-081B-AE3F-F4CC-B6D5B7D20539}"/>
              </a:ext>
            </a:extLst>
          </p:cNvPr>
          <p:cNvCxnSpPr>
            <a:cxnSpLocks/>
          </p:cNvCxnSpPr>
          <p:nvPr/>
        </p:nvCxnSpPr>
        <p:spPr>
          <a:xfrm flipV="1">
            <a:off x="6082305" y="1909694"/>
            <a:ext cx="0" cy="425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9" name="Textfeld 88">
            <a:extLst>
              <a:ext uri="{FF2B5EF4-FFF2-40B4-BE49-F238E27FC236}">
                <a16:creationId xmlns:a16="http://schemas.microsoft.com/office/drawing/2014/main" id="{39EBB642-5278-4980-62B3-04143CF5888D}"/>
              </a:ext>
            </a:extLst>
          </p:cNvPr>
          <p:cNvSpPr txBox="1"/>
          <p:nvPr/>
        </p:nvSpPr>
        <p:spPr>
          <a:xfrm>
            <a:off x="5591297" y="1984727"/>
            <a:ext cx="514885" cy="261610"/>
          </a:xfrm>
          <a:prstGeom prst="rect">
            <a:avLst/>
          </a:prstGeom>
          <a:noFill/>
        </p:spPr>
        <p:txBody>
          <a:bodyPr wrap="none" rtlCol="0">
            <a:spAutoFit/>
          </a:bodyPr>
          <a:lstStyle/>
          <a:p>
            <a:r>
              <a:rPr lang="de-DE" sz="1100" dirty="0"/>
              <a:t>falsch</a:t>
            </a:r>
            <a:endParaRPr lang="de-DE" dirty="0"/>
          </a:p>
        </p:txBody>
      </p:sp>
      <p:sp>
        <p:nvSpPr>
          <p:cNvPr id="90" name="Textfeld 89">
            <a:extLst>
              <a:ext uri="{FF2B5EF4-FFF2-40B4-BE49-F238E27FC236}">
                <a16:creationId xmlns:a16="http://schemas.microsoft.com/office/drawing/2014/main" id="{2BEAB71A-8F4B-3368-095F-C9F50DFF23B6}"/>
              </a:ext>
            </a:extLst>
          </p:cNvPr>
          <p:cNvSpPr txBox="1"/>
          <p:nvPr/>
        </p:nvSpPr>
        <p:spPr>
          <a:xfrm>
            <a:off x="7044295" y="1231448"/>
            <a:ext cx="514885" cy="261610"/>
          </a:xfrm>
          <a:prstGeom prst="rect">
            <a:avLst/>
          </a:prstGeom>
          <a:noFill/>
        </p:spPr>
        <p:txBody>
          <a:bodyPr wrap="none" rtlCol="0">
            <a:spAutoFit/>
          </a:bodyPr>
          <a:lstStyle/>
          <a:p>
            <a:r>
              <a:rPr lang="de-DE" sz="1100" dirty="0"/>
              <a:t>falsch</a:t>
            </a:r>
            <a:endParaRPr lang="de-DE" dirty="0"/>
          </a:p>
        </p:txBody>
      </p:sp>
      <p:cxnSp>
        <p:nvCxnSpPr>
          <p:cNvPr id="91" name="Gerade Verbindung mit Pfeil 90">
            <a:extLst>
              <a:ext uri="{FF2B5EF4-FFF2-40B4-BE49-F238E27FC236}">
                <a16:creationId xmlns:a16="http://schemas.microsoft.com/office/drawing/2014/main" id="{F1A89C33-A42C-504D-D25C-CCB20B1CA9BA}"/>
              </a:ext>
            </a:extLst>
          </p:cNvPr>
          <p:cNvCxnSpPr>
            <a:cxnSpLocks/>
          </p:cNvCxnSpPr>
          <p:nvPr/>
        </p:nvCxnSpPr>
        <p:spPr>
          <a:xfrm>
            <a:off x="7044295"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4" name="Textfeld 93">
            <a:extLst>
              <a:ext uri="{FF2B5EF4-FFF2-40B4-BE49-F238E27FC236}">
                <a16:creationId xmlns:a16="http://schemas.microsoft.com/office/drawing/2014/main" id="{1169A849-0DCD-719B-D81C-60F5E9DB7371}"/>
              </a:ext>
            </a:extLst>
          </p:cNvPr>
          <p:cNvSpPr txBox="1"/>
          <p:nvPr/>
        </p:nvSpPr>
        <p:spPr>
          <a:xfrm>
            <a:off x="9439859" y="1221999"/>
            <a:ext cx="543739" cy="261610"/>
          </a:xfrm>
          <a:prstGeom prst="rect">
            <a:avLst/>
          </a:prstGeom>
          <a:noFill/>
        </p:spPr>
        <p:txBody>
          <a:bodyPr wrap="none" rtlCol="0">
            <a:spAutoFit/>
          </a:bodyPr>
          <a:lstStyle/>
          <a:p>
            <a:r>
              <a:rPr lang="de-DE" sz="1100" dirty="0"/>
              <a:t>richtig</a:t>
            </a:r>
            <a:endParaRPr lang="de-DE" dirty="0"/>
          </a:p>
        </p:txBody>
      </p:sp>
      <p:cxnSp>
        <p:nvCxnSpPr>
          <p:cNvPr id="95" name="Gerade Verbindung mit Pfeil 94">
            <a:extLst>
              <a:ext uri="{FF2B5EF4-FFF2-40B4-BE49-F238E27FC236}">
                <a16:creationId xmlns:a16="http://schemas.microsoft.com/office/drawing/2014/main" id="{9B8800CB-2FCA-26C1-7C8E-CE98DD10CC41}"/>
              </a:ext>
            </a:extLst>
          </p:cNvPr>
          <p:cNvCxnSpPr>
            <a:cxnSpLocks/>
          </p:cNvCxnSpPr>
          <p:nvPr/>
        </p:nvCxnSpPr>
        <p:spPr>
          <a:xfrm>
            <a:off x="9439859"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6" name="Gerade Verbindung mit Pfeil 95">
            <a:extLst>
              <a:ext uri="{FF2B5EF4-FFF2-40B4-BE49-F238E27FC236}">
                <a16:creationId xmlns:a16="http://schemas.microsoft.com/office/drawing/2014/main" id="{752FF604-8A58-AAE4-A694-E6F18FD38E32}"/>
              </a:ext>
            </a:extLst>
          </p:cNvPr>
          <p:cNvCxnSpPr>
            <a:cxnSpLocks/>
          </p:cNvCxnSpPr>
          <p:nvPr/>
        </p:nvCxnSpPr>
        <p:spPr>
          <a:xfrm flipH="1">
            <a:off x="9009588" y="1951274"/>
            <a:ext cx="918517" cy="3605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9" name="Gerade Verbindung mit Pfeil 98">
            <a:extLst>
              <a:ext uri="{FF2B5EF4-FFF2-40B4-BE49-F238E27FC236}">
                <a16:creationId xmlns:a16="http://schemas.microsoft.com/office/drawing/2014/main" id="{59C10D0F-51F4-0D48-9C8B-95588352A242}"/>
              </a:ext>
            </a:extLst>
          </p:cNvPr>
          <p:cNvCxnSpPr>
            <a:cxnSpLocks/>
          </p:cNvCxnSpPr>
          <p:nvPr/>
        </p:nvCxnSpPr>
        <p:spPr>
          <a:xfrm flipH="1">
            <a:off x="4331298" y="3170885"/>
            <a:ext cx="5596807" cy="405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0" name="Gerade Verbindung mit Pfeil 99">
            <a:extLst>
              <a:ext uri="{FF2B5EF4-FFF2-40B4-BE49-F238E27FC236}">
                <a16:creationId xmlns:a16="http://schemas.microsoft.com/office/drawing/2014/main" id="{20A6FC9B-44FA-8321-466D-9885B37213EC}"/>
              </a:ext>
            </a:extLst>
          </p:cNvPr>
          <p:cNvCxnSpPr>
            <a:cxnSpLocks/>
          </p:cNvCxnSpPr>
          <p:nvPr/>
        </p:nvCxnSpPr>
        <p:spPr>
          <a:xfrm>
            <a:off x="10838872" y="3114842"/>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4" name="Gerade Verbindung mit Pfeil 103">
            <a:extLst>
              <a:ext uri="{FF2B5EF4-FFF2-40B4-BE49-F238E27FC236}">
                <a16:creationId xmlns:a16="http://schemas.microsoft.com/office/drawing/2014/main" id="{73C41AE7-9741-BDE8-BC1A-DDC7663A181A}"/>
              </a:ext>
            </a:extLst>
          </p:cNvPr>
          <p:cNvCxnSpPr>
            <a:cxnSpLocks/>
          </p:cNvCxnSpPr>
          <p:nvPr/>
        </p:nvCxnSpPr>
        <p:spPr>
          <a:xfrm>
            <a:off x="10822915" y="1876593"/>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5" name="Gerade Verbindung mit Pfeil 104">
            <a:extLst>
              <a:ext uri="{FF2B5EF4-FFF2-40B4-BE49-F238E27FC236}">
                <a16:creationId xmlns:a16="http://schemas.microsoft.com/office/drawing/2014/main" id="{7A2D4F87-98EC-2887-BDB0-9914754212D9}"/>
              </a:ext>
            </a:extLst>
          </p:cNvPr>
          <p:cNvCxnSpPr>
            <a:cxnSpLocks/>
          </p:cNvCxnSpPr>
          <p:nvPr/>
        </p:nvCxnSpPr>
        <p:spPr>
          <a:xfrm>
            <a:off x="10846429" y="4357284"/>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0" name="Rechteck: abgerundete Ecken 109">
            <a:hlinkClick r:id="rId5" action="ppaction://hlinksldjump"/>
            <a:extLst>
              <a:ext uri="{FF2B5EF4-FFF2-40B4-BE49-F238E27FC236}">
                <a16:creationId xmlns:a16="http://schemas.microsoft.com/office/drawing/2014/main" id="{7848B400-F71C-B9E8-351B-316149E3C61E}"/>
              </a:ext>
            </a:extLst>
          </p:cNvPr>
          <p:cNvSpPr/>
          <p:nvPr/>
        </p:nvSpPr>
        <p:spPr>
          <a:xfrm>
            <a:off x="10159400" y="6130021"/>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1" name="Gerade Verbindung mit Pfeil 110">
            <a:extLst>
              <a:ext uri="{FF2B5EF4-FFF2-40B4-BE49-F238E27FC236}">
                <a16:creationId xmlns:a16="http://schemas.microsoft.com/office/drawing/2014/main" id="{4C587694-5FED-B71D-D24A-6707CF5D370B}"/>
              </a:ext>
            </a:extLst>
          </p:cNvPr>
          <p:cNvCxnSpPr/>
          <p:nvPr/>
        </p:nvCxnSpPr>
        <p:spPr>
          <a:xfrm>
            <a:off x="10861602" y="5634995"/>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2" name="Textfeld 111">
            <a:extLst>
              <a:ext uri="{FF2B5EF4-FFF2-40B4-BE49-F238E27FC236}">
                <a16:creationId xmlns:a16="http://schemas.microsoft.com/office/drawing/2014/main" id="{9EB1B41D-EA1D-F788-4456-4F593972A5C9}"/>
              </a:ext>
            </a:extLst>
          </p:cNvPr>
          <p:cNvSpPr txBox="1"/>
          <p:nvPr/>
        </p:nvSpPr>
        <p:spPr>
          <a:xfrm>
            <a:off x="10820421" y="5743669"/>
            <a:ext cx="543739" cy="261610"/>
          </a:xfrm>
          <a:prstGeom prst="rect">
            <a:avLst/>
          </a:prstGeom>
          <a:noFill/>
        </p:spPr>
        <p:txBody>
          <a:bodyPr wrap="none" rtlCol="0">
            <a:spAutoFit/>
          </a:bodyPr>
          <a:lstStyle/>
          <a:p>
            <a:r>
              <a:rPr lang="de-DE" sz="1100" dirty="0"/>
              <a:t>richtig</a:t>
            </a:r>
            <a:endParaRPr lang="de-DE" dirty="0"/>
          </a:p>
        </p:txBody>
      </p:sp>
      <p:cxnSp>
        <p:nvCxnSpPr>
          <p:cNvPr id="113" name="Gerade Verbindung mit Pfeil 112">
            <a:extLst>
              <a:ext uri="{FF2B5EF4-FFF2-40B4-BE49-F238E27FC236}">
                <a16:creationId xmlns:a16="http://schemas.microsoft.com/office/drawing/2014/main" id="{B2DD7BFA-C879-B1BE-8E14-E0DD4286E2E9}"/>
              </a:ext>
            </a:extLst>
          </p:cNvPr>
          <p:cNvCxnSpPr>
            <a:cxnSpLocks/>
          </p:cNvCxnSpPr>
          <p:nvPr/>
        </p:nvCxnSpPr>
        <p:spPr>
          <a:xfrm flipH="1">
            <a:off x="9434286" y="5246846"/>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6" name="Textfeld 115">
            <a:extLst>
              <a:ext uri="{FF2B5EF4-FFF2-40B4-BE49-F238E27FC236}">
                <a16:creationId xmlns:a16="http://schemas.microsoft.com/office/drawing/2014/main" id="{69C23BDB-A410-55E3-640D-547253D257E7}"/>
              </a:ext>
            </a:extLst>
          </p:cNvPr>
          <p:cNvSpPr txBox="1"/>
          <p:nvPr/>
        </p:nvSpPr>
        <p:spPr>
          <a:xfrm>
            <a:off x="9413220" y="4985236"/>
            <a:ext cx="514885" cy="261610"/>
          </a:xfrm>
          <a:prstGeom prst="rect">
            <a:avLst/>
          </a:prstGeom>
          <a:noFill/>
        </p:spPr>
        <p:txBody>
          <a:bodyPr wrap="none" rtlCol="0">
            <a:spAutoFit/>
          </a:bodyPr>
          <a:lstStyle/>
          <a:p>
            <a:r>
              <a:rPr lang="de-DE" sz="1100" dirty="0"/>
              <a:t>falsch</a:t>
            </a:r>
            <a:endParaRPr lang="de-DE" dirty="0"/>
          </a:p>
        </p:txBody>
      </p:sp>
      <p:sp>
        <p:nvSpPr>
          <p:cNvPr id="117" name="Rechteck: abgerundete Ecken 116">
            <a:hlinkClick r:id="rId5" action="ppaction://hlinksldjump"/>
            <a:extLst>
              <a:ext uri="{FF2B5EF4-FFF2-40B4-BE49-F238E27FC236}">
                <a16:creationId xmlns:a16="http://schemas.microsoft.com/office/drawing/2014/main" id="{C10DEEFB-4A20-0B60-C2C0-2E66B74721AA}"/>
              </a:ext>
            </a:extLst>
          </p:cNvPr>
          <p:cNvSpPr/>
          <p:nvPr/>
        </p:nvSpPr>
        <p:spPr>
          <a:xfrm>
            <a:off x="7806316" y="613083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8" name="Gerade Verbindung mit Pfeil 117">
            <a:extLst>
              <a:ext uri="{FF2B5EF4-FFF2-40B4-BE49-F238E27FC236}">
                <a16:creationId xmlns:a16="http://schemas.microsoft.com/office/drawing/2014/main" id="{C24EC4B6-529A-0EA1-C640-2E56E24DFB7B}"/>
              </a:ext>
            </a:extLst>
          </p:cNvPr>
          <p:cNvCxnSpPr/>
          <p:nvPr/>
        </p:nvCxnSpPr>
        <p:spPr>
          <a:xfrm>
            <a:off x="8508518" y="5635809"/>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9" name="Textfeld 118">
            <a:extLst>
              <a:ext uri="{FF2B5EF4-FFF2-40B4-BE49-F238E27FC236}">
                <a16:creationId xmlns:a16="http://schemas.microsoft.com/office/drawing/2014/main" id="{183462E9-5C32-B776-A87B-FC58DF9B45C7}"/>
              </a:ext>
            </a:extLst>
          </p:cNvPr>
          <p:cNvSpPr txBox="1"/>
          <p:nvPr/>
        </p:nvSpPr>
        <p:spPr>
          <a:xfrm>
            <a:off x="8467337" y="5744483"/>
            <a:ext cx="514885" cy="261610"/>
          </a:xfrm>
          <a:prstGeom prst="rect">
            <a:avLst/>
          </a:prstGeom>
          <a:noFill/>
        </p:spPr>
        <p:txBody>
          <a:bodyPr wrap="none" rtlCol="0">
            <a:spAutoFit/>
          </a:bodyPr>
          <a:lstStyle/>
          <a:p>
            <a:r>
              <a:rPr lang="de-DE" sz="1100" dirty="0"/>
              <a:t>falsch</a:t>
            </a:r>
            <a:endParaRPr lang="de-DE" dirty="0"/>
          </a:p>
        </p:txBody>
      </p:sp>
      <p:cxnSp>
        <p:nvCxnSpPr>
          <p:cNvPr id="120" name="Gerade Verbindung mit Pfeil 119">
            <a:extLst>
              <a:ext uri="{FF2B5EF4-FFF2-40B4-BE49-F238E27FC236}">
                <a16:creationId xmlns:a16="http://schemas.microsoft.com/office/drawing/2014/main" id="{7ED0AC6A-B7ED-86DA-C213-2A4BE00F0C79}"/>
              </a:ext>
            </a:extLst>
          </p:cNvPr>
          <p:cNvCxnSpPr>
            <a:cxnSpLocks/>
          </p:cNvCxnSpPr>
          <p:nvPr/>
        </p:nvCxnSpPr>
        <p:spPr>
          <a:xfrm flipV="1">
            <a:off x="9213222" y="4384928"/>
            <a:ext cx="946178" cy="468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5" name="Textfeld 124">
            <a:extLst>
              <a:ext uri="{FF2B5EF4-FFF2-40B4-BE49-F238E27FC236}">
                <a16:creationId xmlns:a16="http://schemas.microsoft.com/office/drawing/2014/main" id="{57028F1B-B3AC-5004-7648-C34CB6A8B35D}"/>
              </a:ext>
            </a:extLst>
          </p:cNvPr>
          <p:cNvSpPr txBox="1"/>
          <p:nvPr/>
        </p:nvSpPr>
        <p:spPr>
          <a:xfrm>
            <a:off x="9162416" y="4410709"/>
            <a:ext cx="543739" cy="261610"/>
          </a:xfrm>
          <a:prstGeom prst="rect">
            <a:avLst/>
          </a:prstGeom>
          <a:noFill/>
        </p:spPr>
        <p:txBody>
          <a:bodyPr wrap="none" rtlCol="0">
            <a:spAutoFit/>
          </a:bodyPr>
          <a:lstStyle/>
          <a:p>
            <a:r>
              <a:rPr lang="de-DE" sz="1100" dirty="0"/>
              <a:t>richtig</a:t>
            </a:r>
            <a:endParaRPr lang="de-DE" dirty="0"/>
          </a:p>
        </p:txBody>
      </p:sp>
      <p:cxnSp>
        <p:nvCxnSpPr>
          <p:cNvPr id="126" name="Gerade Verbindung mit Pfeil 125">
            <a:extLst>
              <a:ext uri="{FF2B5EF4-FFF2-40B4-BE49-F238E27FC236}">
                <a16:creationId xmlns:a16="http://schemas.microsoft.com/office/drawing/2014/main" id="{61480FCC-4B1F-4F98-A71C-CE197590FECE}"/>
              </a:ext>
            </a:extLst>
          </p:cNvPr>
          <p:cNvCxnSpPr>
            <a:cxnSpLocks/>
          </p:cNvCxnSpPr>
          <p:nvPr/>
        </p:nvCxnSpPr>
        <p:spPr>
          <a:xfrm>
            <a:off x="9009588" y="1900715"/>
            <a:ext cx="864791" cy="7381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1" name="Textfeld 130">
            <a:extLst>
              <a:ext uri="{FF2B5EF4-FFF2-40B4-BE49-F238E27FC236}">
                <a16:creationId xmlns:a16="http://schemas.microsoft.com/office/drawing/2014/main" id="{D7942201-107E-D502-18D9-D2916CD78916}"/>
              </a:ext>
            </a:extLst>
          </p:cNvPr>
          <p:cNvSpPr txBox="1"/>
          <p:nvPr/>
        </p:nvSpPr>
        <p:spPr>
          <a:xfrm>
            <a:off x="9483291" y="2154198"/>
            <a:ext cx="514885" cy="261610"/>
          </a:xfrm>
          <a:prstGeom prst="rect">
            <a:avLst/>
          </a:prstGeom>
          <a:noFill/>
        </p:spPr>
        <p:txBody>
          <a:bodyPr wrap="none" rtlCol="0">
            <a:spAutoFit/>
          </a:bodyPr>
          <a:lstStyle/>
          <a:p>
            <a:r>
              <a:rPr lang="de-DE" sz="1100" dirty="0"/>
              <a:t>falsch</a:t>
            </a:r>
            <a:endParaRPr lang="de-DE" dirty="0"/>
          </a:p>
        </p:txBody>
      </p:sp>
      <p:sp>
        <p:nvSpPr>
          <p:cNvPr id="132" name="Textfeld 131">
            <a:extLst>
              <a:ext uri="{FF2B5EF4-FFF2-40B4-BE49-F238E27FC236}">
                <a16:creationId xmlns:a16="http://schemas.microsoft.com/office/drawing/2014/main" id="{60785DD0-BAE1-CF74-4671-93A62CD6CDE6}"/>
              </a:ext>
            </a:extLst>
          </p:cNvPr>
          <p:cNvSpPr txBox="1"/>
          <p:nvPr/>
        </p:nvSpPr>
        <p:spPr>
          <a:xfrm>
            <a:off x="9237352" y="1850074"/>
            <a:ext cx="514885" cy="261610"/>
          </a:xfrm>
          <a:prstGeom prst="rect">
            <a:avLst/>
          </a:prstGeom>
          <a:noFill/>
        </p:spPr>
        <p:txBody>
          <a:bodyPr wrap="none" rtlCol="0">
            <a:spAutoFit/>
          </a:bodyPr>
          <a:lstStyle/>
          <a:p>
            <a:r>
              <a:rPr lang="de-DE" sz="1100" dirty="0"/>
              <a:t>falsch</a:t>
            </a:r>
            <a:endParaRPr lang="de-DE" dirty="0"/>
          </a:p>
        </p:txBody>
      </p:sp>
      <p:sp>
        <p:nvSpPr>
          <p:cNvPr id="133" name="Textfeld 132">
            <a:extLst>
              <a:ext uri="{FF2B5EF4-FFF2-40B4-BE49-F238E27FC236}">
                <a16:creationId xmlns:a16="http://schemas.microsoft.com/office/drawing/2014/main" id="{75C8F844-CA58-0C6B-164F-95C6BA3F7C33}"/>
              </a:ext>
            </a:extLst>
          </p:cNvPr>
          <p:cNvSpPr txBox="1"/>
          <p:nvPr/>
        </p:nvSpPr>
        <p:spPr>
          <a:xfrm>
            <a:off x="10774819" y="1984727"/>
            <a:ext cx="543739" cy="261610"/>
          </a:xfrm>
          <a:prstGeom prst="rect">
            <a:avLst/>
          </a:prstGeom>
          <a:noFill/>
        </p:spPr>
        <p:txBody>
          <a:bodyPr wrap="none" rtlCol="0">
            <a:spAutoFit/>
          </a:bodyPr>
          <a:lstStyle/>
          <a:p>
            <a:r>
              <a:rPr lang="de-DE" sz="1100" dirty="0"/>
              <a:t>richtig</a:t>
            </a:r>
            <a:endParaRPr lang="de-DE" dirty="0"/>
          </a:p>
        </p:txBody>
      </p:sp>
      <p:sp>
        <p:nvSpPr>
          <p:cNvPr id="134" name="Textfeld 133">
            <a:extLst>
              <a:ext uri="{FF2B5EF4-FFF2-40B4-BE49-F238E27FC236}">
                <a16:creationId xmlns:a16="http://schemas.microsoft.com/office/drawing/2014/main" id="{61884A07-1379-8AF1-1A0C-8EF46F55130E}"/>
              </a:ext>
            </a:extLst>
          </p:cNvPr>
          <p:cNvSpPr txBox="1"/>
          <p:nvPr/>
        </p:nvSpPr>
        <p:spPr>
          <a:xfrm>
            <a:off x="7005034" y="3135710"/>
            <a:ext cx="543739" cy="261610"/>
          </a:xfrm>
          <a:prstGeom prst="rect">
            <a:avLst/>
          </a:prstGeom>
          <a:noFill/>
        </p:spPr>
        <p:txBody>
          <a:bodyPr wrap="none" rtlCol="0">
            <a:spAutoFit/>
          </a:bodyPr>
          <a:lstStyle/>
          <a:p>
            <a:r>
              <a:rPr lang="de-DE" sz="1100" dirty="0"/>
              <a:t>richtig</a:t>
            </a:r>
            <a:endParaRPr lang="de-DE" dirty="0"/>
          </a:p>
        </p:txBody>
      </p:sp>
      <p:sp>
        <p:nvSpPr>
          <p:cNvPr id="135" name="Textfeld 134">
            <a:extLst>
              <a:ext uri="{FF2B5EF4-FFF2-40B4-BE49-F238E27FC236}">
                <a16:creationId xmlns:a16="http://schemas.microsoft.com/office/drawing/2014/main" id="{18868697-3BAA-DB15-2D6E-CD96BB1A5861}"/>
              </a:ext>
            </a:extLst>
          </p:cNvPr>
          <p:cNvSpPr txBox="1"/>
          <p:nvPr/>
        </p:nvSpPr>
        <p:spPr>
          <a:xfrm>
            <a:off x="10827343" y="3212214"/>
            <a:ext cx="514885" cy="261610"/>
          </a:xfrm>
          <a:prstGeom prst="rect">
            <a:avLst/>
          </a:prstGeom>
          <a:noFill/>
        </p:spPr>
        <p:txBody>
          <a:bodyPr wrap="none" rtlCol="0">
            <a:spAutoFit/>
          </a:bodyPr>
          <a:lstStyle/>
          <a:p>
            <a:r>
              <a:rPr lang="de-DE" sz="1100" dirty="0"/>
              <a:t>falsch</a:t>
            </a:r>
            <a:endParaRPr lang="de-DE" dirty="0"/>
          </a:p>
        </p:txBody>
      </p:sp>
      <p:sp>
        <p:nvSpPr>
          <p:cNvPr id="136" name="Textfeld 135">
            <a:extLst>
              <a:ext uri="{FF2B5EF4-FFF2-40B4-BE49-F238E27FC236}">
                <a16:creationId xmlns:a16="http://schemas.microsoft.com/office/drawing/2014/main" id="{BA61A407-A16E-8714-192B-7B300FDCBE40}"/>
              </a:ext>
            </a:extLst>
          </p:cNvPr>
          <p:cNvSpPr txBox="1"/>
          <p:nvPr/>
        </p:nvSpPr>
        <p:spPr>
          <a:xfrm>
            <a:off x="10820421" y="4457764"/>
            <a:ext cx="514885" cy="261610"/>
          </a:xfrm>
          <a:prstGeom prst="rect">
            <a:avLst/>
          </a:prstGeom>
          <a:noFill/>
        </p:spPr>
        <p:txBody>
          <a:bodyPr wrap="none" rtlCol="0">
            <a:spAutoFit/>
          </a:bodyPr>
          <a:lstStyle/>
          <a:p>
            <a:r>
              <a:rPr lang="de-DE" sz="1100" dirty="0"/>
              <a:t>falsch</a:t>
            </a:r>
            <a:endParaRPr lang="de-DE" dirty="0"/>
          </a:p>
        </p:txBody>
      </p:sp>
      <p:sp>
        <p:nvSpPr>
          <p:cNvPr id="137" name="Textfeld 136">
            <a:extLst>
              <a:ext uri="{FF2B5EF4-FFF2-40B4-BE49-F238E27FC236}">
                <a16:creationId xmlns:a16="http://schemas.microsoft.com/office/drawing/2014/main" id="{E55DA426-B93E-7F13-7A40-F7753C5E4668}"/>
              </a:ext>
            </a:extLst>
          </p:cNvPr>
          <p:cNvSpPr txBox="1"/>
          <p:nvPr/>
        </p:nvSpPr>
        <p:spPr>
          <a:xfrm>
            <a:off x="2261645" y="3743910"/>
            <a:ext cx="543739" cy="261610"/>
          </a:xfrm>
          <a:prstGeom prst="rect">
            <a:avLst/>
          </a:prstGeom>
          <a:noFill/>
        </p:spPr>
        <p:txBody>
          <a:bodyPr wrap="none" rtlCol="0">
            <a:spAutoFit/>
          </a:bodyPr>
          <a:lstStyle/>
          <a:p>
            <a:r>
              <a:rPr lang="de-DE" sz="1100" dirty="0"/>
              <a:t>richtig</a:t>
            </a:r>
            <a:endParaRPr lang="de-DE" dirty="0"/>
          </a:p>
        </p:txBody>
      </p:sp>
      <p:cxnSp>
        <p:nvCxnSpPr>
          <p:cNvPr id="138" name="Gerade Verbindung mit Pfeil 137">
            <a:extLst>
              <a:ext uri="{FF2B5EF4-FFF2-40B4-BE49-F238E27FC236}">
                <a16:creationId xmlns:a16="http://schemas.microsoft.com/office/drawing/2014/main" id="{62845992-2F22-5C9A-3CFA-E4278E1D3C2B}"/>
              </a:ext>
            </a:extLst>
          </p:cNvPr>
          <p:cNvCxnSpPr>
            <a:cxnSpLocks/>
          </p:cNvCxnSpPr>
          <p:nvPr/>
        </p:nvCxnSpPr>
        <p:spPr>
          <a:xfrm>
            <a:off x="2248242" y="4005520"/>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9" name="Gerade Verbindung mit Pfeil 138">
            <a:extLst>
              <a:ext uri="{FF2B5EF4-FFF2-40B4-BE49-F238E27FC236}">
                <a16:creationId xmlns:a16="http://schemas.microsoft.com/office/drawing/2014/main" id="{6AD15ED9-C74D-4D2A-F95D-98262A02AFB3}"/>
              </a:ext>
            </a:extLst>
          </p:cNvPr>
          <p:cNvCxnSpPr>
            <a:cxnSpLocks/>
          </p:cNvCxnSpPr>
          <p:nvPr/>
        </p:nvCxnSpPr>
        <p:spPr>
          <a:xfrm>
            <a:off x="3828741" y="3163811"/>
            <a:ext cx="4305609" cy="4121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2" name="Textfeld 141">
            <a:extLst>
              <a:ext uri="{FF2B5EF4-FFF2-40B4-BE49-F238E27FC236}">
                <a16:creationId xmlns:a16="http://schemas.microsoft.com/office/drawing/2014/main" id="{CBCA0C36-C2C1-6654-D2B8-52E3BFBDEB7E}"/>
              </a:ext>
            </a:extLst>
          </p:cNvPr>
          <p:cNvSpPr txBox="1"/>
          <p:nvPr/>
        </p:nvSpPr>
        <p:spPr>
          <a:xfrm>
            <a:off x="5044971" y="3085142"/>
            <a:ext cx="543739" cy="261610"/>
          </a:xfrm>
          <a:prstGeom prst="rect">
            <a:avLst/>
          </a:prstGeom>
          <a:noFill/>
        </p:spPr>
        <p:txBody>
          <a:bodyPr wrap="none" rtlCol="0">
            <a:spAutoFit/>
          </a:bodyPr>
          <a:lstStyle/>
          <a:p>
            <a:r>
              <a:rPr lang="de-DE" sz="1100" dirty="0"/>
              <a:t>richtig</a:t>
            </a:r>
            <a:endParaRPr lang="de-DE" dirty="0"/>
          </a:p>
        </p:txBody>
      </p:sp>
      <p:sp>
        <p:nvSpPr>
          <p:cNvPr id="143" name="Textfeld 142">
            <a:extLst>
              <a:ext uri="{FF2B5EF4-FFF2-40B4-BE49-F238E27FC236}">
                <a16:creationId xmlns:a16="http://schemas.microsoft.com/office/drawing/2014/main" id="{67C23DA9-70BA-A455-3121-18D4AED050D8}"/>
              </a:ext>
            </a:extLst>
          </p:cNvPr>
          <p:cNvSpPr txBox="1"/>
          <p:nvPr/>
        </p:nvSpPr>
        <p:spPr>
          <a:xfrm>
            <a:off x="7093706" y="4379392"/>
            <a:ext cx="543739" cy="261610"/>
          </a:xfrm>
          <a:prstGeom prst="rect">
            <a:avLst/>
          </a:prstGeom>
          <a:noFill/>
        </p:spPr>
        <p:txBody>
          <a:bodyPr wrap="none" rtlCol="0">
            <a:spAutoFit/>
          </a:bodyPr>
          <a:lstStyle/>
          <a:p>
            <a:r>
              <a:rPr lang="de-DE" sz="1100" dirty="0"/>
              <a:t>richtig</a:t>
            </a:r>
            <a:endParaRPr lang="de-DE" dirty="0"/>
          </a:p>
        </p:txBody>
      </p:sp>
      <p:cxnSp>
        <p:nvCxnSpPr>
          <p:cNvPr id="144" name="Gerade Verbindung mit Pfeil 143">
            <a:extLst>
              <a:ext uri="{FF2B5EF4-FFF2-40B4-BE49-F238E27FC236}">
                <a16:creationId xmlns:a16="http://schemas.microsoft.com/office/drawing/2014/main" id="{CF438E15-8772-8E34-DBB3-9BEF3EA98EDC}"/>
              </a:ext>
            </a:extLst>
          </p:cNvPr>
          <p:cNvCxnSpPr>
            <a:cxnSpLocks/>
          </p:cNvCxnSpPr>
          <p:nvPr/>
        </p:nvCxnSpPr>
        <p:spPr>
          <a:xfrm>
            <a:off x="6840109" y="4394525"/>
            <a:ext cx="683380" cy="4528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7" name="Gerade Verbindung mit Pfeil 146">
            <a:extLst>
              <a:ext uri="{FF2B5EF4-FFF2-40B4-BE49-F238E27FC236}">
                <a16:creationId xmlns:a16="http://schemas.microsoft.com/office/drawing/2014/main" id="{75CA8AC8-9679-39C3-CE9A-A7902F447103}"/>
              </a:ext>
            </a:extLst>
          </p:cNvPr>
          <p:cNvCxnSpPr>
            <a:cxnSpLocks/>
          </p:cNvCxnSpPr>
          <p:nvPr/>
        </p:nvCxnSpPr>
        <p:spPr>
          <a:xfrm flipH="1">
            <a:off x="4626814" y="5270577"/>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8" name="Textfeld 147">
            <a:extLst>
              <a:ext uri="{FF2B5EF4-FFF2-40B4-BE49-F238E27FC236}">
                <a16:creationId xmlns:a16="http://schemas.microsoft.com/office/drawing/2014/main" id="{1EBC7159-9F04-8C60-F1BE-0B49DA7506D7}"/>
              </a:ext>
            </a:extLst>
          </p:cNvPr>
          <p:cNvSpPr txBox="1"/>
          <p:nvPr/>
        </p:nvSpPr>
        <p:spPr>
          <a:xfrm>
            <a:off x="4622913" y="4983488"/>
            <a:ext cx="543739" cy="261610"/>
          </a:xfrm>
          <a:prstGeom prst="rect">
            <a:avLst/>
          </a:prstGeom>
          <a:noFill/>
        </p:spPr>
        <p:txBody>
          <a:bodyPr wrap="none" rtlCol="0">
            <a:spAutoFit/>
          </a:bodyPr>
          <a:lstStyle/>
          <a:p>
            <a:r>
              <a:rPr lang="de-DE" sz="1100" dirty="0"/>
              <a:t>richtig</a:t>
            </a:r>
            <a:endParaRPr lang="de-DE" dirty="0"/>
          </a:p>
        </p:txBody>
      </p:sp>
      <p:sp>
        <p:nvSpPr>
          <p:cNvPr id="149"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3027409" y="6122298"/>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50" name="Gerade Verbindung mit Pfeil 149">
            <a:extLst>
              <a:ext uri="{FF2B5EF4-FFF2-40B4-BE49-F238E27FC236}">
                <a16:creationId xmlns:a16="http://schemas.microsoft.com/office/drawing/2014/main" id="{E6A89A54-AE46-5436-0A40-A7FF7D305047}"/>
              </a:ext>
            </a:extLst>
          </p:cNvPr>
          <p:cNvCxnSpPr/>
          <p:nvPr/>
        </p:nvCxnSpPr>
        <p:spPr>
          <a:xfrm>
            <a:off x="3729611" y="562727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1" name="Textfeld 150">
            <a:extLst>
              <a:ext uri="{FF2B5EF4-FFF2-40B4-BE49-F238E27FC236}">
                <a16:creationId xmlns:a16="http://schemas.microsoft.com/office/drawing/2014/main" id="{81A27F7C-CEDC-67C9-00AD-E3E019006A68}"/>
              </a:ext>
            </a:extLst>
          </p:cNvPr>
          <p:cNvSpPr txBox="1"/>
          <p:nvPr/>
        </p:nvSpPr>
        <p:spPr>
          <a:xfrm>
            <a:off x="3688430" y="5735946"/>
            <a:ext cx="514885" cy="261610"/>
          </a:xfrm>
          <a:prstGeom prst="rect">
            <a:avLst/>
          </a:prstGeom>
          <a:noFill/>
        </p:spPr>
        <p:txBody>
          <a:bodyPr wrap="none" rtlCol="0">
            <a:spAutoFit/>
          </a:bodyPr>
          <a:lstStyle/>
          <a:p>
            <a:r>
              <a:rPr lang="de-DE" sz="1100" dirty="0"/>
              <a:t>falsch</a:t>
            </a:r>
            <a:endParaRPr lang="de-DE" dirty="0"/>
          </a:p>
        </p:txBody>
      </p:sp>
      <p:cxnSp>
        <p:nvCxnSpPr>
          <p:cNvPr id="152" name="Gerade Verbindung mit Pfeil 151">
            <a:extLst>
              <a:ext uri="{FF2B5EF4-FFF2-40B4-BE49-F238E27FC236}">
                <a16:creationId xmlns:a16="http://schemas.microsoft.com/office/drawing/2014/main" id="{33610297-6CC8-280A-D800-BCF670B18210}"/>
              </a:ext>
            </a:extLst>
          </p:cNvPr>
          <p:cNvCxnSpPr>
            <a:cxnSpLocks/>
          </p:cNvCxnSpPr>
          <p:nvPr/>
        </p:nvCxnSpPr>
        <p:spPr>
          <a:xfrm>
            <a:off x="3698387" y="4403772"/>
            <a:ext cx="0" cy="4813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9" name="Textfeld 158">
            <a:extLst>
              <a:ext uri="{FF2B5EF4-FFF2-40B4-BE49-F238E27FC236}">
                <a16:creationId xmlns:a16="http://schemas.microsoft.com/office/drawing/2014/main" id="{FF4D1850-741B-158F-4F63-C9EA70B7590F}"/>
              </a:ext>
            </a:extLst>
          </p:cNvPr>
          <p:cNvSpPr txBox="1"/>
          <p:nvPr/>
        </p:nvSpPr>
        <p:spPr>
          <a:xfrm>
            <a:off x="4845907" y="2036646"/>
            <a:ext cx="514885" cy="261610"/>
          </a:xfrm>
          <a:prstGeom prst="rect">
            <a:avLst/>
          </a:prstGeom>
          <a:noFill/>
        </p:spPr>
        <p:txBody>
          <a:bodyPr wrap="none" rtlCol="0">
            <a:spAutoFit/>
          </a:bodyPr>
          <a:lstStyle/>
          <a:p>
            <a:r>
              <a:rPr lang="de-DE" sz="1100" dirty="0"/>
              <a:t>falsch</a:t>
            </a:r>
            <a:endParaRPr lang="de-DE" dirty="0"/>
          </a:p>
        </p:txBody>
      </p:sp>
      <p:sp>
        <p:nvSpPr>
          <p:cNvPr id="160" name="Textfeld 159">
            <a:extLst>
              <a:ext uri="{FF2B5EF4-FFF2-40B4-BE49-F238E27FC236}">
                <a16:creationId xmlns:a16="http://schemas.microsoft.com/office/drawing/2014/main" id="{C9647695-9DD5-020E-EEA4-07452D1EA672}"/>
              </a:ext>
            </a:extLst>
          </p:cNvPr>
          <p:cNvSpPr txBox="1"/>
          <p:nvPr/>
        </p:nvSpPr>
        <p:spPr>
          <a:xfrm>
            <a:off x="3659576" y="4505614"/>
            <a:ext cx="543739" cy="261610"/>
          </a:xfrm>
          <a:prstGeom prst="rect">
            <a:avLst/>
          </a:prstGeom>
          <a:noFill/>
        </p:spPr>
        <p:txBody>
          <a:bodyPr wrap="none" rtlCol="0">
            <a:spAutoFit/>
          </a:bodyPr>
          <a:lstStyle/>
          <a:p>
            <a:r>
              <a:rPr lang="de-DE" sz="1100" dirty="0"/>
              <a:t>richtig</a:t>
            </a:r>
            <a:endParaRPr lang="de-DE" dirty="0"/>
          </a:p>
        </p:txBody>
      </p:sp>
      <p:sp>
        <p:nvSpPr>
          <p:cNvPr id="162" name="Textfeld 161">
            <a:extLst>
              <a:ext uri="{FF2B5EF4-FFF2-40B4-BE49-F238E27FC236}">
                <a16:creationId xmlns:a16="http://schemas.microsoft.com/office/drawing/2014/main" id="{6D7C8BB4-42DA-4E95-D9B0-5C5185419132}"/>
              </a:ext>
            </a:extLst>
          </p:cNvPr>
          <p:cNvSpPr txBox="1"/>
          <p:nvPr/>
        </p:nvSpPr>
        <p:spPr>
          <a:xfrm>
            <a:off x="9385475" y="3818631"/>
            <a:ext cx="543739" cy="261610"/>
          </a:xfrm>
          <a:prstGeom prst="rect">
            <a:avLst/>
          </a:prstGeom>
          <a:noFill/>
        </p:spPr>
        <p:txBody>
          <a:bodyPr wrap="none" rtlCol="0">
            <a:spAutoFit/>
          </a:bodyPr>
          <a:lstStyle/>
          <a:p>
            <a:r>
              <a:rPr lang="de-DE" sz="1100" dirty="0"/>
              <a:t>richtig</a:t>
            </a:r>
            <a:endParaRPr lang="de-DE" dirty="0"/>
          </a:p>
        </p:txBody>
      </p:sp>
      <p:cxnSp>
        <p:nvCxnSpPr>
          <p:cNvPr id="163" name="Gerade Verbindung mit Pfeil 162">
            <a:extLst>
              <a:ext uri="{FF2B5EF4-FFF2-40B4-BE49-F238E27FC236}">
                <a16:creationId xmlns:a16="http://schemas.microsoft.com/office/drawing/2014/main" id="{E4E4118B-7A7B-2038-E5B9-02163A67DADD}"/>
              </a:ext>
            </a:extLst>
          </p:cNvPr>
          <p:cNvCxnSpPr>
            <a:cxnSpLocks/>
          </p:cNvCxnSpPr>
          <p:nvPr/>
        </p:nvCxnSpPr>
        <p:spPr>
          <a:xfrm flipH="1">
            <a:off x="9413220" y="4078812"/>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4" name="Textfeld 163">
            <a:extLst>
              <a:ext uri="{FF2B5EF4-FFF2-40B4-BE49-F238E27FC236}">
                <a16:creationId xmlns:a16="http://schemas.microsoft.com/office/drawing/2014/main" id="{5307A56B-0525-1EDE-1B15-8CFEB4153C72}"/>
              </a:ext>
            </a:extLst>
          </p:cNvPr>
          <p:cNvSpPr txBox="1"/>
          <p:nvPr/>
        </p:nvSpPr>
        <p:spPr>
          <a:xfrm>
            <a:off x="8488534" y="3328260"/>
            <a:ext cx="514885" cy="261610"/>
          </a:xfrm>
          <a:prstGeom prst="rect">
            <a:avLst/>
          </a:prstGeom>
          <a:noFill/>
        </p:spPr>
        <p:txBody>
          <a:bodyPr wrap="none" rtlCol="0">
            <a:spAutoFit/>
          </a:bodyPr>
          <a:lstStyle/>
          <a:p>
            <a:r>
              <a:rPr lang="de-DE" sz="1100" dirty="0"/>
              <a:t>falsch</a:t>
            </a:r>
            <a:endParaRPr lang="de-DE" dirty="0"/>
          </a:p>
        </p:txBody>
      </p:sp>
      <p:cxnSp>
        <p:nvCxnSpPr>
          <p:cNvPr id="165" name="Gerade Verbindung mit Pfeil 164">
            <a:extLst>
              <a:ext uri="{FF2B5EF4-FFF2-40B4-BE49-F238E27FC236}">
                <a16:creationId xmlns:a16="http://schemas.microsoft.com/office/drawing/2014/main" id="{984CAC17-21D8-0869-2E13-1DA2422EE70F}"/>
              </a:ext>
            </a:extLst>
          </p:cNvPr>
          <p:cNvCxnSpPr>
            <a:cxnSpLocks/>
          </p:cNvCxnSpPr>
          <p:nvPr/>
        </p:nvCxnSpPr>
        <p:spPr>
          <a:xfrm>
            <a:off x="8372632" y="3114841"/>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6" name="Gerade Verbindung mit Pfeil 165">
            <a:extLst>
              <a:ext uri="{FF2B5EF4-FFF2-40B4-BE49-F238E27FC236}">
                <a16:creationId xmlns:a16="http://schemas.microsoft.com/office/drawing/2014/main" id="{562FF554-F501-6F37-CCA4-D6504DDFC0F4}"/>
              </a:ext>
            </a:extLst>
          </p:cNvPr>
          <p:cNvCxnSpPr>
            <a:cxnSpLocks/>
          </p:cNvCxnSpPr>
          <p:nvPr/>
        </p:nvCxnSpPr>
        <p:spPr>
          <a:xfrm flipV="1">
            <a:off x="8527054" y="3109527"/>
            <a:ext cx="0" cy="4596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0" name="Textfeld 169">
            <a:extLst>
              <a:ext uri="{FF2B5EF4-FFF2-40B4-BE49-F238E27FC236}">
                <a16:creationId xmlns:a16="http://schemas.microsoft.com/office/drawing/2014/main" id="{9A1CE421-9E89-3973-3D1C-220A7C3D00E2}"/>
              </a:ext>
            </a:extLst>
          </p:cNvPr>
          <p:cNvSpPr txBox="1"/>
          <p:nvPr/>
        </p:nvSpPr>
        <p:spPr>
          <a:xfrm>
            <a:off x="7889073" y="3258418"/>
            <a:ext cx="543739" cy="261610"/>
          </a:xfrm>
          <a:prstGeom prst="rect">
            <a:avLst/>
          </a:prstGeom>
          <a:noFill/>
        </p:spPr>
        <p:txBody>
          <a:bodyPr wrap="none" rtlCol="0">
            <a:spAutoFit/>
          </a:bodyPr>
          <a:lstStyle/>
          <a:p>
            <a:r>
              <a:rPr lang="de-DE" sz="1100" dirty="0"/>
              <a:t>richtig</a:t>
            </a:r>
            <a:endParaRPr lang="de-DE" dirty="0"/>
          </a:p>
        </p:txBody>
      </p:sp>
      <p:cxnSp>
        <p:nvCxnSpPr>
          <p:cNvPr id="171" name="Gerade Verbindung mit Pfeil 170">
            <a:extLst>
              <a:ext uri="{FF2B5EF4-FFF2-40B4-BE49-F238E27FC236}">
                <a16:creationId xmlns:a16="http://schemas.microsoft.com/office/drawing/2014/main" id="{C1797A97-2518-FC0C-8436-03836503A4BB}"/>
              </a:ext>
            </a:extLst>
          </p:cNvPr>
          <p:cNvCxnSpPr>
            <a:cxnSpLocks/>
          </p:cNvCxnSpPr>
          <p:nvPr/>
        </p:nvCxnSpPr>
        <p:spPr>
          <a:xfrm flipV="1">
            <a:off x="9405871" y="3121242"/>
            <a:ext cx="876418" cy="4331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4" name="Textfeld 173">
            <a:extLst>
              <a:ext uri="{FF2B5EF4-FFF2-40B4-BE49-F238E27FC236}">
                <a16:creationId xmlns:a16="http://schemas.microsoft.com/office/drawing/2014/main" id="{F76439DD-EED1-D559-E69B-55283E5FF2A6}"/>
              </a:ext>
            </a:extLst>
          </p:cNvPr>
          <p:cNvSpPr txBox="1"/>
          <p:nvPr/>
        </p:nvSpPr>
        <p:spPr>
          <a:xfrm>
            <a:off x="9806904" y="3277494"/>
            <a:ext cx="543739" cy="261610"/>
          </a:xfrm>
          <a:prstGeom prst="rect">
            <a:avLst/>
          </a:prstGeom>
          <a:noFill/>
        </p:spPr>
        <p:txBody>
          <a:bodyPr wrap="none" rtlCol="0">
            <a:spAutoFit/>
          </a:bodyPr>
          <a:lstStyle/>
          <a:p>
            <a:r>
              <a:rPr lang="de-DE" sz="1100" dirty="0"/>
              <a:t>richtig</a:t>
            </a:r>
            <a:endParaRPr lang="de-DE" dirty="0"/>
          </a:p>
        </p:txBody>
      </p:sp>
      <p:sp>
        <p:nvSpPr>
          <p:cNvPr id="175" name="Textfeld 174">
            <a:extLst>
              <a:ext uri="{FF2B5EF4-FFF2-40B4-BE49-F238E27FC236}">
                <a16:creationId xmlns:a16="http://schemas.microsoft.com/office/drawing/2014/main" id="{C3B458FD-A127-1DC4-008B-7AA3E7517119}"/>
              </a:ext>
            </a:extLst>
          </p:cNvPr>
          <p:cNvSpPr txBox="1"/>
          <p:nvPr/>
        </p:nvSpPr>
        <p:spPr>
          <a:xfrm>
            <a:off x="9419161" y="2754199"/>
            <a:ext cx="514885" cy="261610"/>
          </a:xfrm>
          <a:prstGeom prst="rect">
            <a:avLst/>
          </a:prstGeom>
          <a:noFill/>
        </p:spPr>
        <p:txBody>
          <a:bodyPr wrap="none" rtlCol="0">
            <a:spAutoFit/>
          </a:bodyPr>
          <a:lstStyle/>
          <a:p>
            <a:r>
              <a:rPr lang="de-DE" sz="1100" dirty="0"/>
              <a:t>falsch</a:t>
            </a:r>
            <a:endParaRPr lang="de-DE" dirty="0"/>
          </a:p>
        </p:txBody>
      </p:sp>
      <p:cxnSp>
        <p:nvCxnSpPr>
          <p:cNvPr id="176" name="Gerade Verbindung mit Pfeil 175">
            <a:extLst>
              <a:ext uri="{FF2B5EF4-FFF2-40B4-BE49-F238E27FC236}">
                <a16:creationId xmlns:a16="http://schemas.microsoft.com/office/drawing/2014/main" id="{14B8DF67-832B-D2C3-56D0-8A95040B7464}"/>
              </a:ext>
            </a:extLst>
          </p:cNvPr>
          <p:cNvCxnSpPr>
            <a:cxnSpLocks/>
          </p:cNvCxnSpPr>
          <p:nvPr/>
        </p:nvCxnSpPr>
        <p:spPr>
          <a:xfrm>
            <a:off x="9441983" y="2737022"/>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32941462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259722" y="1092606"/>
            <a:ext cx="11236954" cy="1631216"/>
          </a:xfrm>
          <a:prstGeom prst="rect">
            <a:avLst/>
          </a:prstGeom>
          <a:noFill/>
        </p:spPr>
        <p:txBody>
          <a:bodyPr wrap="square" rtlCol="0">
            <a:spAutoFit/>
          </a:bodyPr>
          <a:lstStyle/>
          <a:p>
            <a:pPr algn="just"/>
            <a:r>
              <a:rPr lang="de-DE" sz="2000" dirty="0">
                <a:latin typeface="Bodoni MT Condensed" panose="02070606080606020203" pitchFamily="18" charset="0"/>
              </a:rPr>
              <a:t>Du hast das Haus des Dorfältesten gefunden! Doch was ist das? Die Tür steht offen! Du trittst in das Gebäude und bist jetzt in einer Art Labor. Überall köcheln übel-riechende Substanzen in kleinen Fläschchen, der Raum ist erfüllt von Rauchschwaden, was deine Augen zum Tränen bringt. </a:t>
            </a: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Auf dem Schreibtisch des Dorfältesten liegt ein Brief, der an… dich adressiert ist?! Woher wusste der alte Mann, dass du kommen würdest?</a:t>
            </a:r>
          </a:p>
          <a:p>
            <a:pPr algn="just"/>
            <a:endParaRPr lang="de-DE" sz="2000" i="1" dirty="0">
              <a:latin typeface="Bodoni MT Condensed" panose="02070606080606020203" pitchFamily="18" charset="0"/>
            </a:endParaRPr>
          </a:p>
        </p:txBody>
      </p:sp>
      <p:pic>
        <p:nvPicPr>
          <p:cNvPr id="9" name="Picture 2" descr="Free vector witch objects on the table">
            <a:extLst>
              <a:ext uri="{FF2B5EF4-FFF2-40B4-BE49-F238E27FC236}">
                <a16:creationId xmlns:a16="http://schemas.microsoft.com/office/drawing/2014/main" id="{EBB67206-412D-D65A-7138-FBE5B33D891E}"/>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68378" y="2441573"/>
            <a:ext cx="5962650" cy="2505075"/>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vector paper envelope with red wax seal"/>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9780" b="7186"/>
          <a:stretch/>
        </p:blipFill>
        <p:spPr bwMode="auto">
          <a:xfrm rot="580885">
            <a:off x="4551166" y="3994403"/>
            <a:ext cx="1997075" cy="1327130"/>
          </a:xfrm>
          <a:prstGeom prst="rect">
            <a:avLst/>
          </a:prstGeom>
          <a:noFill/>
          <a:effectLst>
            <a:glow rad="228600">
              <a:schemeClr val="accent4">
                <a:satMod val="175000"/>
                <a:alpha val="40000"/>
              </a:schemeClr>
            </a:glow>
          </a:effectLst>
          <a:extLst>
            <a:ext uri="{909E8E84-426E-40DD-AFC4-6F175D3DCCD1}">
              <a14:hiddenFill xmlns:a14="http://schemas.microsoft.com/office/drawing/2010/main">
                <a:solidFill>
                  <a:srgbClr val="FFFFFF"/>
                </a:solidFill>
              </a14:hiddenFill>
            </a:ext>
          </a:extLst>
        </p:spPr>
      </p:pic>
      <p:sp>
        <p:nvSpPr>
          <p:cNvPr id="12" name="Rechteck: abgerundete Ecken 15">
            <a:hlinkClick r:id="rId5" action="ppaction://hlinksldjump"/>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Öffne den Brief</a:t>
            </a:r>
          </a:p>
        </p:txBody>
      </p:sp>
    </p:spTree>
    <p:extLst>
      <p:ext uri="{BB962C8B-B14F-4D97-AF65-F5344CB8AC3E}">
        <p14:creationId xmlns:p14="http://schemas.microsoft.com/office/powerpoint/2010/main" val="37647440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Horizontales Scrollen 3"/>
          <p:cNvSpPr/>
          <p:nvPr/>
        </p:nvSpPr>
        <p:spPr>
          <a:xfrm>
            <a:off x="828675" y="363428"/>
            <a:ext cx="10201275" cy="3271719"/>
          </a:xfrm>
          <a:prstGeom prst="horizontalScroll">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2" name="Textfeld 1">
            <a:extLst>
              <a:ext uri="{FF2B5EF4-FFF2-40B4-BE49-F238E27FC236}">
                <a16:creationId xmlns:a16="http://schemas.microsoft.com/office/drawing/2014/main" id="{9A611524-C09A-0E19-821F-A2732F40E485}"/>
              </a:ext>
            </a:extLst>
          </p:cNvPr>
          <p:cNvSpPr txBox="1"/>
          <p:nvPr/>
        </p:nvSpPr>
        <p:spPr>
          <a:xfrm>
            <a:off x="10656085" y="6557224"/>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1738850" y="874837"/>
            <a:ext cx="8917235" cy="2554545"/>
          </a:xfrm>
          <a:prstGeom prst="rect">
            <a:avLst/>
          </a:prstGeom>
          <a:noFill/>
        </p:spPr>
        <p:txBody>
          <a:bodyPr wrap="square" rtlCol="0">
            <a:spAutoFit/>
          </a:bodyPr>
          <a:lstStyle/>
          <a:p>
            <a:pPr algn="just"/>
            <a:r>
              <a:rPr lang="de-DE" sz="2000" i="1" dirty="0">
                <a:latin typeface="Bodoni MT Condensed" panose="02070606080606020203" pitchFamily="18" charset="0"/>
              </a:rPr>
              <a:t>Willkommen in meinem Labor. Du hast einen langen Weg hinter dir, du hast Abenteuer erlebt und Menschen geholfen. Außerdem hast du viele Rätsel gelöst! Nun bleibt nur eine letzte Sache zu tun: Hol dir deine </a:t>
            </a:r>
            <a:r>
              <a:rPr lang="de-DE" sz="2000" b="1" i="1" dirty="0">
                <a:latin typeface="Bodoni MT Condensed" panose="02070606080606020203" pitchFamily="18" charset="0"/>
              </a:rPr>
              <a:t>Belohnung</a:t>
            </a:r>
            <a:r>
              <a:rPr lang="de-DE" sz="2000" i="1" dirty="0">
                <a:latin typeface="Bodoni MT Condensed" panose="02070606080606020203" pitchFamily="18" charset="0"/>
              </a:rPr>
              <a:t> ab. In meinem Labor steht ein großer Zaubertopf. Schmeiße einen Gegenstand hinein und lass die Magie des Topfes wirken. </a:t>
            </a:r>
          </a:p>
          <a:p>
            <a:pPr algn="just"/>
            <a:endParaRPr lang="de-DE" sz="2000" i="1" dirty="0">
              <a:latin typeface="Bodoni MT Condensed" panose="02070606080606020203" pitchFamily="18" charset="0"/>
            </a:endParaRPr>
          </a:p>
          <a:p>
            <a:pPr algn="just"/>
            <a:r>
              <a:rPr lang="de-DE" sz="2000" i="1" dirty="0">
                <a:latin typeface="Bodoni MT Condensed" panose="02070606080606020203" pitchFamily="18" charset="0"/>
              </a:rPr>
              <a:t>Wir werden uns wiedersehen.</a:t>
            </a:r>
          </a:p>
          <a:p>
            <a:pPr algn="just"/>
            <a:endParaRPr lang="de-DE" sz="2000" i="1" dirty="0">
              <a:latin typeface="Bodoni MT Condensed" panose="02070606080606020203" pitchFamily="18" charset="0"/>
            </a:endParaRPr>
          </a:p>
          <a:p>
            <a:pPr algn="just"/>
            <a:r>
              <a:rPr lang="de-DE" sz="2000" i="1" dirty="0">
                <a:latin typeface="Bodoni MT Condensed" panose="02070606080606020203" pitchFamily="18" charset="0"/>
              </a:rPr>
              <a:t>gez. Magus AL </a:t>
            </a:r>
            <a:r>
              <a:rPr lang="de-DE" sz="2000" i="1" dirty="0" err="1">
                <a:latin typeface="Bodoni MT Condensed" panose="02070606080606020203" pitchFamily="18" charset="0"/>
              </a:rPr>
              <a:t>Horotius</a:t>
            </a:r>
            <a:endParaRPr lang="de-DE" sz="2000" i="1" dirty="0">
              <a:latin typeface="Bodoni MT Condensed" panose="02070606080606020203" pitchFamily="18" charset="0"/>
            </a:endParaRPr>
          </a:p>
          <a:p>
            <a:pPr algn="just"/>
            <a:endParaRPr lang="de-DE" sz="2000" i="1" dirty="0">
              <a:latin typeface="Bodoni MT Condensed" panose="02070606080606020203" pitchFamily="18" charset="0"/>
            </a:endParaRPr>
          </a:p>
        </p:txBody>
      </p:sp>
      <p:sp>
        <p:nvSpPr>
          <p:cNvPr id="12" name="Rechteck: abgerundete Ecken 15">
            <a:hlinkClick r:id="rId3" action="ppaction://hlinksldjump"/>
            <a:extLst>
              <a:ext uri="{FF2B5EF4-FFF2-40B4-BE49-F238E27FC236}">
                <a16:creationId xmlns:a16="http://schemas.microsoft.com/office/drawing/2014/main" id="{E21A3371-7BBF-DFC9-626D-C9F3193ADEA5}"/>
              </a:ext>
            </a:extLst>
          </p:cNvPr>
          <p:cNvSpPr/>
          <p:nvPr/>
        </p:nvSpPr>
        <p:spPr>
          <a:xfrm>
            <a:off x="2057401" y="5650436"/>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hineinwerfen</a:t>
            </a:r>
          </a:p>
        </p:txBody>
      </p:sp>
      <p:pic>
        <p:nvPicPr>
          <p:cNvPr id="5122" name="Picture 2" descr="Free vector black magic pot and magic wand cartoon style isolated"/>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63099"/>
          <a:stretch/>
        </p:blipFill>
        <p:spPr bwMode="auto">
          <a:xfrm>
            <a:off x="4063801" y="3928218"/>
            <a:ext cx="3489523" cy="2779586"/>
          </a:xfrm>
          <a:prstGeom prst="rect">
            <a:avLst/>
          </a:prstGeom>
          <a:noFill/>
          <a:extLst>
            <a:ext uri="{909E8E84-426E-40DD-AFC4-6F175D3DCCD1}">
              <a14:hiddenFill xmlns:a14="http://schemas.microsoft.com/office/drawing/2010/main">
                <a:solidFill>
                  <a:srgbClr val="FFFFFF"/>
                </a:solidFill>
              </a14:hiddenFill>
            </a:ext>
          </a:extLst>
        </p:spPr>
      </p:pic>
      <p:sp>
        <p:nvSpPr>
          <p:cNvPr id="13" name="Textfeld 12">
            <a:extLst>
              <a:ext uri="{FF2B5EF4-FFF2-40B4-BE49-F238E27FC236}">
                <a16:creationId xmlns:a16="http://schemas.microsoft.com/office/drawing/2014/main" id="{07584200-AB95-2992-27E4-DE3ED4048CE3}"/>
              </a:ext>
            </a:extLst>
          </p:cNvPr>
          <p:cNvSpPr txBox="1"/>
          <p:nvPr/>
        </p:nvSpPr>
        <p:spPr>
          <a:xfrm>
            <a:off x="2930328" y="3395225"/>
            <a:ext cx="6756597" cy="707886"/>
          </a:xfrm>
          <a:prstGeom prst="rect">
            <a:avLst/>
          </a:prstGeom>
          <a:noFill/>
        </p:spPr>
        <p:txBody>
          <a:bodyPr wrap="square" rtlCol="0">
            <a:spAutoFit/>
          </a:bodyPr>
          <a:lstStyle/>
          <a:p>
            <a:pPr algn="just"/>
            <a:r>
              <a:rPr lang="de-DE" sz="2000" dirty="0">
                <a:solidFill>
                  <a:srgbClr val="FF0000"/>
                </a:solidFill>
                <a:latin typeface="Bodoni MT Condensed" panose="02070606080606020203" pitchFamily="18" charset="0"/>
              </a:rPr>
              <a:t>Du hast zwei Gegenstände in deinem Rucksack. Welchen wirfst du in den Topf?</a:t>
            </a:r>
          </a:p>
          <a:p>
            <a:pPr algn="just"/>
            <a:endParaRPr lang="de-DE" sz="2000" i="1" dirty="0">
              <a:latin typeface="Bodoni MT Condensed" panose="02070606080606020203" pitchFamily="18" charset="0"/>
            </a:endParaRPr>
          </a:p>
        </p:txBody>
      </p:sp>
      <p:pic>
        <p:nvPicPr>
          <p:cNvPr id="14"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5" cstate="hqprint">
            <a:extLst>
              <a:ext uri="{28A0092B-C50C-407E-A947-70E740481C1C}">
                <a14:useLocalDpi xmlns:a14="http://schemas.microsoft.com/office/drawing/2010/main" val="0"/>
              </a:ext>
            </a:extLst>
          </a:blip>
          <a:srcRect/>
          <a:stretch>
            <a:fillRect/>
          </a:stretch>
        </p:blipFill>
        <p:spPr bwMode="auto">
          <a:xfrm>
            <a:off x="8339472" y="3973412"/>
            <a:ext cx="1609502" cy="1609502"/>
          </a:xfrm>
          <a:prstGeom prst="rect">
            <a:avLst/>
          </a:prstGeom>
          <a:noFill/>
          <a:extLst>
            <a:ext uri="{909E8E84-426E-40DD-AFC4-6F175D3DCCD1}">
              <a14:hiddenFill xmlns:a14="http://schemas.microsoft.com/office/drawing/2010/main">
                <a:solidFill>
                  <a:srgbClr val="FFFFFF"/>
                </a:solidFill>
              </a14:hiddenFill>
            </a:ext>
          </a:extLst>
        </p:spPr>
      </p:pic>
      <p:pic>
        <p:nvPicPr>
          <p:cNvPr id="15" name="Grafik 14">
            <a:extLst>
              <a:ext uri="{FF2B5EF4-FFF2-40B4-BE49-F238E27FC236}">
                <a16:creationId xmlns:a16="http://schemas.microsoft.com/office/drawing/2014/main" id="{ECD4E8F0-1197-0CD6-0979-F898132532FF}"/>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2027126" y="4054827"/>
            <a:ext cx="1536192" cy="1643893"/>
          </a:xfrm>
          <a:prstGeom prst="rect">
            <a:avLst/>
          </a:prstGeom>
        </p:spPr>
      </p:pic>
      <p:sp>
        <p:nvSpPr>
          <p:cNvPr id="16" name="Rechteck: abgerundete Ecken 15">
            <a:hlinkClick r:id="rId7" action="ppaction://hlinksldjump"/>
            <a:extLst>
              <a:ext uri="{FF2B5EF4-FFF2-40B4-BE49-F238E27FC236}">
                <a16:creationId xmlns:a16="http://schemas.microsoft.com/office/drawing/2014/main" id="{E21A3371-7BBF-DFC9-626D-C9F3193ADEA5}"/>
              </a:ext>
            </a:extLst>
          </p:cNvPr>
          <p:cNvSpPr/>
          <p:nvPr/>
        </p:nvSpPr>
        <p:spPr>
          <a:xfrm>
            <a:off x="8406402" y="5647342"/>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hineinwerfen</a:t>
            </a:r>
          </a:p>
        </p:txBody>
      </p:sp>
    </p:spTree>
    <p:extLst>
      <p:ext uri="{BB962C8B-B14F-4D97-AF65-F5344CB8AC3E}">
        <p14:creationId xmlns:p14="http://schemas.microsoft.com/office/powerpoint/2010/main" val="2225743415"/>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73929" y="6464269"/>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3418032" y="2215982"/>
            <a:ext cx="7846176" cy="2492990"/>
          </a:xfrm>
          <a:prstGeom prst="rect">
            <a:avLst/>
          </a:prstGeom>
          <a:noFill/>
        </p:spPr>
        <p:txBody>
          <a:bodyPr wrap="square" rtlCol="0">
            <a:spAutoFit/>
          </a:bodyPr>
          <a:lstStyle/>
          <a:p>
            <a:pPr algn="just"/>
            <a:r>
              <a:rPr lang="de-DE" sz="4800" b="1" dirty="0">
                <a:latin typeface="Bodoni MT Condensed" panose="02070606080606020203" pitchFamily="18" charset="0"/>
              </a:rPr>
              <a:t>„Glück ist das einzige, das sich verdoppelt, wenn man es teilt.“</a:t>
            </a:r>
          </a:p>
          <a:p>
            <a:pPr algn="just"/>
            <a:endParaRPr lang="de-DE" sz="2000" dirty="0">
              <a:latin typeface="Bodoni MT Condensed" panose="02070606080606020203" pitchFamily="18" charset="0"/>
            </a:endParaRP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					</a:t>
            </a:r>
            <a:r>
              <a:rPr lang="de-DE" sz="1600" dirty="0">
                <a:latin typeface="Bodoni MT Condensed" panose="02070606080606020203" pitchFamily="18" charset="0"/>
              </a:rPr>
              <a:t>- Albert Schweitzer, Arzt und Philosoph (1875-1965)</a:t>
            </a:r>
            <a:endParaRPr lang="de-DE" sz="1600" i="1" dirty="0">
              <a:latin typeface="Bodoni MT Condensed" panose="02070606080606020203" pitchFamily="18" charset="0"/>
            </a:endParaRPr>
          </a:p>
        </p:txBody>
      </p:sp>
      <p:sp>
        <p:nvSpPr>
          <p:cNvPr id="12" name="Rechteck: abgerundete Ecken 15">
            <a:hlinkClick r:id="" action="ppaction://hlinkshowjump?jump=firstslide"/>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Ende! </a:t>
            </a:r>
            <a:r>
              <a:rPr lang="de-DE" dirty="0">
                <a:latin typeface="Bodoni MT Condensed" panose="02070606080606020203" pitchFamily="18" charset="0"/>
                <a:sym typeface="Wingdings" panose="05000000000000000000" pitchFamily="2" charset="2"/>
              </a:rPr>
              <a:t></a:t>
            </a:r>
            <a:endParaRPr lang="de-DE" dirty="0">
              <a:latin typeface="Bodoni MT Condensed" panose="02070606080606020203" pitchFamily="18" charset="0"/>
            </a:endParaRPr>
          </a:p>
        </p:txBody>
      </p:sp>
      <p:pic>
        <p:nvPicPr>
          <p:cNvPr id="10" name="Grafik 9">
            <a:extLst>
              <a:ext uri="{FF2B5EF4-FFF2-40B4-BE49-F238E27FC236}">
                <a16:creationId xmlns:a16="http://schemas.microsoft.com/office/drawing/2014/main" id="{ECD4E8F0-1197-0CD6-0979-F898132532FF}"/>
              </a:ext>
            </a:extLst>
          </p:cNvPr>
          <p:cNvPicPr>
            <a:picLocks noChangeAspect="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16863" t="18878" r="71784" b="61418"/>
          <a:stretch/>
        </p:blipFill>
        <p:spPr>
          <a:xfrm>
            <a:off x="453656" y="1802424"/>
            <a:ext cx="2747611" cy="2940243"/>
          </a:xfrm>
          <a:prstGeom prst="rect">
            <a:avLst/>
          </a:prstGeom>
        </p:spPr>
      </p:pic>
    </p:spTree>
    <p:extLst>
      <p:ext uri="{BB962C8B-B14F-4D97-AF65-F5344CB8AC3E}">
        <p14:creationId xmlns:p14="http://schemas.microsoft.com/office/powerpoint/2010/main" val="406555125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73929" y="6464269"/>
            <a:ext cx="1634836" cy="230832"/>
          </a:xfrm>
          <a:prstGeom prst="rect">
            <a:avLst/>
          </a:prstGeom>
          <a:noFill/>
        </p:spPr>
        <p:txBody>
          <a:bodyPr wrap="square">
            <a:spAutoFit/>
          </a:bodyPr>
          <a:lstStyle/>
          <a:p>
            <a:r>
              <a:rPr lang="de-DE" sz="900" i="1" dirty="0"/>
              <a:t>Bildquelle: Freepik.com</a:t>
            </a:r>
          </a:p>
        </p:txBody>
      </p:sp>
      <p:sp>
        <p:nvSpPr>
          <p:cNvPr id="6" name="Textfeld 5">
            <a:extLst>
              <a:ext uri="{FF2B5EF4-FFF2-40B4-BE49-F238E27FC236}">
                <a16:creationId xmlns:a16="http://schemas.microsoft.com/office/drawing/2014/main" id="{43036FA4-105C-9840-E727-6E6D5DD31B3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7" name="Textfeld 6">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Finale</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07584200-AB95-2992-27E4-DE3ED4048CE3}"/>
              </a:ext>
            </a:extLst>
          </p:cNvPr>
          <p:cNvSpPr txBox="1"/>
          <p:nvPr/>
        </p:nvSpPr>
        <p:spPr>
          <a:xfrm>
            <a:off x="3418032" y="2215982"/>
            <a:ext cx="7846176" cy="2185214"/>
          </a:xfrm>
          <a:prstGeom prst="rect">
            <a:avLst/>
          </a:prstGeom>
          <a:noFill/>
        </p:spPr>
        <p:txBody>
          <a:bodyPr wrap="square" rtlCol="0">
            <a:spAutoFit/>
          </a:bodyPr>
          <a:lstStyle/>
          <a:p>
            <a:pPr algn="just"/>
            <a:r>
              <a:rPr lang="de-DE" sz="4800" b="1" dirty="0">
                <a:latin typeface="Bodoni MT Condensed" panose="02070606080606020203" pitchFamily="18" charset="0"/>
              </a:rPr>
              <a:t>„Arm ist nicht, wer wenig hat, sondern wer viel braucht.“</a:t>
            </a:r>
            <a:endParaRPr lang="de-DE" sz="2000" dirty="0">
              <a:latin typeface="Bodoni MT Condensed" panose="02070606080606020203" pitchFamily="18" charset="0"/>
            </a:endParaRPr>
          </a:p>
          <a:p>
            <a:pPr algn="just"/>
            <a:endParaRPr lang="de-DE" sz="2000" dirty="0">
              <a:latin typeface="Bodoni MT Condensed" panose="02070606080606020203" pitchFamily="18" charset="0"/>
            </a:endParaRPr>
          </a:p>
          <a:p>
            <a:pPr algn="just"/>
            <a:r>
              <a:rPr lang="de-DE" sz="2000" dirty="0">
                <a:latin typeface="Bodoni MT Condensed" panose="02070606080606020203" pitchFamily="18" charset="0"/>
              </a:rPr>
              <a:t>					</a:t>
            </a:r>
            <a:r>
              <a:rPr lang="de-DE" sz="1600" dirty="0">
                <a:latin typeface="Bodoni MT Condensed" panose="02070606080606020203" pitchFamily="18" charset="0"/>
              </a:rPr>
              <a:t>- Seneca, römischer Philosoph (5 v. Chr. – 65 n.Chr.)</a:t>
            </a:r>
            <a:endParaRPr lang="de-DE" sz="1600" i="1" dirty="0">
              <a:latin typeface="Bodoni MT Condensed" panose="02070606080606020203" pitchFamily="18" charset="0"/>
            </a:endParaRPr>
          </a:p>
        </p:txBody>
      </p:sp>
      <p:sp>
        <p:nvSpPr>
          <p:cNvPr id="12" name="Rechteck: abgerundete Ecken 15">
            <a:hlinkClick r:id="" action="ppaction://hlinkshowjump?jump=firstslide"/>
            <a:extLst>
              <a:ext uri="{FF2B5EF4-FFF2-40B4-BE49-F238E27FC236}">
                <a16:creationId xmlns:a16="http://schemas.microsoft.com/office/drawing/2014/main" id="{E21A3371-7BBF-DFC9-626D-C9F3193ADEA5}"/>
              </a:ext>
            </a:extLst>
          </p:cNvPr>
          <p:cNvSpPr/>
          <p:nvPr/>
        </p:nvSpPr>
        <p:spPr>
          <a:xfrm>
            <a:off x="4811882" y="574262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Ende! </a:t>
            </a:r>
            <a:r>
              <a:rPr lang="de-DE" dirty="0">
                <a:latin typeface="Bodoni MT Condensed" panose="02070606080606020203" pitchFamily="18" charset="0"/>
                <a:sym typeface="Wingdings" panose="05000000000000000000" pitchFamily="2" charset="2"/>
              </a:rPr>
              <a:t></a:t>
            </a:r>
            <a:endParaRPr lang="de-DE" dirty="0">
              <a:latin typeface="Bodoni MT Condensed" panose="02070606080606020203" pitchFamily="18" charset="0"/>
            </a:endParaRPr>
          </a:p>
        </p:txBody>
      </p:sp>
      <p:pic>
        <p:nvPicPr>
          <p:cNvPr id="9" name="Picture 2" descr="Gold">
            <a:extLst>
              <a:ext uri="{FF2B5EF4-FFF2-40B4-BE49-F238E27FC236}">
                <a16:creationId xmlns:a16="http://schemas.microsoft.com/office/drawing/2014/main" id="{0DF525EB-2E03-942F-A247-27873F6D31AB}"/>
              </a:ext>
            </a:extLst>
          </p:cNvPr>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347997" y="1663043"/>
            <a:ext cx="2853270" cy="2853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0970577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1</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10726210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2</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06633201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3</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551566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vector pop up book with outdoor nature scene">
            <a:extLst>
              <a:ext uri="{FF2B5EF4-FFF2-40B4-BE49-F238E27FC236}">
                <a16:creationId xmlns:a16="http://schemas.microsoft.com/office/drawing/2014/main" id="{5F7A71F6-374F-1EF7-20B1-DC33B7F03060}"/>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019839" y="1370066"/>
            <a:ext cx="7172161" cy="5006765"/>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389123" y="1130393"/>
            <a:ext cx="6791323" cy="1015663"/>
          </a:xfrm>
          <a:prstGeom prst="rect">
            <a:avLst/>
          </a:prstGeom>
          <a:noFill/>
        </p:spPr>
        <p:txBody>
          <a:bodyPr wrap="square" rtlCol="0">
            <a:spAutoFit/>
          </a:bodyPr>
          <a:lstStyle/>
          <a:p>
            <a:r>
              <a:rPr lang="de-DE" sz="2000" dirty="0">
                <a:latin typeface="Bodoni MT Condensed" panose="02070606080606020203" pitchFamily="18" charset="0"/>
              </a:rPr>
              <a:t>Nach langer Reise hast du es endlich geschafft die Berge zu überqueren. Als du erschöpft am Wegesrand rastest, raschelt es hinter dir im Busch.</a:t>
            </a:r>
          </a:p>
          <a:p>
            <a:r>
              <a:rPr lang="de-DE" sz="2000" dirty="0">
                <a:latin typeface="Bodoni MT Condensed" panose="02070606080606020203" pitchFamily="18" charset="0"/>
              </a:rPr>
              <a:t>Du gehst der Sache auf den Grund und entdeckst…</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sp>
        <p:nvSpPr>
          <p:cNvPr id="5" name="Textfeld 4">
            <a:extLst>
              <a:ext uri="{FF2B5EF4-FFF2-40B4-BE49-F238E27FC236}">
                <a16:creationId xmlns:a16="http://schemas.microsoft.com/office/drawing/2014/main" id="{C6434E1F-2BB8-2191-10B6-BDCE6DF27246}"/>
              </a:ext>
            </a:extLst>
          </p:cNvPr>
          <p:cNvSpPr txBox="1"/>
          <p:nvPr/>
        </p:nvSpPr>
        <p:spPr>
          <a:xfrm>
            <a:off x="389122" y="2242233"/>
            <a:ext cx="5029901" cy="1631216"/>
          </a:xfrm>
          <a:prstGeom prst="rect">
            <a:avLst/>
          </a:prstGeom>
          <a:noFill/>
        </p:spPr>
        <p:txBody>
          <a:bodyPr wrap="square" rtlCol="0">
            <a:spAutoFit/>
          </a:bodyPr>
          <a:lstStyle/>
          <a:p>
            <a:r>
              <a:rPr lang="de-DE" sz="2000" dirty="0">
                <a:latin typeface="Bodoni MT Condensed" panose="02070606080606020203" pitchFamily="18" charset="0"/>
              </a:rPr>
              <a:t>… ein Kaninchen! Als es dich bemerkt, verschwindet es schnell durch das Unterholz. Dein Blick fällt auf etwas Glänzendes im Unterholz. Ein Buch! </a:t>
            </a:r>
          </a:p>
          <a:p>
            <a:endParaRPr lang="de-DE" sz="2000" dirty="0">
              <a:latin typeface="Bodoni MT Condensed" panose="02070606080606020203" pitchFamily="18" charset="0"/>
            </a:endParaRPr>
          </a:p>
          <a:p>
            <a:r>
              <a:rPr lang="de-DE" sz="2000" dirty="0">
                <a:latin typeface="Bodoni MT Condensed" panose="02070606080606020203" pitchFamily="18" charset="0"/>
              </a:rPr>
              <a:t>Du nimmst es und schlägst es auf… </a:t>
            </a:r>
          </a:p>
        </p:txBody>
      </p:sp>
      <p:pic>
        <p:nvPicPr>
          <p:cNvPr id="2054" name="Picture 6" descr="Free vector cute brown rabbit cartoon character">
            <a:extLst>
              <a:ext uri="{FF2B5EF4-FFF2-40B4-BE49-F238E27FC236}">
                <a16:creationId xmlns:a16="http://schemas.microsoft.com/office/drawing/2014/main" id="{DFC6B6DD-2FDE-873F-005F-C91BAF89496F}"/>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flipH="1">
            <a:off x="4177614" y="4079628"/>
            <a:ext cx="1289285" cy="2536876"/>
          </a:xfrm>
          <a:prstGeom prst="rect">
            <a:avLst/>
          </a:prstGeom>
          <a:noFill/>
          <a:extLst>
            <a:ext uri="{909E8E84-426E-40DD-AFC4-6F175D3DCCD1}">
              <a14:hiddenFill xmlns:a14="http://schemas.microsoft.com/office/drawing/2010/main">
                <a:solidFill>
                  <a:srgbClr val="FFFFFF"/>
                </a:solidFill>
              </a14:hiddenFill>
            </a:ext>
          </a:extLst>
        </p:spPr>
      </p:pic>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27408" y="437417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sp>
        <p:nvSpPr>
          <p:cNvPr id="7" name="Textfeld 6">
            <a:extLst>
              <a:ext uri="{FF2B5EF4-FFF2-40B4-BE49-F238E27FC236}">
                <a16:creationId xmlns:a16="http://schemas.microsoft.com/office/drawing/2014/main" id="{048FC66B-1CEE-A286-9453-F5F12A4819C0}"/>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85062730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4</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7798751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pic>
        <p:nvPicPr>
          <p:cNvPr id="1026" name="Picture 2" descr="Free vector hand drawn flag isolated on white background">
            <a:extLst>
              <a:ext uri="{FF2B5EF4-FFF2-40B4-BE49-F238E27FC236}">
                <a16:creationId xmlns:a16="http://schemas.microsoft.com/office/drawing/2014/main" id="{A4A5A0B3-2607-3DFB-9E10-41035F636CD5}"/>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31646" y="1424790"/>
            <a:ext cx="4542270" cy="4542270"/>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5273916" y="2470575"/>
            <a:ext cx="3325139" cy="954107"/>
          </a:xfrm>
          <a:prstGeom prst="rect">
            <a:avLst/>
          </a:prstGeom>
          <a:noFill/>
        </p:spPr>
        <p:txBody>
          <a:bodyPr wrap="square" rtlCol="0">
            <a:spAutoFit/>
          </a:bodyPr>
          <a:lstStyle/>
          <a:p>
            <a:r>
              <a:rPr lang="de-DE" sz="2800" b="1" dirty="0"/>
              <a:t>Oh, das war die falsche Antwort!</a:t>
            </a:r>
          </a:p>
        </p:txBody>
      </p:sp>
      <p:sp>
        <p:nvSpPr>
          <p:cNvPr id="7" name="Textfeld 6">
            <a:extLst>
              <a:ext uri="{FF2B5EF4-FFF2-40B4-BE49-F238E27FC236}">
                <a16:creationId xmlns:a16="http://schemas.microsoft.com/office/drawing/2014/main" id="{DD381859-C09C-E9AA-C16A-D308CD2A8DBE}"/>
              </a:ext>
            </a:extLst>
          </p:cNvPr>
          <p:cNvSpPr txBox="1"/>
          <p:nvPr/>
        </p:nvSpPr>
        <p:spPr>
          <a:xfrm>
            <a:off x="3158836" y="5546497"/>
            <a:ext cx="6096000" cy="230832"/>
          </a:xfrm>
          <a:prstGeom prst="rect">
            <a:avLst/>
          </a:prstGeom>
          <a:noFill/>
        </p:spPr>
        <p:txBody>
          <a:bodyPr wrap="square">
            <a:spAutoFit/>
          </a:bodyPr>
          <a:lstStyle/>
          <a:p>
            <a:r>
              <a:rPr lang="de-DE" sz="900" i="1" dirty="0"/>
              <a:t>Bildquelle: Freepik.com</a:t>
            </a:r>
          </a:p>
        </p:txBody>
      </p:sp>
      <p:sp>
        <p:nvSpPr>
          <p:cNvPr id="11" name="Textfeld 10">
            <a:extLst>
              <a:ext uri="{FF2B5EF4-FFF2-40B4-BE49-F238E27FC236}">
                <a16:creationId xmlns:a16="http://schemas.microsoft.com/office/drawing/2014/main" id="{81EC7353-CD6C-59F6-D087-16987CEDB46D}"/>
              </a:ext>
            </a:extLst>
          </p:cNvPr>
          <p:cNvSpPr txBox="1"/>
          <p:nvPr/>
        </p:nvSpPr>
        <p:spPr>
          <a:xfrm>
            <a:off x="3580598" y="2589501"/>
            <a:ext cx="301686" cy="369332"/>
          </a:xfrm>
          <a:prstGeom prst="rect">
            <a:avLst/>
          </a:prstGeom>
          <a:noFill/>
        </p:spPr>
        <p:txBody>
          <a:bodyPr wrap="none" rtlCol="0">
            <a:spAutoFit/>
          </a:bodyPr>
          <a:lstStyle/>
          <a:p>
            <a:r>
              <a:rPr lang="de-DE" dirty="0"/>
              <a:t>5</a:t>
            </a:r>
          </a:p>
        </p:txBody>
      </p:sp>
      <p:sp>
        <p:nvSpPr>
          <p:cNvPr id="12" name="Rechteck: abgerundete Ecken 11">
            <a:hlinkClick r:id="rId4" action="ppaction://hlinksldjump"/>
            <a:extLst>
              <a:ext uri="{FF2B5EF4-FFF2-40B4-BE49-F238E27FC236}">
                <a16:creationId xmlns:a16="http://schemas.microsoft.com/office/drawing/2014/main" id="{F0455FAF-8513-A5C8-3354-F620F0A520AA}"/>
              </a:ext>
            </a:extLst>
          </p:cNvPr>
          <p:cNvSpPr/>
          <p:nvPr/>
        </p:nvSpPr>
        <p:spPr>
          <a:xfrm>
            <a:off x="5858809" y="3501414"/>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a:t>
            </a: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422584944"/>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8" descr="Free vector watercolour background with leaves">
            <a:extLst>
              <a:ext uri="{FF2B5EF4-FFF2-40B4-BE49-F238E27FC236}">
                <a16:creationId xmlns:a16="http://schemas.microsoft.com/office/drawing/2014/main" id="{D094C7F9-005C-8DD6-AFF8-8C83F338B8F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9" name="Verbinder: gekrümmt 8">
            <a:extLst>
              <a:ext uri="{FF2B5EF4-FFF2-40B4-BE49-F238E27FC236}">
                <a16:creationId xmlns:a16="http://schemas.microsoft.com/office/drawing/2014/main" id="{1E40B444-D5A5-4862-331C-CB9CBBF6FECF}"/>
              </a:ext>
            </a:extLst>
          </p:cNvPr>
          <p:cNvCxnSpPr/>
          <p:nvPr/>
        </p:nvCxnSpPr>
        <p:spPr>
          <a:xfrm flipV="1">
            <a:off x="-96252" y="4470467"/>
            <a:ext cx="12192000" cy="875899"/>
          </a:xfrm>
          <a:prstGeom prst="curvedConnector3">
            <a:avLst/>
          </a:prstGeom>
        </p:spPr>
        <p:style>
          <a:lnRef idx="1">
            <a:schemeClr val="dk1"/>
          </a:lnRef>
          <a:fillRef idx="0">
            <a:schemeClr val="dk1"/>
          </a:fillRef>
          <a:effectRef idx="0">
            <a:schemeClr val="dk1"/>
          </a:effectRef>
          <a:fontRef idx="minor">
            <a:schemeClr val="tx1"/>
          </a:fontRef>
        </p:style>
      </p:cxnSp>
      <p:sp>
        <p:nvSpPr>
          <p:cNvPr id="4" name="Textfeld 3">
            <a:extLst>
              <a:ext uri="{FF2B5EF4-FFF2-40B4-BE49-F238E27FC236}">
                <a16:creationId xmlns:a16="http://schemas.microsoft.com/office/drawing/2014/main" id="{0E8E25A3-B2C7-CD56-F245-A4817BD1C444}"/>
              </a:ext>
            </a:extLst>
          </p:cNvPr>
          <p:cNvSpPr txBox="1"/>
          <p:nvPr/>
        </p:nvSpPr>
        <p:spPr>
          <a:xfrm>
            <a:off x="3209544" y="2659444"/>
            <a:ext cx="7022592" cy="1200329"/>
          </a:xfrm>
          <a:prstGeom prst="rect">
            <a:avLst/>
          </a:prstGeom>
          <a:noFill/>
        </p:spPr>
        <p:txBody>
          <a:bodyPr wrap="square" rtlCol="0">
            <a:spAutoFit/>
          </a:bodyPr>
          <a:lstStyle/>
          <a:p>
            <a:r>
              <a:rPr lang="de-DE" sz="7200" b="1" dirty="0">
                <a:solidFill>
                  <a:srgbClr val="FF0000"/>
                </a:solidFill>
                <a:latin typeface="Bahnschrift Light" panose="020B0502040204020203" pitchFamily="34" charset="0"/>
              </a:rPr>
              <a:t>LÖSUNGSTEIL</a:t>
            </a:r>
            <a:endParaRPr lang="de-DE" sz="5400" b="1" dirty="0">
              <a:latin typeface="Bahnschrift Light" panose="020B0502040204020203" pitchFamily="34" charset="0"/>
            </a:endParaRPr>
          </a:p>
        </p:txBody>
      </p:sp>
      <p:sp>
        <p:nvSpPr>
          <p:cNvPr id="2" name="Textfeld 1">
            <a:extLst>
              <a:ext uri="{FF2B5EF4-FFF2-40B4-BE49-F238E27FC236}">
                <a16:creationId xmlns:a16="http://schemas.microsoft.com/office/drawing/2014/main" id="{683AD55B-CF68-6462-9F56-6736A1F7EE0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2886860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ee vector watercolour background with leaves">
            <a:extLst>
              <a:ext uri="{FF2B5EF4-FFF2-40B4-BE49-F238E27FC236}">
                <a16:creationId xmlns:a16="http://schemas.microsoft.com/office/drawing/2014/main" id="{02352725-27E1-C44C-B68A-0169723B1C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vector blank book on white background">
            <a:extLst>
              <a:ext uri="{FF2B5EF4-FFF2-40B4-BE49-F238E27FC236}">
                <a16:creationId xmlns:a16="http://schemas.microsoft.com/office/drawing/2014/main" id="{E0A2FE92-A9E5-D40B-72A3-539872FAE44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22" y="1438261"/>
            <a:ext cx="10934298" cy="4806996"/>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887728" y="6517619"/>
            <a:ext cx="1634836" cy="230832"/>
          </a:xfrm>
          <a:prstGeom prst="rect">
            <a:avLst/>
          </a:prstGeom>
          <a:noFill/>
        </p:spPr>
        <p:txBody>
          <a:bodyPr wrap="square">
            <a:spAutoFit/>
          </a:bodyPr>
          <a:lstStyle/>
          <a:p>
            <a:r>
              <a:rPr lang="de-DE" sz="900" i="1" dirty="0"/>
              <a:t>Bildquelle: Freepik.com</a:t>
            </a:r>
          </a:p>
        </p:txBody>
      </p:sp>
      <p:sp>
        <p:nvSpPr>
          <p:cNvPr id="8" name="Textfeld 7">
            <a:extLst>
              <a:ext uri="{FF2B5EF4-FFF2-40B4-BE49-F238E27FC236}">
                <a16:creationId xmlns:a16="http://schemas.microsoft.com/office/drawing/2014/main" id="{E5DA77EE-3F63-976B-EC68-E4B3F0E08CC5}"/>
              </a:ext>
            </a:extLst>
          </p:cNvPr>
          <p:cNvSpPr txBox="1"/>
          <p:nvPr/>
        </p:nvSpPr>
        <p:spPr>
          <a:xfrm>
            <a:off x="1200296" y="2060286"/>
            <a:ext cx="4076249" cy="2677656"/>
          </a:xfrm>
          <a:prstGeom prst="rect">
            <a:avLst/>
          </a:prstGeom>
          <a:noFill/>
        </p:spPr>
        <p:txBody>
          <a:bodyPr wrap="square">
            <a:spAutoFit/>
          </a:bodyPr>
          <a:lstStyle/>
          <a:p>
            <a:pPr algn="l"/>
            <a:r>
              <a:rPr lang="de-DE" sz="1400" b="0" i="1" dirty="0">
                <a:effectLst/>
                <a:latin typeface="Bahnschrift Light Condensed" panose="020B0502040204020203" pitchFamily="34" charset="0"/>
              </a:rPr>
              <a:t>Liebes Tagebuch,</a:t>
            </a:r>
          </a:p>
          <a:p>
            <a:pPr algn="l"/>
            <a:r>
              <a:rPr lang="de-DE" sz="1400" b="0" i="1" dirty="0">
                <a:effectLst/>
                <a:latin typeface="Bahnschrift Light Condensed" panose="020B0502040204020203" pitchFamily="34" charset="0"/>
              </a:rPr>
              <a:t>heute war ein ereignisreicher Tag voller </a:t>
            </a:r>
            <a:r>
              <a:rPr lang="de-DE" sz="1400" b="1" i="1" dirty="0">
                <a:solidFill>
                  <a:srgbClr val="FF0000"/>
                </a:solidFill>
                <a:effectLst/>
                <a:latin typeface="Bahnschrift Light Condensed" panose="020B0502040204020203" pitchFamily="34" charset="0"/>
              </a:rPr>
              <a:t>Z</a:t>
            </a:r>
            <a:r>
              <a:rPr lang="de-DE" sz="1400" b="0" i="1" dirty="0">
                <a:effectLst/>
                <a:latin typeface="Bahnschrift Light Condensed" panose="020B0502040204020203" pitchFamily="34" charset="0"/>
              </a:rPr>
              <a:t>auberei und Abenteuer. </a:t>
            </a:r>
            <a:r>
              <a:rPr lang="de-DE" sz="1400" b="1" i="1" dirty="0">
                <a:solidFill>
                  <a:srgbClr val="FF0000"/>
                </a:solidFill>
                <a:latin typeface="Bahnschrift Light Condensed" panose="020B0502040204020203" pitchFamily="34" charset="0"/>
              </a:rPr>
              <a:t>I</a:t>
            </a:r>
            <a:r>
              <a:rPr lang="de-DE" sz="1400" b="0" i="1" dirty="0">
                <a:effectLst/>
                <a:latin typeface="Bahnschrift Light Condensed" panose="020B0502040204020203" pitchFamily="34" charset="0"/>
              </a:rPr>
              <a:t>ch begann den Tag damit, meine Zauberkünste zu verbessern und neue Zauber zu erlernen. </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Ich verbrachte Stunden damit, </a:t>
            </a:r>
            <a:r>
              <a:rPr lang="de-DE" sz="1400" i="1" dirty="0">
                <a:latin typeface="Bahnschrift Light Condensed" panose="020B0502040204020203" pitchFamily="34" charset="0"/>
              </a:rPr>
              <a:t>a</a:t>
            </a:r>
            <a:r>
              <a:rPr lang="de-DE" sz="1400" b="0" i="1" dirty="0">
                <a:effectLst/>
                <a:latin typeface="Bahnschrift Light Condensed" panose="020B0502040204020203" pitchFamily="34" charset="0"/>
              </a:rPr>
              <a:t>n </a:t>
            </a:r>
            <a:r>
              <a:rPr lang="de-DE" sz="1400" b="1" i="1" dirty="0">
                <a:solidFill>
                  <a:srgbClr val="FF0000"/>
                </a:solidFill>
                <a:latin typeface="Bahnschrift Light Condensed" panose="020B0502040204020203" pitchFamily="34" charset="0"/>
              </a:rPr>
              <a:t>m</a:t>
            </a:r>
            <a:r>
              <a:rPr lang="de-DE" sz="1400" b="0" i="1" dirty="0">
                <a:effectLst/>
                <a:latin typeface="Bahnschrift Light Condensed" panose="020B0502040204020203" pitchFamily="34" charset="0"/>
              </a:rPr>
              <a:t>einem Lieblingszauber zu arbeiten - dem "Levitationszauber".</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Nachdem ich ausreichend geübt hatte, entschied ich mich, in die Stadt zu gehen und meine Fähigkeiten unter </a:t>
            </a:r>
            <a:r>
              <a:rPr lang="de-DE" sz="1400" b="1" i="1" dirty="0">
                <a:solidFill>
                  <a:srgbClr val="FF0000"/>
                </a:solidFill>
                <a:effectLst/>
                <a:latin typeface="Bahnschrift Light Condensed" panose="020B0502040204020203" pitchFamily="34" charset="0"/>
              </a:rPr>
              <a:t>B</a:t>
            </a:r>
            <a:r>
              <a:rPr lang="de-DE" sz="1400" b="0" i="1" dirty="0">
                <a:effectLst/>
                <a:latin typeface="Bahnschrift Light Condensed" panose="020B0502040204020203" pitchFamily="34" charset="0"/>
              </a:rPr>
              <a:t>eweis zu stellen. Ich machte einen Spaziergang durch die belebten Straßen und verzauberte die Passanten mit meinen </a:t>
            </a:r>
            <a:r>
              <a:rPr lang="de-DE" sz="1400" b="1" i="1" dirty="0">
                <a:solidFill>
                  <a:srgbClr val="FF0000"/>
                </a:solidFill>
                <a:effectLst/>
                <a:latin typeface="Bahnschrift Light Condensed" panose="020B0502040204020203" pitchFamily="34" charset="0"/>
              </a:rPr>
              <a:t>T</a:t>
            </a:r>
            <a:r>
              <a:rPr lang="de-DE" sz="1400" b="0" i="1" dirty="0">
                <a:effectLst/>
                <a:latin typeface="Bahnschrift Light Condensed" panose="020B0502040204020203" pitchFamily="34" charset="0"/>
              </a:rPr>
              <a:t>ricks.</a:t>
            </a:r>
          </a:p>
        </p:txBody>
      </p:sp>
      <p:sp>
        <p:nvSpPr>
          <p:cNvPr id="13" name="Textfeld 12">
            <a:extLst>
              <a:ext uri="{FF2B5EF4-FFF2-40B4-BE49-F238E27FC236}">
                <a16:creationId xmlns:a16="http://schemas.microsoft.com/office/drawing/2014/main" id="{FDE956ED-2FB1-9CE2-87A6-F4B35637E9B0}"/>
              </a:ext>
            </a:extLst>
          </p:cNvPr>
          <p:cNvSpPr txBox="1"/>
          <p:nvPr/>
        </p:nvSpPr>
        <p:spPr>
          <a:xfrm>
            <a:off x="6542500" y="1844842"/>
            <a:ext cx="4502653" cy="3108543"/>
          </a:xfrm>
          <a:prstGeom prst="rect">
            <a:avLst/>
          </a:prstGeom>
          <a:noFill/>
        </p:spPr>
        <p:txBody>
          <a:bodyPr wrap="square">
            <a:spAutoFit/>
          </a:bodyPr>
          <a:lstStyle/>
          <a:p>
            <a:pPr algn="l"/>
            <a:r>
              <a:rPr lang="de-DE" sz="1400" b="0" i="1" dirty="0">
                <a:effectLst/>
                <a:latin typeface="Bahnschrift Light Condensed" panose="020B0502040204020203" pitchFamily="34" charset="0"/>
              </a:rPr>
              <a:t>Ich traf auch einen anderen Zauberer und wir tauschten unsere Erfahrungen und Kenntnisse aus. </a:t>
            </a:r>
            <a:r>
              <a:rPr lang="de-DE" sz="1400" b="1" i="1" dirty="0">
                <a:solidFill>
                  <a:srgbClr val="FF0000"/>
                </a:solidFill>
                <a:effectLst/>
                <a:latin typeface="Bahnschrift Light Condensed" panose="020B0502040204020203" pitchFamily="34" charset="0"/>
              </a:rPr>
              <a:t>W</a:t>
            </a:r>
            <a:r>
              <a:rPr lang="de-DE" sz="1400" b="0" i="1" dirty="0">
                <a:effectLst/>
                <a:latin typeface="Bahnschrift Light Condensed" panose="020B0502040204020203" pitchFamily="34" charset="0"/>
              </a:rPr>
              <a:t>ir beschlossen, zusammen zu arbeiten und ein neues, kraftvolles Ritual zu entwickeln.</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Der Tag endete mit einem großen </a:t>
            </a:r>
            <a:r>
              <a:rPr lang="de-DE" sz="1400" b="1" i="1" dirty="0">
                <a:solidFill>
                  <a:srgbClr val="FF0000"/>
                </a:solidFill>
                <a:effectLst/>
                <a:latin typeface="Bahnschrift Light Condensed" panose="020B0502040204020203" pitchFamily="34" charset="0"/>
              </a:rPr>
              <a:t>F</a:t>
            </a:r>
            <a:r>
              <a:rPr lang="de-DE" sz="1400" b="0" i="1" dirty="0">
                <a:effectLst/>
                <a:latin typeface="Bahnschrift Light Condensed" panose="020B0502040204020203" pitchFamily="34" charset="0"/>
              </a:rPr>
              <a:t>est, das von den Dorfbewohnern organisiert wurde, um unsere Zauberkünste zu feiern. Ich zeigte eine spektakuläre Show und sorgte dafür, dass die Menschen begeistert </a:t>
            </a:r>
            <a:r>
              <a:rPr lang="de-DE" sz="1400" b="0" i="1">
                <a:effectLst/>
                <a:latin typeface="Bahnschrift Light Condensed" panose="020B0502040204020203" pitchFamily="34" charset="0"/>
              </a:rPr>
              <a:t>waren.</a:t>
            </a:r>
          </a:p>
          <a:p>
            <a:pPr algn="l"/>
            <a:endParaRPr lang="de-DE" sz="1400" b="0" i="1" dirty="0">
              <a:effectLst/>
              <a:latin typeface="Bahnschrift Light Condensed" panose="020B0502040204020203" pitchFamily="34" charset="0"/>
            </a:endParaRP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Ich fühle mich dankbar für meine </a:t>
            </a:r>
            <a:r>
              <a:rPr lang="de-DE" sz="1400" b="1" i="1" dirty="0">
                <a:solidFill>
                  <a:srgbClr val="FF0000"/>
                </a:solidFill>
                <a:effectLst/>
                <a:latin typeface="Bahnschrift Light Condensed" panose="020B0502040204020203" pitchFamily="34" charset="0"/>
              </a:rPr>
              <a:t>G</a:t>
            </a:r>
            <a:r>
              <a:rPr lang="de-DE" sz="1400" b="0" i="1" dirty="0">
                <a:effectLst/>
                <a:latin typeface="Bahnschrift Light Condensed" panose="020B0502040204020203" pitchFamily="34" charset="0"/>
              </a:rPr>
              <a:t>abe und freue mich auf neue Abenteuer und Erlebnisse, die mich </a:t>
            </a:r>
            <a:r>
              <a:rPr lang="de-DE" sz="1400" b="1" i="1" dirty="0">
                <a:solidFill>
                  <a:srgbClr val="FF0000"/>
                </a:solidFill>
                <a:effectLst/>
                <a:latin typeface="Bahnschrift Light Condensed" panose="020B0502040204020203" pitchFamily="34" charset="0"/>
              </a:rPr>
              <a:t>e</a:t>
            </a:r>
            <a:r>
              <a:rPr lang="de-DE" sz="1400" b="0" i="1" dirty="0">
                <a:effectLst/>
                <a:latin typeface="Bahnschrift Light Condensed" panose="020B0502040204020203" pitchFamily="34" charset="0"/>
              </a:rPr>
              <a:t>rwarten.</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Bis bald, liebes Tagebuch.</a:t>
            </a:r>
          </a:p>
        </p:txBody>
      </p:sp>
      <p:sp>
        <p:nvSpPr>
          <p:cNvPr id="14" name="Textfeld 13">
            <a:extLst>
              <a:ext uri="{FF2B5EF4-FFF2-40B4-BE49-F238E27FC236}">
                <a16:creationId xmlns:a16="http://schemas.microsoft.com/office/drawing/2014/main" id="{4572FD3E-3927-542A-BA7F-B2AFD55D2703}"/>
              </a:ext>
            </a:extLst>
          </p:cNvPr>
          <p:cNvSpPr txBox="1"/>
          <p:nvPr/>
        </p:nvSpPr>
        <p:spPr>
          <a:xfrm>
            <a:off x="2511" y="0"/>
            <a:ext cx="8946180" cy="830997"/>
          </a:xfrm>
          <a:prstGeom prst="rect">
            <a:avLst/>
          </a:prstGeom>
          <a:noFill/>
        </p:spPr>
        <p:txBody>
          <a:bodyPr wrap="square" rtlCol="0">
            <a:spAutoFit/>
          </a:bodyPr>
          <a:lstStyle/>
          <a:p>
            <a:r>
              <a:rPr lang="de-DE" sz="4800" dirty="0">
                <a:latin typeface="Brush Script MT" panose="03060802040406070304" pitchFamily="66" charset="0"/>
              </a:rPr>
              <a:t>Eine beschwerliche Reise </a:t>
            </a:r>
            <a:r>
              <a:rPr lang="de-DE" sz="4800" dirty="0">
                <a:solidFill>
                  <a:srgbClr val="FF0000"/>
                </a:solidFill>
                <a:latin typeface="Brush Script MT" panose="03060802040406070304" pitchFamily="66" charset="0"/>
              </a:rPr>
              <a:t>LÖSUNG</a:t>
            </a:r>
          </a:p>
        </p:txBody>
      </p:sp>
      <p:sp>
        <p:nvSpPr>
          <p:cNvPr id="3" name="Textfeld 2">
            <a:extLst>
              <a:ext uri="{FF2B5EF4-FFF2-40B4-BE49-F238E27FC236}">
                <a16:creationId xmlns:a16="http://schemas.microsoft.com/office/drawing/2014/main" id="{C0FB9DC6-F5D4-66D7-815F-E64529D4FD64}"/>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87722786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Free vector a simple coloured sketch of photo frames">
            <a:extLst>
              <a:ext uri="{FF2B5EF4-FFF2-40B4-BE49-F238E27FC236}">
                <a16:creationId xmlns:a16="http://schemas.microsoft.com/office/drawing/2014/main" id="{620FA450-C093-A0E7-54BE-0024BAC92EB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93" t="17286" r="18371" b="22442"/>
          <a:stretch/>
        </p:blipFill>
        <p:spPr bwMode="auto">
          <a:xfrm>
            <a:off x="221455" y="1800433"/>
            <a:ext cx="8885454" cy="4291013"/>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820902" y="2292747"/>
            <a:ext cx="7279877" cy="3046988"/>
          </a:xfrm>
          <a:prstGeom prst="rect">
            <a:avLst/>
          </a:prstGeom>
          <a:noFill/>
        </p:spPr>
        <p:txBody>
          <a:bodyPr wrap="square" rtlCol="0">
            <a:spAutoFit/>
          </a:bodyPr>
          <a:lstStyle/>
          <a:p>
            <a:pPr marL="457200" indent="-457200" algn="just">
              <a:buAutoNum type="arabicPeriod"/>
            </a:pPr>
            <a:r>
              <a:rPr lang="de-DE" sz="2400" b="0" i="0" dirty="0">
                <a:effectLst/>
                <a:latin typeface="Agency FB" panose="020B0503020202020204" pitchFamily="34" charset="0"/>
              </a:rPr>
              <a:t>Wa</a:t>
            </a:r>
            <a:r>
              <a:rPr lang="de-DE" sz="2400" b="1" i="0" dirty="0">
                <a:solidFill>
                  <a:srgbClr val="FF0000"/>
                </a:solidFill>
                <a:effectLst/>
                <a:latin typeface="Agency FB" panose="020B0503020202020204" pitchFamily="34" charset="0"/>
              </a:rPr>
              <a:t>s</a:t>
            </a:r>
            <a:r>
              <a:rPr lang="de-DE" sz="2400" b="0" i="0" dirty="0">
                <a:effectLst/>
                <a:latin typeface="Agency FB" panose="020B0503020202020204" pitchFamily="34" charset="0"/>
              </a:rPr>
              <a:t> sehe ich da?</a:t>
            </a:r>
          </a:p>
          <a:p>
            <a:pPr marL="457200" indent="-457200" algn="just">
              <a:buAutoNum type="arabicPeriod"/>
            </a:pPr>
            <a:r>
              <a:rPr lang="de-DE" sz="2400" b="0" i="0" dirty="0">
                <a:effectLst/>
                <a:latin typeface="Agency FB" panose="020B0503020202020204" pitchFamily="34" charset="0"/>
              </a:rPr>
              <a:t>Der Bach flie</a:t>
            </a:r>
            <a:r>
              <a:rPr lang="de-DE" sz="2400" b="1" i="0" dirty="0">
                <a:solidFill>
                  <a:srgbClr val="FF0000"/>
                </a:solidFill>
                <a:effectLst/>
                <a:latin typeface="Agency FB" panose="020B0503020202020204" pitchFamily="34" charset="0"/>
              </a:rPr>
              <a:t>ß</a:t>
            </a:r>
            <a:r>
              <a:rPr lang="de-DE" sz="2400" b="0" i="0" dirty="0">
                <a:effectLst/>
                <a:latin typeface="Agency FB" panose="020B0503020202020204" pitchFamily="34" charset="0"/>
              </a:rPr>
              <a:t>t friedlich unter der Brücke entlang.</a:t>
            </a:r>
          </a:p>
          <a:p>
            <a:pPr marL="457200" indent="-457200" algn="just">
              <a:buAutoNum type="arabicPeriod"/>
            </a:pPr>
            <a:r>
              <a:rPr lang="de-DE" sz="2400" dirty="0">
                <a:latin typeface="Agency FB" panose="020B0503020202020204" pitchFamily="34" charset="0"/>
              </a:rPr>
              <a:t>Mein Fu</a:t>
            </a:r>
            <a:r>
              <a:rPr lang="de-DE" sz="2400" b="1" dirty="0">
                <a:solidFill>
                  <a:srgbClr val="FF0000"/>
                </a:solidFill>
                <a:latin typeface="Agency FB" panose="020B0503020202020204" pitchFamily="34" charset="0"/>
              </a:rPr>
              <a:t>ß</a:t>
            </a:r>
            <a:r>
              <a:rPr lang="de-DE" sz="2400" dirty="0">
                <a:latin typeface="Agency FB" panose="020B0503020202020204" pitchFamily="34" charset="0"/>
              </a:rPr>
              <a:t> schmerzt vom langen Wandern.</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s</a:t>
            </a:r>
            <a:r>
              <a:rPr lang="de-DE" sz="2400" dirty="0">
                <a:latin typeface="Agency FB" panose="020B0503020202020204" pitchFamily="34" charset="0"/>
              </a:rPr>
              <a:t> ist kein Spa</a:t>
            </a:r>
            <a:r>
              <a:rPr lang="de-DE" sz="2400" b="1" dirty="0">
                <a:solidFill>
                  <a:srgbClr val="FF0000"/>
                </a:solidFill>
                <a:latin typeface="Agency FB" panose="020B0503020202020204" pitchFamily="34" charset="0"/>
              </a:rPr>
              <a:t>ß</a:t>
            </a:r>
            <a:r>
              <a:rPr lang="de-DE" sz="2400" dirty="0">
                <a:latin typeface="Agency FB" panose="020B0503020202020204" pitchFamily="34" charset="0"/>
              </a:rPr>
              <a:t> mehr!</a:t>
            </a:r>
          </a:p>
          <a:p>
            <a:pPr marL="457200" indent="-457200" algn="just">
              <a:buAutoNum type="arabicPeriod"/>
            </a:pPr>
            <a:r>
              <a:rPr lang="de-DE" sz="2400" dirty="0">
                <a:latin typeface="Agency FB" panose="020B0503020202020204" pitchFamily="34" charset="0"/>
              </a:rPr>
              <a:t>Nimm endlich den Finger aus der Na</a:t>
            </a:r>
            <a:r>
              <a:rPr lang="de-DE" sz="2400" b="1" dirty="0">
                <a:solidFill>
                  <a:srgbClr val="FF0000"/>
                </a:solidFill>
                <a:latin typeface="Agency FB" panose="020B0503020202020204" pitchFamily="34" charset="0"/>
              </a:rPr>
              <a:t>s</a:t>
            </a:r>
            <a:r>
              <a:rPr lang="de-DE" sz="2400" dirty="0">
                <a:latin typeface="Agency FB" panose="020B0503020202020204" pitchFamily="34" charset="0"/>
              </a:rPr>
              <a:t>e. </a:t>
            </a:r>
          </a:p>
          <a:p>
            <a:pPr marL="457200" indent="-457200" algn="just">
              <a:buAutoNum type="arabicPeriod"/>
            </a:pPr>
            <a:r>
              <a:rPr lang="de-DE" sz="2400" dirty="0">
                <a:latin typeface="Agency FB" panose="020B0503020202020204" pitchFamily="34" charset="0"/>
              </a:rPr>
              <a:t>Mein Junge, da</a:t>
            </a:r>
            <a:r>
              <a:rPr lang="de-DE" sz="2400" b="1" dirty="0">
                <a:solidFill>
                  <a:srgbClr val="FF0000"/>
                </a:solidFill>
                <a:latin typeface="Agency FB" panose="020B0503020202020204" pitchFamily="34" charset="0"/>
              </a:rPr>
              <a:t>s</a:t>
            </a:r>
            <a:r>
              <a:rPr lang="de-DE" sz="2400" dirty="0">
                <a:latin typeface="Agency FB" panose="020B0503020202020204" pitchFamily="34" charset="0"/>
              </a:rPr>
              <a:t> pa</a:t>
            </a:r>
            <a:r>
              <a:rPr lang="de-DE" sz="2400" b="1" dirty="0">
                <a:solidFill>
                  <a:srgbClr val="FF0000"/>
                </a:solidFill>
                <a:latin typeface="Agency FB" panose="020B0503020202020204" pitchFamily="34" charset="0"/>
              </a:rPr>
              <a:t>ss</a:t>
            </a:r>
            <a:r>
              <a:rPr lang="de-DE" sz="2400" dirty="0">
                <a:latin typeface="Agency FB" panose="020B0503020202020204" pitchFamily="34" charset="0"/>
              </a:rPr>
              <a:t>t mir gar nicht! </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ss</a:t>
            </a:r>
            <a:r>
              <a:rPr lang="de-DE" sz="2400" dirty="0">
                <a:latin typeface="Agency FB" panose="020B0503020202020204" pitchFamily="34" charset="0"/>
              </a:rPr>
              <a:t> ich da</a:t>
            </a:r>
            <a:r>
              <a:rPr lang="de-DE" sz="2400" b="1" dirty="0">
                <a:solidFill>
                  <a:srgbClr val="FF0000"/>
                </a:solidFill>
                <a:latin typeface="Agency FB" panose="020B0503020202020204" pitchFamily="34" charset="0"/>
              </a:rPr>
              <a:t>s</a:t>
            </a:r>
            <a:r>
              <a:rPr lang="de-DE" sz="2400" dirty="0">
                <a:latin typeface="Agency FB" panose="020B0503020202020204" pitchFamily="34" charset="0"/>
              </a:rPr>
              <a:t> noch erleben darf, da</a:t>
            </a:r>
            <a:r>
              <a:rPr lang="de-DE" sz="2400" b="1" dirty="0">
                <a:solidFill>
                  <a:srgbClr val="FF0000"/>
                </a:solidFill>
                <a:latin typeface="Agency FB" panose="020B0503020202020204" pitchFamily="34" charset="0"/>
              </a:rPr>
              <a:t>ss</a:t>
            </a:r>
            <a:r>
              <a:rPr lang="de-DE" sz="2400" dirty="0">
                <a:latin typeface="Agency FB" panose="020B0503020202020204" pitchFamily="34" charset="0"/>
              </a:rPr>
              <a:t> jemand da</a:t>
            </a:r>
            <a:r>
              <a:rPr lang="de-DE" sz="2400" b="1" dirty="0">
                <a:solidFill>
                  <a:srgbClr val="FF0000"/>
                </a:solidFill>
                <a:latin typeface="Agency FB" panose="020B0503020202020204" pitchFamily="34" charset="0"/>
              </a:rPr>
              <a:t>s</a:t>
            </a:r>
            <a:r>
              <a:rPr lang="de-DE" sz="2400" dirty="0">
                <a:latin typeface="Agency FB" panose="020B0503020202020204" pitchFamily="34" charset="0"/>
              </a:rPr>
              <a:t> Rätsel der alten Steinbrücke löst!</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 </a:t>
            </a:r>
            <a:r>
              <a:rPr lang="de-DE" sz="4800" dirty="0">
                <a:solidFill>
                  <a:srgbClr val="FF0000"/>
                </a:solidFill>
                <a:latin typeface="Brush Script MT" panose="03060802040406070304" pitchFamily="66" charset="0"/>
              </a:rPr>
              <a:t>LÖSUNG</a:t>
            </a:r>
            <a:endParaRPr lang="de-DE" sz="4800" dirty="0">
              <a:latin typeface="Brush Script MT" panose="03060802040406070304" pitchFamily="66" charset="0"/>
            </a:endParaRPr>
          </a:p>
        </p:txBody>
      </p:sp>
      <p:pic>
        <p:nvPicPr>
          <p:cNvPr id="9" name="Picture 4" descr="Block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9806" y="1503962"/>
            <a:ext cx="2772194" cy="2772194"/>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4D6CF67C-8AAD-2FDE-9A06-6DEF7BD43C05}"/>
              </a:ext>
            </a:extLst>
          </p:cNvPr>
          <p:cNvSpPr txBox="1"/>
          <p:nvPr/>
        </p:nvSpPr>
        <p:spPr>
          <a:xfrm>
            <a:off x="402825" y="1092478"/>
            <a:ext cx="11903105" cy="461665"/>
          </a:xfrm>
          <a:prstGeom prst="rect">
            <a:avLst/>
          </a:prstGeom>
          <a:noFill/>
        </p:spPr>
        <p:txBody>
          <a:bodyPr wrap="square" rtlCol="0">
            <a:spAutoFit/>
          </a:bodyPr>
          <a:lstStyle/>
          <a:p>
            <a:r>
              <a:rPr lang="de-DE" sz="2400" b="1" dirty="0">
                <a:latin typeface="Bodoni MT Condensed" panose="02070606080606020203" pitchFamily="18" charset="0"/>
              </a:rPr>
              <a:t>Ergänze bei folgenden Sätzen das „s“, „</a:t>
            </a:r>
            <a:r>
              <a:rPr lang="de-DE" sz="2400" b="1" dirty="0" err="1">
                <a:latin typeface="Bodoni MT Condensed" panose="02070606080606020203" pitchFamily="18" charset="0"/>
              </a:rPr>
              <a:t>ss</a:t>
            </a:r>
            <a:r>
              <a:rPr lang="de-DE" sz="2400" b="1" dirty="0">
                <a:latin typeface="Bodoni MT Condensed" panose="02070606080606020203" pitchFamily="18" charset="0"/>
              </a:rPr>
              <a:t>“ oder „ß“!</a:t>
            </a:r>
          </a:p>
        </p:txBody>
      </p:sp>
      <p:sp>
        <p:nvSpPr>
          <p:cNvPr id="7" name="Rechteck 6">
            <a:extLst>
              <a:ext uri="{FF2B5EF4-FFF2-40B4-BE49-F238E27FC236}">
                <a16:creationId xmlns:a16="http://schemas.microsoft.com/office/drawing/2014/main" id="{D3F26E9B-C1F4-B007-33D3-D0AE685532EC}"/>
              </a:ext>
            </a:extLst>
          </p:cNvPr>
          <p:cNvSpPr/>
          <p:nvPr/>
        </p:nvSpPr>
        <p:spPr>
          <a:xfrm>
            <a:off x="9594323" y="2505456"/>
            <a:ext cx="2423160" cy="53354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Kombination </a:t>
            </a:r>
          </a:p>
          <a:p>
            <a:pPr algn="ctr"/>
            <a:r>
              <a:rPr lang="de-DE" sz="1200" b="1" i="1" dirty="0"/>
              <a:t>(wie oft in die Lücken eingesetzt?)</a:t>
            </a:r>
            <a:r>
              <a:rPr lang="de-DE" b="1" i="1" dirty="0"/>
              <a:t>:</a:t>
            </a:r>
          </a:p>
        </p:txBody>
      </p:sp>
      <p:sp>
        <p:nvSpPr>
          <p:cNvPr id="8" name="Rechteck 7">
            <a:extLst>
              <a:ext uri="{FF2B5EF4-FFF2-40B4-BE49-F238E27FC236}">
                <a16:creationId xmlns:a16="http://schemas.microsoft.com/office/drawing/2014/main" id="{250E79D6-FC0C-EFEE-27A2-47F88BA8EFE6}"/>
              </a:ext>
            </a:extLst>
          </p:cNvPr>
          <p:cNvSpPr/>
          <p:nvPr/>
        </p:nvSpPr>
        <p:spPr>
          <a:xfrm>
            <a:off x="10174208" y="4324584"/>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6</a:t>
            </a:r>
          </a:p>
        </p:txBody>
      </p:sp>
      <p:sp>
        <p:nvSpPr>
          <p:cNvPr id="11" name="Rechteck 10">
            <a:extLst>
              <a:ext uri="{FF2B5EF4-FFF2-40B4-BE49-F238E27FC236}">
                <a16:creationId xmlns:a16="http://schemas.microsoft.com/office/drawing/2014/main" id="{EF8ED075-940A-8DAF-B4F3-142647EA8A12}"/>
              </a:ext>
            </a:extLst>
          </p:cNvPr>
          <p:cNvSpPr/>
          <p:nvPr/>
        </p:nvSpPr>
        <p:spPr>
          <a:xfrm>
            <a:off x="10174208" y="3951532"/>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s</a:t>
            </a:r>
          </a:p>
        </p:txBody>
      </p:sp>
      <p:sp>
        <p:nvSpPr>
          <p:cNvPr id="12" name="Rechteck 11">
            <a:extLst>
              <a:ext uri="{FF2B5EF4-FFF2-40B4-BE49-F238E27FC236}">
                <a16:creationId xmlns:a16="http://schemas.microsoft.com/office/drawing/2014/main" id="{7D4F3A37-4414-ED55-41F2-E79BA4FB60B6}"/>
              </a:ext>
            </a:extLst>
          </p:cNvPr>
          <p:cNvSpPr/>
          <p:nvPr/>
        </p:nvSpPr>
        <p:spPr>
          <a:xfrm>
            <a:off x="10615909" y="3945940"/>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err="1"/>
              <a:t>ss</a:t>
            </a:r>
            <a:endParaRPr lang="de-DE" b="1" i="1" dirty="0"/>
          </a:p>
        </p:txBody>
      </p:sp>
      <p:sp>
        <p:nvSpPr>
          <p:cNvPr id="13" name="Rechteck 12">
            <a:extLst>
              <a:ext uri="{FF2B5EF4-FFF2-40B4-BE49-F238E27FC236}">
                <a16:creationId xmlns:a16="http://schemas.microsoft.com/office/drawing/2014/main" id="{3093AB54-78D5-FC85-1958-13B6BE3B0F8C}"/>
              </a:ext>
            </a:extLst>
          </p:cNvPr>
          <p:cNvSpPr/>
          <p:nvPr/>
        </p:nvSpPr>
        <p:spPr>
          <a:xfrm>
            <a:off x="11067022" y="3945940"/>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ß</a:t>
            </a:r>
          </a:p>
        </p:txBody>
      </p:sp>
      <p:sp>
        <p:nvSpPr>
          <p:cNvPr id="14" name="Rechteck 13">
            <a:extLst>
              <a:ext uri="{FF2B5EF4-FFF2-40B4-BE49-F238E27FC236}">
                <a16:creationId xmlns:a16="http://schemas.microsoft.com/office/drawing/2014/main" id="{BF76715F-AA82-CBE5-9C05-2C2B8C130677}"/>
              </a:ext>
            </a:extLst>
          </p:cNvPr>
          <p:cNvSpPr/>
          <p:nvPr/>
        </p:nvSpPr>
        <p:spPr>
          <a:xfrm>
            <a:off x="10625321" y="4324584"/>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3</a:t>
            </a:r>
          </a:p>
        </p:txBody>
      </p:sp>
      <p:sp>
        <p:nvSpPr>
          <p:cNvPr id="15" name="Rechteck 14">
            <a:extLst>
              <a:ext uri="{FF2B5EF4-FFF2-40B4-BE49-F238E27FC236}">
                <a16:creationId xmlns:a16="http://schemas.microsoft.com/office/drawing/2014/main" id="{C62B3514-B2F9-52E3-6ECA-53C6C4FDD5F1}"/>
              </a:ext>
            </a:extLst>
          </p:cNvPr>
          <p:cNvSpPr/>
          <p:nvPr/>
        </p:nvSpPr>
        <p:spPr>
          <a:xfrm>
            <a:off x="11085310" y="4324584"/>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3</a:t>
            </a:r>
          </a:p>
        </p:txBody>
      </p:sp>
      <p:sp>
        <p:nvSpPr>
          <p:cNvPr id="17" name="Textfeld 16">
            <a:extLst>
              <a:ext uri="{FF2B5EF4-FFF2-40B4-BE49-F238E27FC236}">
                <a16:creationId xmlns:a16="http://schemas.microsoft.com/office/drawing/2014/main" id="{BEB51E62-0BCD-8084-FE5E-0ED0C734FE68}"/>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01921710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kranken Tiere </a:t>
            </a:r>
            <a:r>
              <a:rPr lang="de-DE" sz="4800" dirty="0">
                <a:solidFill>
                  <a:srgbClr val="FF0000"/>
                </a:solidFill>
                <a:latin typeface="Brush Script MT" panose="03060802040406070304" pitchFamily="66" charset="0"/>
              </a:rPr>
              <a:t>LÖSUNG</a:t>
            </a:r>
            <a:endParaRPr lang="de-DE" sz="4800" dirty="0">
              <a:solidFill>
                <a:schemeClr val="accent2">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F35AB705-9B6D-8427-D451-F466F620B70B}"/>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9" name="Rechteck 8">
            <a:extLst>
              <a:ext uri="{FF2B5EF4-FFF2-40B4-BE49-F238E27FC236}">
                <a16:creationId xmlns:a16="http://schemas.microsoft.com/office/drawing/2014/main" id="{EF8474FD-72ED-8FE1-B8F8-333AF3FC24E7}"/>
              </a:ext>
            </a:extLst>
          </p:cNvPr>
          <p:cNvSpPr/>
          <p:nvPr/>
        </p:nvSpPr>
        <p:spPr>
          <a:xfrm>
            <a:off x="10007966" y="1079541"/>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zusammen</a:t>
            </a:r>
          </a:p>
        </p:txBody>
      </p:sp>
      <p:sp>
        <p:nvSpPr>
          <p:cNvPr id="11" name="Rechteck 10">
            <a:extLst>
              <a:ext uri="{FF2B5EF4-FFF2-40B4-BE49-F238E27FC236}">
                <a16:creationId xmlns:a16="http://schemas.microsoft.com/office/drawing/2014/main" id="{CC124AC7-5F05-56E9-BE80-8C029C0FFEBC}"/>
              </a:ext>
            </a:extLst>
          </p:cNvPr>
          <p:cNvSpPr/>
          <p:nvPr/>
        </p:nvSpPr>
        <p:spPr>
          <a:xfrm>
            <a:off x="10007966" y="3117958"/>
            <a:ext cx="1910813" cy="941832"/>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r>
              <a:rPr lang="de-DE" b="1" dirty="0"/>
              <a:t>getrennt</a:t>
            </a:r>
          </a:p>
        </p:txBody>
      </p:sp>
      <p:graphicFrame>
        <p:nvGraphicFramePr>
          <p:cNvPr id="12" name="Tabelle 30">
            <a:extLst>
              <a:ext uri="{FF2B5EF4-FFF2-40B4-BE49-F238E27FC236}">
                <a16:creationId xmlns:a16="http://schemas.microsoft.com/office/drawing/2014/main" id="{D027F87F-7EED-6D69-1D92-02D8078CCAAB}"/>
              </a:ext>
            </a:extLst>
          </p:cNvPr>
          <p:cNvGraphicFramePr>
            <a:graphicFrameLocks noGrp="1"/>
          </p:cNvGraphicFramePr>
          <p:nvPr/>
        </p:nvGraphicFramePr>
        <p:xfrm>
          <a:off x="529049" y="1153923"/>
          <a:ext cx="6667279" cy="296672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Auf glatter Straße kann man </a:t>
                      </a:r>
                      <a:r>
                        <a:rPr lang="de-DE" b="1" i="0" dirty="0">
                          <a:effectLst/>
                          <a:latin typeface="Söhne"/>
                        </a:rPr>
                        <a:t>schwer/fallen.</a:t>
                      </a:r>
                      <a:endParaRPr lang="de-DE" b="1"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Die Ritter werden den Dieb </a:t>
                      </a:r>
                      <a:r>
                        <a:rPr lang="de-DE" b="1" i="0" dirty="0">
                          <a:effectLst/>
                          <a:latin typeface="Söhne"/>
                        </a:rPr>
                        <a:t>fest/nehmen.</a:t>
                      </a:r>
                      <a:endParaRPr lang="de-DE" b="1"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Man soll andere nicht </a:t>
                      </a:r>
                      <a:r>
                        <a:rPr lang="de-DE" b="1" i="0" dirty="0">
                          <a:effectLst/>
                          <a:latin typeface="Söhne"/>
                        </a:rPr>
                        <a:t>schlecht/machen.</a:t>
                      </a:r>
                      <a:endParaRPr lang="de-DE" b="1"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Das Fenster sollten wir </a:t>
                      </a:r>
                      <a:r>
                        <a:rPr lang="de-DE" b="1" i="0" dirty="0">
                          <a:effectLst/>
                          <a:latin typeface="Söhne"/>
                        </a:rPr>
                        <a:t>offen/lassen.</a:t>
                      </a:r>
                      <a:endParaRPr lang="de-DE" b="1"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Meine Mutter muss mich alleine </a:t>
                      </a:r>
                      <a:r>
                        <a:rPr lang="de-DE" b="1" i="0" dirty="0">
                          <a:effectLst/>
                          <a:latin typeface="Söhne"/>
                        </a:rPr>
                        <a:t>groß/ziehen.</a:t>
                      </a:r>
                      <a:endParaRPr lang="de-DE" b="1"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In diesen Schuhen kann ich </a:t>
                      </a:r>
                      <a:r>
                        <a:rPr lang="de-DE" b="1" i="0" dirty="0">
                          <a:effectLst/>
                          <a:latin typeface="Söhne"/>
                        </a:rPr>
                        <a:t>gut/gehen.</a:t>
                      </a:r>
                      <a:endParaRPr lang="de-DE" b="1" dirty="0"/>
                    </a:p>
                  </a:txBody>
                  <a:tcPr/>
                </a:tc>
                <a:tc>
                  <a:txBody>
                    <a:bodyPr/>
                    <a:lstStyle/>
                    <a:p>
                      <a:r>
                        <a:rPr lang="de-DE" dirty="0"/>
                        <a:t>o</a:t>
                      </a:r>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Ich möchte den Zaun </a:t>
                      </a:r>
                      <a:r>
                        <a:rPr lang="de-DE" b="1" dirty="0"/>
                        <a:t>hellblau/streichen. </a:t>
                      </a:r>
                    </a:p>
                  </a:txBody>
                  <a:tcPr/>
                </a:tc>
                <a:tc>
                  <a:txBody>
                    <a:bodyPr/>
                    <a:lstStyle/>
                    <a:p>
                      <a:r>
                        <a:rPr lang="de-DE" dirty="0"/>
                        <a:t>o</a:t>
                      </a:r>
                    </a:p>
                  </a:txBody>
                  <a:tcPr/>
                </a:tc>
                <a:extLst>
                  <a:ext uri="{0D108BD9-81ED-4DB2-BD59-A6C34878D82A}">
                    <a16:rowId xmlns:a16="http://schemas.microsoft.com/office/drawing/2014/main" val="187823117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b="0" dirty="0"/>
                        <a:t>Das Land wird den Gefangenen </a:t>
                      </a:r>
                      <a:r>
                        <a:rPr lang="de-DE" b="1" dirty="0"/>
                        <a:t>frei/kaufen. </a:t>
                      </a:r>
                    </a:p>
                  </a:txBody>
                  <a:tcPr/>
                </a:tc>
                <a:tc>
                  <a:txBody>
                    <a:bodyPr/>
                    <a:lstStyle/>
                    <a:p>
                      <a:r>
                        <a:rPr lang="de-DE" dirty="0"/>
                        <a:t>o</a:t>
                      </a:r>
                    </a:p>
                  </a:txBody>
                  <a:tcPr/>
                </a:tc>
                <a:extLst>
                  <a:ext uri="{0D108BD9-81ED-4DB2-BD59-A6C34878D82A}">
                    <a16:rowId xmlns:a16="http://schemas.microsoft.com/office/drawing/2014/main" val="3535510279"/>
                  </a:ext>
                </a:extLst>
              </a:tr>
            </a:tbl>
          </a:graphicData>
        </a:graphic>
      </p:graphicFrame>
      <p:sp>
        <p:nvSpPr>
          <p:cNvPr id="13" name="Ellipse 12">
            <a:extLst>
              <a:ext uri="{FF2B5EF4-FFF2-40B4-BE49-F238E27FC236}">
                <a16:creationId xmlns:a16="http://schemas.microsoft.com/office/drawing/2014/main" id="{5076CF8A-05BA-EA80-88AA-9477C910672B}"/>
              </a:ext>
            </a:extLst>
          </p:cNvPr>
          <p:cNvSpPr/>
          <p:nvPr/>
        </p:nvSpPr>
        <p:spPr>
          <a:xfrm>
            <a:off x="9944397" y="1488052"/>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4" name="Ellipse 13">
            <a:extLst>
              <a:ext uri="{FF2B5EF4-FFF2-40B4-BE49-F238E27FC236}">
                <a16:creationId xmlns:a16="http://schemas.microsoft.com/office/drawing/2014/main" id="{259A0EC7-BC13-5357-39DE-8CDA847738CC}"/>
              </a:ext>
            </a:extLst>
          </p:cNvPr>
          <p:cNvSpPr/>
          <p:nvPr/>
        </p:nvSpPr>
        <p:spPr>
          <a:xfrm>
            <a:off x="9933433" y="3538671"/>
            <a:ext cx="139925" cy="139737"/>
          </a:xfrm>
          <a:prstGeom prst="ellipse">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dirty="0"/>
          </a:p>
        </p:txBody>
      </p:sp>
      <p:sp>
        <p:nvSpPr>
          <p:cNvPr id="15" name="Ellipse 14">
            <a:extLst>
              <a:ext uri="{FF2B5EF4-FFF2-40B4-BE49-F238E27FC236}">
                <a16:creationId xmlns:a16="http://schemas.microsoft.com/office/drawing/2014/main" id="{DBBD29A3-4E29-F740-AE87-316DC5D22E37}"/>
              </a:ext>
            </a:extLst>
          </p:cNvPr>
          <p:cNvSpPr/>
          <p:nvPr/>
        </p:nvSpPr>
        <p:spPr>
          <a:xfrm>
            <a:off x="9925303" y="14789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16" name="Ellipse 15">
            <a:extLst>
              <a:ext uri="{FF2B5EF4-FFF2-40B4-BE49-F238E27FC236}">
                <a16:creationId xmlns:a16="http://schemas.microsoft.com/office/drawing/2014/main" id="{D0CC8F53-3973-012F-02FB-6E8A86267040}"/>
              </a:ext>
            </a:extLst>
          </p:cNvPr>
          <p:cNvSpPr/>
          <p:nvPr/>
        </p:nvSpPr>
        <p:spPr>
          <a:xfrm>
            <a:off x="9925303" y="35196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1" name="Textfeld 20">
            <a:extLst>
              <a:ext uri="{FF2B5EF4-FFF2-40B4-BE49-F238E27FC236}">
                <a16:creationId xmlns:a16="http://schemas.microsoft.com/office/drawing/2014/main" id="{4858E19C-47DC-8924-6E34-07F67FB1BD83}"/>
              </a:ext>
            </a:extLst>
          </p:cNvPr>
          <p:cNvSpPr txBox="1"/>
          <p:nvPr/>
        </p:nvSpPr>
        <p:spPr>
          <a:xfrm>
            <a:off x="529049" y="725842"/>
            <a:ext cx="9516876" cy="400110"/>
          </a:xfrm>
          <a:prstGeom prst="rect">
            <a:avLst/>
          </a:prstGeom>
          <a:noFill/>
        </p:spPr>
        <p:txBody>
          <a:bodyPr wrap="square" rtlCol="0">
            <a:spAutoFit/>
          </a:bodyPr>
          <a:lstStyle/>
          <a:p>
            <a:r>
              <a:rPr lang="de-DE" sz="2000" b="1" dirty="0">
                <a:latin typeface="Bodoni MT Condensed" panose="02070606080606020203" pitchFamily="18" charset="0"/>
              </a:rPr>
              <a:t>Zusammen oder getrennt? Löse das Rätsel des Mannes!</a:t>
            </a:r>
          </a:p>
        </p:txBody>
      </p:sp>
      <p:cxnSp>
        <p:nvCxnSpPr>
          <p:cNvPr id="22" name="Gerader Verbinder 21">
            <a:extLst>
              <a:ext uri="{FF2B5EF4-FFF2-40B4-BE49-F238E27FC236}">
                <a16:creationId xmlns:a16="http://schemas.microsoft.com/office/drawing/2014/main" id="{D4A1DBAF-85C6-DFA9-A4FD-6E71AEB3944D}"/>
              </a:ext>
            </a:extLst>
          </p:cNvPr>
          <p:cNvCxnSpPr>
            <a:cxnSpLocks/>
            <a:endCxn id="16" idx="2"/>
          </p:cNvCxnSpPr>
          <p:nvPr/>
        </p:nvCxnSpPr>
        <p:spPr>
          <a:xfrm>
            <a:off x="7038975" y="1381125"/>
            <a:ext cx="2886328" cy="2208389"/>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5" name="Gerader Verbinder 24">
            <a:extLst>
              <a:ext uri="{FF2B5EF4-FFF2-40B4-BE49-F238E27FC236}">
                <a16:creationId xmlns:a16="http://schemas.microsoft.com/office/drawing/2014/main" id="{8EA22FD1-3C7E-FB25-CA90-DE9D5B105E4E}"/>
              </a:ext>
            </a:extLst>
          </p:cNvPr>
          <p:cNvCxnSpPr>
            <a:cxnSpLocks/>
            <a:endCxn id="15" idx="2"/>
          </p:cNvCxnSpPr>
          <p:nvPr/>
        </p:nvCxnSpPr>
        <p:spPr>
          <a:xfrm flipV="1">
            <a:off x="7030845" y="1548821"/>
            <a:ext cx="2894458" cy="185304"/>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8" name="Gerader Verbinder 27">
            <a:extLst>
              <a:ext uri="{FF2B5EF4-FFF2-40B4-BE49-F238E27FC236}">
                <a16:creationId xmlns:a16="http://schemas.microsoft.com/office/drawing/2014/main" id="{E9C98435-C9BA-88C4-33A7-153D8574D7D7}"/>
              </a:ext>
            </a:extLst>
          </p:cNvPr>
          <p:cNvCxnSpPr>
            <a:cxnSpLocks/>
            <a:endCxn id="15" idx="2"/>
          </p:cNvCxnSpPr>
          <p:nvPr/>
        </p:nvCxnSpPr>
        <p:spPr>
          <a:xfrm flipV="1">
            <a:off x="7030845" y="1548821"/>
            <a:ext cx="2894458" cy="552602"/>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31" name="Gerader Verbinder 30">
            <a:extLst>
              <a:ext uri="{FF2B5EF4-FFF2-40B4-BE49-F238E27FC236}">
                <a16:creationId xmlns:a16="http://schemas.microsoft.com/office/drawing/2014/main" id="{48FA9735-AD94-822C-79A7-02AD3B6852D2}"/>
              </a:ext>
            </a:extLst>
          </p:cNvPr>
          <p:cNvCxnSpPr>
            <a:cxnSpLocks/>
            <a:endCxn id="16" idx="2"/>
          </p:cNvCxnSpPr>
          <p:nvPr/>
        </p:nvCxnSpPr>
        <p:spPr>
          <a:xfrm>
            <a:off x="7038975" y="2463304"/>
            <a:ext cx="2886328" cy="1126210"/>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48" name="Gerader Verbinder 2047">
            <a:extLst>
              <a:ext uri="{FF2B5EF4-FFF2-40B4-BE49-F238E27FC236}">
                <a16:creationId xmlns:a16="http://schemas.microsoft.com/office/drawing/2014/main" id="{331434EA-68B8-1AD3-C0B6-9CBFD165BA09}"/>
              </a:ext>
            </a:extLst>
          </p:cNvPr>
          <p:cNvCxnSpPr>
            <a:cxnSpLocks/>
            <a:endCxn id="15" idx="2"/>
          </p:cNvCxnSpPr>
          <p:nvPr/>
        </p:nvCxnSpPr>
        <p:spPr>
          <a:xfrm flipV="1">
            <a:off x="7030845" y="1548821"/>
            <a:ext cx="2894458" cy="1295154"/>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49" name="Gerader Verbinder 2048">
            <a:extLst>
              <a:ext uri="{FF2B5EF4-FFF2-40B4-BE49-F238E27FC236}">
                <a16:creationId xmlns:a16="http://schemas.microsoft.com/office/drawing/2014/main" id="{D3549664-FE81-66DA-E1A7-1CB96EF66EE4}"/>
              </a:ext>
            </a:extLst>
          </p:cNvPr>
          <p:cNvCxnSpPr>
            <a:cxnSpLocks/>
            <a:endCxn id="16" idx="2"/>
          </p:cNvCxnSpPr>
          <p:nvPr/>
        </p:nvCxnSpPr>
        <p:spPr>
          <a:xfrm>
            <a:off x="7038975" y="3205495"/>
            <a:ext cx="2886328" cy="384019"/>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0" name="Gerader Verbinder 2049">
            <a:extLst>
              <a:ext uri="{FF2B5EF4-FFF2-40B4-BE49-F238E27FC236}">
                <a16:creationId xmlns:a16="http://schemas.microsoft.com/office/drawing/2014/main" id="{377596F8-3285-FEFB-464E-6356025B7B4B}"/>
              </a:ext>
            </a:extLst>
          </p:cNvPr>
          <p:cNvCxnSpPr>
            <a:cxnSpLocks/>
            <a:endCxn id="16" idx="2"/>
          </p:cNvCxnSpPr>
          <p:nvPr/>
        </p:nvCxnSpPr>
        <p:spPr>
          <a:xfrm>
            <a:off x="7030845" y="3573487"/>
            <a:ext cx="2894458" cy="16027"/>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1" name="Gerader Verbinder 2050">
            <a:extLst>
              <a:ext uri="{FF2B5EF4-FFF2-40B4-BE49-F238E27FC236}">
                <a16:creationId xmlns:a16="http://schemas.microsoft.com/office/drawing/2014/main" id="{4BF62F67-1FF8-4677-2F78-2E2E10FD9D72}"/>
              </a:ext>
            </a:extLst>
          </p:cNvPr>
          <p:cNvCxnSpPr>
            <a:cxnSpLocks/>
            <a:endCxn id="15" idx="2"/>
          </p:cNvCxnSpPr>
          <p:nvPr/>
        </p:nvCxnSpPr>
        <p:spPr>
          <a:xfrm flipV="1">
            <a:off x="7038975" y="1548821"/>
            <a:ext cx="2886328" cy="2391113"/>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pic>
        <p:nvPicPr>
          <p:cNvPr id="2" name="Grafik 1">
            <a:extLst>
              <a:ext uri="{FF2B5EF4-FFF2-40B4-BE49-F238E27FC236}">
                <a16:creationId xmlns:a16="http://schemas.microsoft.com/office/drawing/2014/main" id="{3EF173C1-9258-949E-02A3-21CA30843CAD}"/>
              </a:ext>
            </a:extLst>
          </p:cNvPr>
          <p:cNvPicPr>
            <a:picLocks noChangeAspect="1"/>
          </p:cNvPicPr>
          <p:nvPr/>
        </p:nvPicPr>
        <p:blipFill>
          <a:blip r:embed="rId3"/>
          <a:stretch>
            <a:fillRect/>
          </a:stretch>
        </p:blipFill>
        <p:spPr>
          <a:xfrm rot="10800000">
            <a:off x="1929576" y="4533975"/>
            <a:ext cx="1733550" cy="1656992"/>
          </a:xfrm>
          <a:prstGeom prst="rect">
            <a:avLst/>
          </a:prstGeom>
          <a:ln w="57150">
            <a:solidFill>
              <a:srgbClr val="FF0000"/>
            </a:solidFill>
          </a:ln>
        </p:spPr>
      </p:pic>
      <p:pic>
        <p:nvPicPr>
          <p:cNvPr id="4" name="Grafik 3">
            <a:extLst>
              <a:ext uri="{FF2B5EF4-FFF2-40B4-BE49-F238E27FC236}">
                <a16:creationId xmlns:a16="http://schemas.microsoft.com/office/drawing/2014/main" id="{028131B4-9263-008F-F3CB-1CBF9FA698FF}"/>
              </a:ext>
            </a:extLst>
          </p:cNvPr>
          <p:cNvPicPr>
            <a:picLocks noChangeAspect="1"/>
          </p:cNvPicPr>
          <p:nvPr/>
        </p:nvPicPr>
        <p:blipFill>
          <a:blip r:embed="rId4"/>
          <a:stretch>
            <a:fillRect/>
          </a:stretch>
        </p:blipFill>
        <p:spPr>
          <a:xfrm rot="16200000">
            <a:off x="4487074" y="4479854"/>
            <a:ext cx="1656992" cy="1789714"/>
          </a:xfrm>
          <a:prstGeom prst="rect">
            <a:avLst/>
          </a:prstGeom>
          <a:ln w="57150">
            <a:solidFill>
              <a:schemeClr val="accent1"/>
            </a:solidFill>
          </a:ln>
        </p:spPr>
      </p:pic>
      <p:pic>
        <p:nvPicPr>
          <p:cNvPr id="5" name="Grafik 4">
            <a:extLst>
              <a:ext uri="{FF2B5EF4-FFF2-40B4-BE49-F238E27FC236}">
                <a16:creationId xmlns:a16="http://schemas.microsoft.com/office/drawing/2014/main" id="{3818D61A-6461-6467-5F1B-272364A9C455}"/>
              </a:ext>
            </a:extLst>
          </p:cNvPr>
          <p:cNvPicPr>
            <a:picLocks noChangeAspect="1"/>
          </p:cNvPicPr>
          <p:nvPr/>
        </p:nvPicPr>
        <p:blipFill>
          <a:blip r:embed="rId5"/>
          <a:stretch>
            <a:fillRect/>
          </a:stretch>
        </p:blipFill>
        <p:spPr>
          <a:xfrm rot="5400000">
            <a:off x="7024849" y="4479853"/>
            <a:ext cx="1656994" cy="1789714"/>
          </a:xfrm>
          <a:prstGeom prst="rect">
            <a:avLst/>
          </a:prstGeom>
          <a:ln w="57150">
            <a:solidFill>
              <a:schemeClr val="accent1"/>
            </a:solidFill>
          </a:ln>
        </p:spPr>
      </p:pic>
    </p:spTree>
    <p:extLst>
      <p:ext uri="{BB962C8B-B14F-4D97-AF65-F5344CB8AC3E}">
        <p14:creationId xmlns:p14="http://schemas.microsoft.com/office/powerpoint/2010/main" val="377265553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2511"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7795289" cy="830997"/>
          </a:xfrm>
          <a:prstGeom prst="rect">
            <a:avLst/>
          </a:prstGeom>
          <a:noFill/>
        </p:spPr>
        <p:txBody>
          <a:bodyPr wrap="square" rtlCol="0">
            <a:spAutoFit/>
          </a:bodyPr>
          <a:lstStyle/>
          <a:p>
            <a:r>
              <a:rPr lang="de-DE" sz="4800" dirty="0">
                <a:latin typeface="Brush Script MT" panose="03060802040406070304" pitchFamily="66" charset="0"/>
              </a:rPr>
              <a:t>Mein Schwein pfeift </a:t>
            </a:r>
            <a:r>
              <a:rPr lang="de-DE" sz="4800" dirty="0">
                <a:solidFill>
                  <a:srgbClr val="FF0000"/>
                </a:solidFill>
                <a:latin typeface="Brush Script MT" panose="03060802040406070304" pitchFamily="66" charset="0"/>
              </a:rPr>
              <a:t>LÖSUNG</a:t>
            </a:r>
            <a:endParaRPr lang="de-DE" sz="4800" dirty="0">
              <a:solidFill>
                <a:schemeClr val="accent6">
                  <a:lumMod val="75000"/>
                </a:schemeClr>
              </a:solidFill>
              <a:latin typeface="Brush Script MT" panose="03060802040406070304" pitchFamily="66" charset="0"/>
            </a:endParaRPr>
          </a:p>
        </p:txBody>
      </p:sp>
      <p:sp>
        <p:nvSpPr>
          <p:cNvPr id="7" name="Textfeld 6">
            <a:extLst>
              <a:ext uri="{FF2B5EF4-FFF2-40B4-BE49-F238E27FC236}">
                <a16:creationId xmlns:a16="http://schemas.microsoft.com/office/drawing/2014/main" id="{29824427-187A-B9A4-BDBA-1B813024BD4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3040619A-B3D6-1CB6-0BAA-420BF30C98B4}"/>
              </a:ext>
            </a:extLst>
          </p:cNvPr>
          <p:cNvSpPr txBox="1"/>
          <p:nvPr/>
        </p:nvSpPr>
        <p:spPr>
          <a:xfrm>
            <a:off x="529049" y="954442"/>
            <a:ext cx="9516876" cy="400110"/>
          </a:xfrm>
          <a:prstGeom prst="rect">
            <a:avLst/>
          </a:prstGeom>
          <a:noFill/>
        </p:spPr>
        <p:txBody>
          <a:bodyPr wrap="square" rtlCol="0">
            <a:spAutoFit/>
          </a:bodyPr>
          <a:lstStyle/>
          <a:p>
            <a:r>
              <a:rPr lang="de-DE" sz="2000" b="1" dirty="0">
                <a:latin typeface="Bodoni MT Condensed" panose="02070606080606020203" pitchFamily="18" charset="0"/>
              </a:rPr>
              <a:t>Seit oder Seid? Löse das Rätsel des Mannes!</a:t>
            </a:r>
          </a:p>
        </p:txBody>
      </p:sp>
      <p:sp>
        <p:nvSpPr>
          <p:cNvPr id="8" name="Rechteck 7">
            <a:extLst>
              <a:ext uri="{FF2B5EF4-FFF2-40B4-BE49-F238E27FC236}">
                <a16:creationId xmlns:a16="http://schemas.microsoft.com/office/drawing/2014/main" id="{3547B676-794D-C9BA-3D4C-F6AF80560FAB}"/>
              </a:ext>
            </a:extLst>
          </p:cNvPr>
          <p:cNvSpPr/>
          <p:nvPr/>
        </p:nvSpPr>
        <p:spPr>
          <a:xfrm>
            <a:off x="9995266" y="1295441"/>
            <a:ext cx="1910813" cy="94183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de-DE" b="1" dirty="0"/>
              <a:t>Seid</a:t>
            </a:r>
          </a:p>
        </p:txBody>
      </p:sp>
      <p:sp>
        <p:nvSpPr>
          <p:cNvPr id="9" name="Rechteck 8">
            <a:extLst>
              <a:ext uri="{FF2B5EF4-FFF2-40B4-BE49-F238E27FC236}">
                <a16:creationId xmlns:a16="http://schemas.microsoft.com/office/drawing/2014/main" id="{1D91E83E-5335-B813-6F5D-80C9EE7A74AD}"/>
              </a:ext>
            </a:extLst>
          </p:cNvPr>
          <p:cNvSpPr/>
          <p:nvPr/>
        </p:nvSpPr>
        <p:spPr>
          <a:xfrm>
            <a:off x="9995266" y="3333858"/>
            <a:ext cx="1910813" cy="941832"/>
          </a:xfrm>
          <a:prstGeom prst="rect">
            <a:avLst/>
          </a:prstGeom>
        </p:spPr>
        <p:style>
          <a:lnRef idx="2">
            <a:schemeClr val="accent5"/>
          </a:lnRef>
          <a:fillRef idx="1">
            <a:schemeClr val="lt1"/>
          </a:fillRef>
          <a:effectRef idx="0">
            <a:schemeClr val="accent5"/>
          </a:effectRef>
          <a:fontRef idx="minor">
            <a:schemeClr val="dk1"/>
          </a:fontRef>
        </p:style>
        <p:txBody>
          <a:bodyPr rtlCol="0" anchor="ctr"/>
          <a:lstStyle/>
          <a:p>
            <a:pPr algn="ctr"/>
            <a:r>
              <a:rPr lang="de-DE" b="1" dirty="0"/>
              <a:t>Seit</a:t>
            </a:r>
          </a:p>
        </p:txBody>
      </p:sp>
      <p:cxnSp>
        <p:nvCxnSpPr>
          <p:cNvPr id="14" name="Gerader Verbinder 13">
            <a:extLst>
              <a:ext uri="{FF2B5EF4-FFF2-40B4-BE49-F238E27FC236}">
                <a16:creationId xmlns:a16="http://schemas.microsoft.com/office/drawing/2014/main" id="{E263127F-1C37-C937-35E6-F25AA74D0546}"/>
              </a:ext>
            </a:extLst>
          </p:cNvPr>
          <p:cNvCxnSpPr>
            <a:cxnSpLocks/>
            <a:endCxn id="9" idx="1"/>
          </p:cNvCxnSpPr>
          <p:nvPr/>
        </p:nvCxnSpPr>
        <p:spPr>
          <a:xfrm>
            <a:off x="7019131" y="1579280"/>
            <a:ext cx="2976135" cy="2225494"/>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graphicFrame>
        <p:nvGraphicFramePr>
          <p:cNvPr id="3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732408924"/>
              </p:ext>
            </p:extLst>
          </p:nvPr>
        </p:nvGraphicFramePr>
        <p:xfrm>
          <a:off x="516349" y="1369823"/>
          <a:ext cx="6667279" cy="3302000"/>
        </p:xfrm>
        <a:graphic>
          <a:graphicData uri="http://schemas.openxmlformats.org/drawingml/2006/table">
            <a:tbl>
              <a:tblPr bandRow="1">
                <a:tableStyleId>{9D7B26C5-4107-4FEC-AEDC-1716B250A1EF}</a:tableStyleId>
              </a:tblPr>
              <a:tblGrid>
                <a:gridCol w="6354764">
                  <a:extLst>
                    <a:ext uri="{9D8B030D-6E8A-4147-A177-3AD203B41FA5}">
                      <a16:colId xmlns:a16="http://schemas.microsoft.com/office/drawing/2014/main" val="3108663925"/>
                    </a:ext>
                  </a:extLst>
                </a:gridCol>
                <a:gridCol w="312515">
                  <a:extLst>
                    <a:ext uri="{9D8B030D-6E8A-4147-A177-3AD203B41FA5}">
                      <a16:colId xmlns:a16="http://schemas.microsoft.com/office/drawing/2014/main" val="2385508183"/>
                    </a:ext>
                  </a:extLst>
                </a:gridCol>
              </a:tblGrid>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Seit dem Mittelalter haben Ritter stets edle Werte wie Tapferkeit und Ehre verkörpert.</a:t>
                      </a:r>
                      <a:endParaRPr lang="de-DE" dirty="0"/>
                    </a:p>
                  </a:txBody>
                  <a:tcPr/>
                </a:tc>
                <a:tc>
                  <a:txBody>
                    <a:bodyPr/>
                    <a:lstStyle/>
                    <a:p>
                      <a:r>
                        <a:rPr lang="de-DE" dirty="0"/>
                        <a:t>o</a:t>
                      </a:r>
                    </a:p>
                  </a:txBody>
                  <a:tcPr/>
                </a:tc>
                <a:extLst>
                  <a:ext uri="{0D108BD9-81ED-4DB2-BD59-A6C34878D82A}">
                    <a16:rowId xmlns:a16="http://schemas.microsoft.com/office/drawing/2014/main" val="6052074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Seid gegrüßt, edle Ritter und Damen, wir versammeln uns heute zum Festbankett.</a:t>
                      </a:r>
                      <a:endParaRPr lang="de-DE" dirty="0"/>
                    </a:p>
                  </a:txBody>
                  <a:tcPr/>
                </a:tc>
                <a:tc>
                  <a:txBody>
                    <a:bodyPr/>
                    <a:lstStyle/>
                    <a:p>
                      <a:r>
                        <a:rPr lang="de-DE" dirty="0"/>
                        <a:t>o</a:t>
                      </a:r>
                    </a:p>
                  </a:txBody>
                  <a:tcPr/>
                </a:tc>
                <a:extLst>
                  <a:ext uri="{0D108BD9-81ED-4DB2-BD59-A6C34878D82A}">
                    <a16:rowId xmlns:a16="http://schemas.microsoft.com/office/drawing/2014/main" val="148984802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Ihr seid aber nette Menschen! </a:t>
                      </a:r>
                      <a:endParaRPr lang="de-DE" dirty="0"/>
                    </a:p>
                  </a:txBody>
                  <a:tcPr/>
                </a:tc>
                <a:tc>
                  <a:txBody>
                    <a:bodyPr/>
                    <a:lstStyle/>
                    <a:p>
                      <a:r>
                        <a:rPr lang="de-DE" dirty="0"/>
                        <a:t>o</a:t>
                      </a:r>
                    </a:p>
                  </a:txBody>
                  <a:tcPr/>
                </a:tc>
                <a:extLst>
                  <a:ext uri="{0D108BD9-81ED-4DB2-BD59-A6C34878D82A}">
                    <a16:rowId xmlns:a16="http://schemas.microsoft.com/office/drawing/2014/main" val="13546948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Seit Jahrhunderten hielten Burgen die Feinde fern und boten Schutz für die Bewohner.</a:t>
                      </a:r>
                      <a:endParaRPr lang="de-DE" dirty="0"/>
                    </a:p>
                  </a:txBody>
                  <a:tcPr/>
                </a:tc>
                <a:tc>
                  <a:txBody>
                    <a:bodyPr/>
                    <a:lstStyle/>
                    <a:p>
                      <a:r>
                        <a:rPr lang="de-DE" dirty="0"/>
                        <a:t>o</a:t>
                      </a:r>
                    </a:p>
                  </a:txBody>
                  <a:tcPr/>
                </a:tc>
                <a:extLst>
                  <a:ext uri="{0D108BD9-81ED-4DB2-BD59-A6C34878D82A}">
                    <a16:rowId xmlns:a16="http://schemas.microsoft.com/office/drawing/2014/main" val="119001894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Seid vorsichtig auf der Reise durch den Wald, denn Räuber lauern auf Beute.</a:t>
                      </a:r>
                      <a:endParaRPr lang="de-DE" dirty="0"/>
                    </a:p>
                  </a:txBody>
                  <a:tcPr/>
                </a:tc>
                <a:tc>
                  <a:txBody>
                    <a:bodyPr/>
                    <a:lstStyle/>
                    <a:p>
                      <a:r>
                        <a:rPr lang="de-DE" dirty="0"/>
                        <a:t>o</a:t>
                      </a:r>
                    </a:p>
                  </a:txBody>
                  <a:tcPr/>
                </a:tc>
                <a:extLst>
                  <a:ext uri="{0D108BD9-81ED-4DB2-BD59-A6C34878D82A}">
                    <a16:rowId xmlns:a16="http://schemas.microsoft.com/office/drawing/2014/main" val="2118728111"/>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i="0" dirty="0">
                          <a:effectLst/>
                          <a:latin typeface="Söhne"/>
                        </a:rPr>
                        <a:t>Hört ihr das Knarren der Ketten, seid still! </a:t>
                      </a:r>
                      <a:endParaRPr lang="de-DE" dirty="0"/>
                    </a:p>
                  </a:txBody>
                  <a:tcPr/>
                </a:tc>
                <a:tc>
                  <a:txBody>
                    <a:bodyPr/>
                    <a:lstStyle/>
                    <a:p>
                      <a:r>
                        <a:rPr lang="de-DE" dirty="0"/>
                        <a:t>o</a:t>
                      </a:r>
                    </a:p>
                  </a:txBody>
                  <a:tcPr/>
                </a:tc>
                <a:extLst>
                  <a:ext uri="{0D108BD9-81ED-4DB2-BD59-A6C34878D82A}">
                    <a16:rowId xmlns:a16="http://schemas.microsoft.com/office/drawing/2014/main" val="1379979758"/>
                  </a:ext>
                </a:extLst>
              </a:tr>
            </a:tbl>
          </a:graphicData>
        </a:graphic>
      </p:graphicFrame>
      <p:cxnSp>
        <p:nvCxnSpPr>
          <p:cNvPr id="2048" name="Gerader Verbinder 2047">
            <a:extLst>
              <a:ext uri="{FF2B5EF4-FFF2-40B4-BE49-F238E27FC236}">
                <a16:creationId xmlns:a16="http://schemas.microsoft.com/office/drawing/2014/main" id="{F3C56D02-BF2E-BBCF-7DBB-ED2568C95F4C}"/>
              </a:ext>
            </a:extLst>
          </p:cNvPr>
          <p:cNvCxnSpPr>
            <a:cxnSpLocks/>
            <a:endCxn id="8" idx="1"/>
          </p:cNvCxnSpPr>
          <p:nvPr/>
        </p:nvCxnSpPr>
        <p:spPr>
          <a:xfrm flipV="1">
            <a:off x="7019131" y="1766357"/>
            <a:ext cx="2976135" cy="444237"/>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3" name="Gerader Verbinder 2052">
            <a:extLst>
              <a:ext uri="{FF2B5EF4-FFF2-40B4-BE49-F238E27FC236}">
                <a16:creationId xmlns:a16="http://schemas.microsoft.com/office/drawing/2014/main" id="{A6C7E3AF-B03F-59B5-F154-F15B255B88DE}"/>
              </a:ext>
            </a:extLst>
          </p:cNvPr>
          <p:cNvCxnSpPr>
            <a:cxnSpLocks/>
            <a:endCxn id="8" idx="1"/>
          </p:cNvCxnSpPr>
          <p:nvPr/>
        </p:nvCxnSpPr>
        <p:spPr>
          <a:xfrm flipV="1">
            <a:off x="7019131" y="1766357"/>
            <a:ext cx="2976135" cy="1079981"/>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5" name="Gerader Verbinder 2054">
            <a:extLst>
              <a:ext uri="{FF2B5EF4-FFF2-40B4-BE49-F238E27FC236}">
                <a16:creationId xmlns:a16="http://schemas.microsoft.com/office/drawing/2014/main" id="{F453CB37-FF17-EBE0-B1FA-1D8F3487790D}"/>
              </a:ext>
            </a:extLst>
          </p:cNvPr>
          <p:cNvCxnSpPr>
            <a:cxnSpLocks/>
            <a:endCxn id="9" idx="1"/>
          </p:cNvCxnSpPr>
          <p:nvPr/>
        </p:nvCxnSpPr>
        <p:spPr>
          <a:xfrm>
            <a:off x="7019131" y="3228626"/>
            <a:ext cx="2976135" cy="576148"/>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7" name="Gerader Verbinder 2056">
            <a:extLst>
              <a:ext uri="{FF2B5EF4-FFF2-40B4-BE49-F238E27FC236}">
                <a16:creationId xmlns:a16="http://schemas.microsoft.com/office/drawing/2014/main" id="{FB624671-4C3B-FF83-5F14-6E6C138076B2}"/>
              </a:ext>
            </a:extLst>
          </p:cNvPr>
          <p:cNvCxnSpPr>
            <a:cxnSpLocks/>
            <a:endCxn id="8" idx="1"/>
          </p:cNvCxnSpPr>
          <p:nvPr/>
        </p:nvCxnSpPr>
        <p:spPr>
          <a:xfrm flipV="1">
            <a:off x="7019131" y="1766357"/>
            <a:ext cx="2976135" cy="2114447"/>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cxnSp>
        <p:nvCxnSpPr>
          <p:cNvPr id="2058" name="Gerader Verbinder 2057">
            <a:extLst>
              <a:ext uri="{FF2B5EF4-FFF2-40B4-BE49-F238E27FC236}">
                <a16:creationId xmlns:a16="http://schemas.microsoft.com/office/drawing/2014/main" id="{81E9311F-8E88-CDF1-1FDB-C5550EE22D31}"/>
              </a:ext>
            </a:extLst>
          </p:cNvPr>
          <p:cNvCxnSpPr>
            <a:cxnSpLocks/>
            <a:endCxn id="8" idx="1"/>
          </p:cNvCxnSpPr>
          <p:nvPr/>
        </p:nvCxnSpPr>
        <p:spPr>
          <a:xfrm flipV="1">
            <a:off x="7019131" y="1766357"/>
            <a:ext cx="2976135" cy="2735665"/>
          </a:xfrm>
          <a:prstGeom prst="line">
            <a:avLst/>
          </a:prstGeom>
          <a:ln w="57150">
            <a:solidFill>
              <a:srgbClr val="7030A0"/>
            </a:solidFill>
          </a:ln>
        </p:spPr>
        <p:style>
          <a:lnRef idx="1">
            <a:schemeClr val="accent3"/>
          </a:lnRef>
          <a:fillRef idx="0">
            <a:schemeClr val="accent3"/>
          </a:fillRef>
          <a:effectRef idx="0">
            <a:schemeClr val="accent3"/>
          </a:effectRef>
          <a:fontRef idx="minor">
            <a:schemeClr val="tx1"/>
          </a:fontRef>
        </p:style>
      </p:cxnSp>
      <p:sp>
        <p:nvSpPr>
          <p:cNvPr id="2076" name="Ellipse 2075">
            <a:extLst>
              <a:ext uri="{FF2B5EF4-FFF2-40B4-BE49-F238E27FC236}">
                <a16:creationId xmlns:a16="http://schemas.microsoft.com/office/drawing/2014/main" id="{91D7F6A6-8F12-1B86-3E7C-D1AB34A6C1B9}"/>
              </a:ext>
            </a:extLst>
          </p:cNvPr>
          <p:cNvSpPr/>
          <p:nvPr/>
        </p:nvSpPr>
        <p:spPr>
          <a:xfrm>
            <a:off x="9925303" y="1707552"/>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sp>
        <p:nvSpPr>
          <p:cNvPr id="2077" name="Ellipse 2076">
            <a:extLst>
              <a:ext uri="{FF2B5EF4-FFF2-40B4-BE49-F238E27FC236}">
                <a16:creationId xmlns:a16="http://schemas.microsoft.com/office/drawing/2014/main" id="{C2756F3E-8D04-44DB-E8C0-1CC613A8DD52}"/>
              </a:ext>
            </a:extLst>
          </p:cNvPr>
          <p:cNvSpPr/>
          <p:nvPr/>
        </p:nvSpPr>
        <p:spPr>
          <a:xfrm>
            <a:off x="9925303" y="3748245"/>
            <a:ext cx="139925" cy="139737"/>
          </a:xfrm>
          <a:prstGeom prst="ellipse">
            <a:avLst/>
          </a:prstGeom>
          <a:ln w="57150">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de-DE"/>
          </a:p>
        </p:txBody>
      </p:sp>
      <p:pic>
        <p:nvPicPr>
          <p:cNvPr id="5" name="Grafik 4">
            <a:extLst>
              <a:ext uri="{FF2B5EF4-FFF2-40B4-BE49-F238E27FC236}">
                <a16:creationId xmlns:a16="http://schemas.microsoft.com/office/drawing/2014/main" id="{653FF7E2-E21B-B227-D6D4-184288F93C18}"/>
              </a:ext>
            </a:extLst>
          </p:cNvPr>
          <p:cNvPicPr>
            <a:picLocks noChangeAspect="1"/>
          </p:cNvPicPr>
          <p:nvPr/>
        </p:nvPicPr>
        <p:blipFill>
          <a:blip r:embed="rId3"/>
          <a:stretch>
            <a:fillRect/>
          </a:stretch>
        </p:blipFill>
        <p:spPr>
          <a:xfrm>
            <a:off x="7196328" y="4918502"/>
            <a:ext cx="1588704" cy="1526157"/>
          </a:xfrm>
          <a:prstGeom prst="rect">
            <a:avLst/>
          </a:prstGeom>
          <a:ln w="76200">
            <a:solidFill>
              <a:srgbClr val="FF0000"/>
            </a:solidFill>
          </a:ln>
        </p:spPr>
      </p:pic>
      <p:pic>
        <p:nvPicPr>
          <p:cNvPr id="11" name="Grafik 10">
            <a:extLst>
              <a:ext uri="{FF2B5EF4-FFF2-40B4-BE49-F238E27FC236}">
                <a16:creationId xmlns:a16="http://schemas.microsoft.com/office/drawing/2014/main" id="{5B19E226-235C-D281-D95B-17ABBBBF5F42}"/>
              </a:ext>
            </a:extLst>
          </p:cNvPr>
          <p:cNvPicPr>
            <a:picLocks noChangeAspect="1"/>
          </p:cNvPicPr>
          <p:nvPr/>
        </p:nvPicPr>
        <p:blipFill>
          <a:blip r:embed="rId4"/>
          <a:stretch>
            <a:fillRect/>
          </a:stretch>
        </p:blipFill>
        <p:spPr>
          <a:xfrm>
            <a:off x="4839081" y="4924160"/>
            <a:ext cx="1588704" cy="1526156"/>
          </a:xfrm>
          <a:prstGeom prst="rect">
            <a:avLst/>
          </a:prstGeom>
          <a:ln w="76200">
            <a:solidFill>
              <a:schemeClr val="accent1">
                <a:lumMod val="75000"/>
              </a:schemeClr>
            </a:solidFill>
          </a:ln>
        </p:spPr>
      </p:pic>
      <p:pic>
        <p:nvPicPr>
          <p:cNvPr id="12" name="Grafik 11">
            <a:extLst>
              <a:ext uri="{FF2B5EF4-FFF2-40B4-BE49-F238E27FC236}">
                <a16:creationId xmlns:a16="http://schemas.microsoft.com/office/drawing/2014/main" id="{CD1F8811-0FEE-B1FE-395C-C5794EA6B4DB}"/>
              </a:ext>
            </a:extLst>
          </p:cNvPr>
          <p:cNvPicPr>
            <a:picLocks noChangeAspect="1"/>
          </p:cNvPicPr>
          <p:nvPr/>
        </p:nvPicPr>
        <p:blipFill>
          <a:blip r:embed="rId5"/>
          <a:stretch>
            <a:fillRect/>
          </a:stretch>
        </p:blipFill>
        <p:spPr>
          <a:xfrm>
            <a:off x="2417324" y="4919901"/>
            <a:ext cx="1593137" cy="1530415"/>
          </a:xfrm>
          <a:prstGeom prst="rect">
            <a:avLst/>
          </a:prstGeom>
          <a:ln w="76200" cap="sq">
            <a:solidFill>
              <a:schemeClr val="accent1">
                <a:lumMod val="75000"/>
              </a:schemeClr>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1486791611"/>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Banditen! </a:t>
            </a:r>
            <a:r>
              <a:rPr lang="de-DE" sz="4800" dirty="0">
                <a:solidFill>
                  <a:srgbClr val="FF0000"/>
                </a:solidFill>
                <a:latin typeface="Brush Script MT" panose="03060802040406070304" pitchFamily="66" charset="0"/>
              </a:rPr>
              <a:t>LÖSUNG</a:t>
            </a:r>
            <a:r>
              <a:rPr lang="de-DE" sz="4800" dirty="0">
                <a:latin typeface="Brush Script MT" panose="03060802040406070304" pitchFamily="66" charset="0"/>
              </a:rPr>
              <a:t> </a:t>
            </a:r>
            <a:endParaRPr lang="de-DE" sz="4800" dirty="0">
              <a:solidFill>
                <a:schemeClr val="accent6">
                  <a:lumMod val="75000"/>
                </a:schemeClr>
              </a:solidFill>
              <a:latin typeface="Brush Script MT" panose="03060802040406070304" pitchFamily="66" charset="0"/>
            </a:endParaRPr>
          </a:p>
        </p:txBody>
      </p:sp>
      <p:pic>
        <p:nvPicPr>
          <p:cNvPr id="9218" name="Picture 2" descr="Free vector hand prints splashed vector design">
            <a:extLst>
              <a:ext uri="{FF2B5EF4-FFF2-40B4-BE49-F238E27FC236}">
                <a16:creationId xmlns:a16="http://schemas.microsoft.com/office/drawing/2014/main" id="{4804F3F9-C238-CD63-5CB7-1CDC24F71B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63238" y="263050"/>
            <a:ext cx="4132373" cy="3947538"/>
          </a:xfrm>
          <a:prstGeom prst="rect">
            <a:avLst/>
          </a:prstGeom>
          <a:noFill/>
          <a:extLst>
            <a:ext uri="{909E8E84-426E-40DD-AFC4-6F175D3DCCD1}">
              <a14:hiddenFill xmlns:a14="http://schemas.microsoft.com/office/drawing/2010/main">
                <a:solidFill>
                  <a:srgbClr val="FFFFFF"/>
                </a:solidFill>
              </a14:hiddenFill>
            </a:ext>
          </a:extLst>
        </p:spPr>
      </p:pic>
      <p:sp>
        <p:nvSpPr>
          <p:cNvPr id="9" name="Textfeld 8">
            <a:extLst>
              <a:ext uri="{FF2B5EF4-FFF2-40B4-BE49-F238E27FC236}">
                <a16:creationId xmlns:a16="http://schemas.microsoft.com/office/drawing/2014/main" id="{94A26977-34C2-458B-C814-E80358CC0A2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graphicFrame>
        <p:nvGraphicFramePr>
          <p:cNvPr id="10" name="Tabelle 30">
            <a:extLst>
              <a:ext uri="{FF2B5EF4-FFF2-40B4-BE49-F238E27FC236}">
                <a16:creationId xmlns:a16="http://schemas.microsoft.com/office/drawing/2014/main" id="{BCF24F4A-014E-4E28-3528-9CE23792DE38}"/>
              </a:ext>
            </a:extLst>
          </p:cNvPr>
          <p:cNvGraphicFramePr>
            <a:graphicFrameLocks noGrp="1"/>
          </p:cNvGraphicFramePr>
          <p:nvPr>
            <p:extLst>
              <p:ext uri="{D42A27DB-BD31-4B8C-83A1-F6EECF244321}">
                <p14:modId xmlns:p14="http://schemas.microsoft.com/office/powerpoint/2010/main" val="2902022500"/>
              </p:ext>
            </p:extLst>
          </p:nvPr>
        </p:nvGraphicFramePr>
        <p:xfrm>
          <a:off x="529096" y="1587896"/>
          <a:ext cx="6805047" cy="4077122"/>
        </p:xfrm>
        <a:graphic>
          <a:graphicData uri="http://schemas.openxmlformats.org/drawingml/2006/table">
            <a:tbl>
              <a:tblPr bandRow="1">
                <a:tableStyleId>{9D7B26C5-4107-4FEC-AEDC-1716B250A1EF}</a:tableStyleId>
              </a:tblPr>
              <a:tblGrid>
                <a:gridCol w="5881855">
                  <a:extLst>
                    <a:ext uri="{9D8B030D-6E8A-4147-A177-3AD203B41FA5}">
                      <a16:colId xmlns:a16="http://schemas.microsoft.com/office/drawing/2014/main" val="3108663925"/>
                    </a:ext>
                  </a:extLst>
                </a:gridCol>
                <a:gridCol w="492369">
                  <a:extLst>
                    <a:ext uri="{9D8B030D-6E8A-4147-A177-3AD203B41FA5}">
                      <a16:colId xmlns:a16="http://schemas.microsoft.com/office/drawing/2014/main" val="2385508183"/>
                    </a:ext>
                  </a:extLst>
                </a:gridCol>
                <a:gridCol w="430823">
                  <a:extLst>
                    <a:ext uri="{9D8B030D-6E8A-4147-A177-3AD203B41FA5}">
                      <a16:colId xmlns:a16="http://schemas.microsoft.com/office/drawing/2014/main" val="28765925"/>
                    </a:ext>
                  </a:extLst>
                </a:gridCol>
              </a:tblGrid>
              <a:tr h="368722">
                <a:tc>
                  <a:txBody>
                    <a:bodyPr/>
                    <a:lstStyle/>
                    <a:p>
                      <a:endParaRPr lang="de-DE" sz="1800" dirty="0">
                        <a:latin typeface="Bodoni MT Condensed" panose="02070606080606020203" pitchFamily="18" charset="0"/>
                      </a:endParaRPr>
                    </a:p>
                  </a:txBody>
                  <a:tcPr/>
                </a:tc>
                <a:tc>
                  <a:txBody>
                    <a:bodyPr/>
                    <a:lstStyle/>
                    <a:p>
                      <a:pPr algn="ctr"/>
                      <a:r>
                        <a:rPr lang="de-DE" dirty="0" err="1"/>
                        <a:t>ck</a:t>
                      </a:r>
                      <a:endParaRPr lang="de-DE" dirty="0"/>
                    </a:p>
                  </a:txBody>
                  <a:tcPr/>
                </a:tc>
                <a:tc>
                  <a:txBody>
                    <a:bodyPr/>
                    <a:lstStyle/>
                    <a:p>
                      <a:pPr algn="ctr"/>
                      <a:r>
                        <a:rPr lang="de-DE" dirty="0"/>
                        <a:t>k</a:t>
                      </a:r>
                    </a:p>
                  </a:txBody>
                  <a:tcPr/>
                </a:tc>
                <a:extLst>
                  <a:ext uri="{0D108BD9-81ED-4DB2-BD59-A6C34878D82A}">
                    <a16:rowId xmlns:a16="http://schemas.microsoft.com/office/drawing/2014/main" val="516642463"/>
                  </a:ext>
                </a:extLst>
              </a:tr>
              <a:tr h="370840">
                <a:tc>
                  <a:txBody>
                    <a:bodyPr/>
                    <a:lstStyle/>
                    <a:p>
                      <a:r>
                        <a:rPr lang="de-DE" sz="1800" dirty="0">
                          <a:latin typeface="Bodoni MT Condensed" panose="02070606080606020203" pitchFamily="18" charset="0"/>
                        </a:rPr>
                        <a:t>Auf dem Feld schlägt ein Hase Haken.</a:t>
                      </a:r>
                    </a:p>
                  </a:txBody>
                  <a:tcPr/>
                </a:tc>
                <a:tc>
                  <a:txBody>
                    <a:bodyPr/>
                    <a:lstStyle/>
                    <a:p>
                      <a:pPr algn="ctr"/>
                      <a:endParaRPr lang="de-DE" dirty="0"/>
                    </a:p>
                  </a:txBody>
                  <a:tcPr/>
                </a:tc>
                <a:tc>
                  <a:txBody>
                    <a:bodyPr/>
                    <a:lstStyle/>
                    <a:p>
                      <a:pPr algn="ctr"/>
                      <a:endParaRPr lang="de-DE" dirty="0"/>
                    </a:p>
                  </a:txBody>
                  <a:tcPr/>
                </a:tc>
                <a:extLst>
                  <a:ext uri="{0D108BD9-81ED-4DB2-BD59-A6C34878D82A}">
                    <a16:rowId xmlns:a16="http://schemas.microsoft.com/office/drawing/2014/main" val="60520749"/>
                  </a:ext>
                </a:extLst>
              </a:tr>
              <a:tr h="370840">
                <a:tc>
                  <a:txBody>
                    <a:bodyPr/>
                    <a:lstStyle/>
                    <a:p>
                      <a:r>
                        <a:rPr lang="de-DE" sz="1800" dirty="0">
                          <a:latin typeface="Bodoni MT Condensed" panose="02070606080606020203" pitchFamily="18" charset="0"/>
                        </a:rPr>
                        <a:t>Im Park wird es finster.</a:t>
                      </a:r>
                    </a:p>
                  </a:txBody>
                  <a:tcPr/>
                </a:tc>
                <a:tc>
                  <a:txBody>
                    <a:bodyPr/>
                    <a:lstStyle/>
                    <a:p>
                      <a:pPr algn="ctr"/>
                      <a:endParaRPr lang="de-DE" dirty="0"/>
                    </a:p>
                  </a:txBody>
                  <a:tcPr/>
                </a:tc>
                <a:tc>
                  <a:txBody>
                    <a:bodyPr/>
                    <a:lstStyle/>
                    <a:p>
                      <a:pPr algn="ctr"/>
                      <a:endParaRPr lang="de-DE" dirty="0"/>
                    </a:p>
                  </a:txBody>
                  <a:tcPr/>
                </a:tc>
                <a:extLst>
                  <a:ext uri="{0D108BD9-81ED-4DB2-BD59-A6C34878D82A}">
                    <a16:rowId xmlns:a16="http://schemas.microsoft.com/office/drawing/2014/main" val="1489848029"/>
                  </a:ext>
                </a:extLst>
              </a:tr>
              <a:tr h="370840">
                <a:tc>
                  <a:txBody>
                    <a:bodyPr/>
                    <a:lstStyle/>
                    <a:p>
                      <a:r>
                        <a:rPr lang="de-DE" sz="1800" dirty="0">
                          <a:latin typeface="Bodoni MT Condensed" panose="02070606080606020203" pitchFamily="18" charset="0"/>
                        </a:rPr>
                        <a:t>Es macht</a:t>
                      </a:r>
                      <a:r>
                        <a:rPr lang="de-DE" sz="1800" baseline="0" dirty="0">
                          <a:latin typeface="Bodoni MT Condensed" panose="02070606080606020203" pitchFamily="18" charset="0"/>
                        </a:rPr>
                        <a:t> sicherlich Spaß, sich hier zu verstecken. </a:t>
                      </a:r>
                      <a:endParaRPr lang="de-DE" sz="1800" dirty="0">
                        <a:latin typeface="Bodoni MT Condensed" panose="02070606080606020203" pitchFamily="18" charset="0"/>
                      </a:endParaRPr>
                    </a:p>
                  </a:txBody>
                  <a:tcPr/>
                </a:tc>
                <a:tc>
                  <a:txBody>
                    <a:bodyPr/>
                    <a:lstStyle/>
                    <a:p>
                      <a:pPr algn="ctr"/>
                      <a:r>
                        <a:rPr lang="de-DE" b="1" dirty="0">
                          <a:solidFill>
                            <a:srgbClr val="FF0000"/>
                          </a:solidFill>
                        </a:rPr>
                        <a:t>Ä</a:t>
                      </a:r>
                    </a:p>
                  </a:txBody>
                  <a:tcPr/>
                </a:tc>
                <a:tc>
                  <a:txBody>
                    <a:bodyPr/>
                    <a:lstStyle/>
                    <a:p>
                      <a:pPr algn="ctr"/>
                      <a:endParaRPr lang="de-DE" b="1" dirty="0">
                        <a:solidFill>
                          <a:srgbClr val="FF0000"/>
                        </a:solidFill>
                      </a:endParaRPr>
                    </a:p>
                  </a:txBody>
                  <a:tcPr/>
                </a:tc>
                <a:extLst>
                  <a:ext uri="{0D108BD9-81ED-4DB2-BD59-A6C34878D82A}">
                    <a16:rowId xmlns:a16="http://schemas.microsoft.com/office/drawing/2014/main" val="1354694885"/>
                  </a:ext>
                </a:extLst>
              </a:tr>
              <a:tr h="370840">
                <a:tc>
                  <a:txBody>
                    <a:bodyPr/>
                    <a:lstStyle/>
                    <a:p>
                      <a:r>
                        <a:rPr lang="de-DE" sz="1800" dirty="0">
                          <a:latin typeface="Bodoni MT Condensed" panose="02070606080606020203" pitchFamily="18" charset="0"/>
                        </a:rPr>
                        <a:t>Die Leine seines Drachens muss ich noch aufwickeln und alles zusammenpacken.</a:t>
                      </a:r>
                    </a:p>
                  </a:txBody>
                  <a:tcPr/>
                </a:tc>
                <a:tc>
                  <a:txBody>
                    <a:bodyPr/>
                    <a:lstStyle/>
                    <a:p>
                      <a:pPr algn="ctr"/>
                      <a:r>
                        <a:rPr lang="de-DE" b="1" dirty="0">
                          <a:solidFill>
                            <a:srgbClr val="FF0000"/>
                          </a:solidFill>
                        </a:rPr>
                        <a:t>R</a:t>
                      </a:r>
                    </a:p>
                  </a:txBody>
                  <a:tcPr/>
                </a:tc>
                <a:tc>
                  <a:txBody>
                    <a:bodyPr/>
                    <a:lstStyle/>
                    <a:p>
                      <a:pPr algn="ctr"/>
                      <a:endParaRPr lang="de-DE" dirty="0"/>
                    </a:p>
                  </a:txBody>
                  <a:tcPr/>
                </a:tc>
                <a:extLst>
                  <a:ext uri="{0D108BD9-81ED-4DB2-BD59-A6C34878D82A}">
                    <a16:rowId xmlns:a16="http://schemas.microsoft.com/office/drawing/2014/main" val="1190018948"/>
                  </a:ext>
                </a:extLst>
              </a:tr>
              <a:tr h="370840">
                <a:tc>
                  <a:txBody>
                    <a:bodyPr/>
                    <a:lstStyle/>
                    <a:p>
                      <a:r>
                        <a:rPr lang="de-DE" sz="1800" dirty="0">
                          <a:latin typeface="Bodoni MT Condensed" panose="02070606080606020203" pitchFamily="18" charset="0"/>
                        </a:rPr>
                        <a:t>Vom Feld aus kann man bis nach Hause blicken.</a:t>
                      </a:r>
                    </a:p>
                  </a:txBody>
                  <a:tcPr/>
                </a:tc>
                <a:tc>
                  <a:txBody>
                    <a:bodyPr/>
                    <a:lstStyle/>
                    <a:p>
                      <a:pPr algn="ctr"/>
                      <a:r>
                        <a:rPr lang="de-DE" b="1" dirty="0">
                          <a:solidFill>
                            <a:srgbClr val="FF0000"/>
                          </a:solidFill>
                        </a:rPr>
                        <a:t>E</a:t>
                      </a:r>
                    </a:p>
                  </a:txBody>
                  <a:tcPr/>
                </a:tc>
                <a:tc>
                  <a:txBody>
                    <a:bodyPr/>
                    <a:lstStyle/>
                    <a:p>
                      <a:pPr algn="ctr"/>
                      <a:endParaRPr lang="de-DE" dirty="0"/>
                    </a:p>
                  </a:txBody>
                  <a:tcPr/>
                </a:tc>
                <a:extLst>
                  <a:ext uri="{0D108BD9-81ED-4DB2-BD59-A6C34878D82A}">
                    <a16:rowId xmlns:a16="http://schemas.microsoft.com/office/drawing/2014/main" val="2118728111"/>
                  </a:ext>
                </a:extLst>
              </a:tr>
              <a:tr h="370840">
                <a:tc>
                  <a:txBody>
                    <a:bodyPr/>
                    <a:lstStyle/>
                    <a:p>
                      <a:r>
                        <a:rPr lang="de-DE" sz="1800" dirty="0">
                          <a:latin typeface="Bodoni MT Condensed" panose="02070606080606020203" pitchFamily="18" charset="0"/>
                        </a:rPr>
                        <a:t>Man muss hier um die Ecke biegen.</a:t>
                      </a:r>
                      <a:r>
                        <a:rPr lang="de-DE" sz="1800" baseline="0" dirty="0">
                          <a:latin typeface="Bodoni MT Condensed" panose="02070606080606020203" pitchFamily="18" charset="0"/>
                        </a:rPr>
                        <a:t> </a:t>
                      </a:r>
                      <a:endParaRPr lang="de-DE" sz="1800" dirty="0">
                        <a:latin typeface="Bodoni MT Condensed" panose="02070606080606020203" pitchFamily="18" charset="0"/>
                      </a:endParaRPr>
                    </a:p>
                  </a:txBody>
                  <a:tcPr/>
                </a:tc>
                <a:tc>
                  <a:txBody>
                    <a:bodyPr/>
                    <a:lstStyle/>
                    <a:p>
                      <a:pPr algn="ctr"/>
                      <a:r>
                        <a:rPr lang="de-DE" b="1" dirty="0">
                          <a:solidFill>
                            <a:srgbClr val="FF0000"/>
                          </a:solidFill>
                        </a:rPr>
                        <a:t>B</a:t>
                      </a:r>
                    </a:p>
                  </a:txBody>
                  <a:tcPr/>
                </a:tc>
                <a:tc>
                  <a:txBody>
                    <a:bodyPr/>
                    <a:lstStyle/>
                    <a:p>
                      <a:pPr algn="ctr"/>
                      <a:endParaRPr lang="de-DE" dirty="0"/>
                    </a:p>
                  </a:txBody>
                  <a:tcPr/>
                </a:tc>
                <a:extLst>
                  <a:ext uri="{0D108BD9-81ED-4DB2-BD59-A6C34878D82A}">
                    <a16:rowId xmlns:a16="http://schemas.microsoft.com/office/drawing/2014/main" val="1441094154"/>
                  </a:ext>
                </a:extLst>
              </a:tr>
              <a:tr h="370840">
                <a:tc>
                  <a:txBody>
                    <a:bodyPr/>
                    <a:lstStyle/>
                    <a:p>
                      <a:r>
                        <a:rPr lang="de-DE" sz="1800">
                          <a:latin typeface="Bodoni MT Condensed" panose="02070606080606020203" pitchFamily="18" charset="0"/>
                        </a:rPr>
                        <a:t>Vor unserem</a:t>
                      </a:r>
                      <a:r>
                        <a:rPr lang="de-DE" sz="1800" baseline="0">
                          <a:latin typeface="Bodoni MT Condensed" panose="02070606080606020203" pitchFamily="18" charset="0"/>
                        </a:rPr>
                        <a:t> </a:t>
                      </a:r>
                      <a:r>
                        <a:rPr lang="de-DE" sz="1800" baseline="0" dirty="0">
                          <a:latin typeface="Bodoni MT Condensed" panose="02070606080606020203" pitchFamily="18" charset="0"/>
                        </a:rPr>
                        <a:t>Haus flattert ein Laken an der Wäscheleine.</a:t>
                      </a:r>
                      <a:endParaRPr lang="de-DE" sz="1800" dirty="0">
                        <a:latin typeface="Bodoni MT Condensed" panose="02070606080606020203" pitchFamily="18" charset="0"/>
                      </a:endParaRPr>
                    </a:p>
                  </a:txBody>
                  <a:tcPr/>
                </a:tc>
                <a:tc>
                  <a:txBody>
                    <a:bodyPr/>
                    <a:lstStyle/>
                    <a:p>
                      <a:pPr algn="ctr"/>
                      <a:endParaRPr lang="de-DE" b="1" dirty="0">
                        <a:solidFill>
                          <a:srgbClr val="FF0000"/>
                        </a:solidFill>
                      </a:endParaRPr>
                    </a:p>
                  </a:txBody>
                  <a:tcPr/>
                </a:tc>
                <a:tc>
                  <a:txBody>
                    <a:bodyPr/>
                    <a:lstStyle/>
                    <a:p>
                      <a:pPr algn="ctr"/>
                      <a:endParaRPr lang="de-DE" dirty="0"/>
                    </a:p>
                  </a:txBody>
                  <a:tcPr/>
                </a:tc>
                <a:extLst>
                  <a:ext uri="{0D108BD9-81ED-4DB2-BD59-A6C34878D82A}">
                    <a16:rowId xmlns:a16="http://schemas.microsoft.com/office/drawing/2014/main" val="536908821"/>
                  </a:ext>
                </a:extLst>
              </a:tr>
              <a:tr h="370840">
                <a:tc>
                  <a:txBody>
                    <a:bodyPr/>
                    <a:lstStyle/>
                    <a:p>
                      <a:r>
                        <a:rPr lang="de-DE" sz="1800" dirty="0">
                          <a:latin typeface="Bodoni MT Condensed" panose="02070606080606020203" pitchFamily="18" charset="0"/>
                        </a:rPr>
                        <a:t>Vielleicht gibt es ein leckeres Abendbrot mit Nackenkoteletts.</a:t>
                      </a:r>
                    </a:p>
                  </a:txBody>
                  <a:tcPr/>
                </a:tc>
                <a:tc>
                  <a:txBody>
                    <a:bodyPr/>
                    <a:lstStyle/>
                    <a:p>
                      <a:pPr algn="ctr"/>
                      <a:r>
                        <a:rPr lang="de-DE" b="1" dirty="0">
                          <a:solidFill>
                            <a:srgbClr val="FF0000"/>
                          </a:solidFill>
                        </a:rPr>
                        <a:t>R</a:t>
                      </a:r>
                    </a:p>
                  </a:txBody>
                  <a:tcPr/>
                </a:tc>
                <a:tc>
                  <a:txBody>
                    <a:bodyPr/>
                    <a:lstStyle/>
                    <a:p>
                      <a:pPr algn="ctr"/>
                      <a:endParaRPr lang="de-DE" dirty="0"/>
                    </a:p>
                  </a:txBody>
                  <a:tcPr/>
                </a:tc>
                <a:extLst>
                  <a:ext uri="{0D108BD9-81ED-4DB2-BD59-A6C34878D82A}">
                    <a16:rowId xmlns:a16="http://schemas.microsoft.com/office/drawing/2014/main" val="1379979758"/>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Du</a:t>
                      </a:r>
                      <a:r>
                        <a:rPr lang="de-DE" sz="1800" baseline="0" dirty="0">
                          <a:latin typeface="Bodoni MT Condensed" panose="02070606080606020203" pitchFamily="18" charset="0"/>
                        </a:rPr>
                        <a:t> bist ein Ekel.</a:t>
                      </a:r>
                      <a:endParaRPr lang="de-DE" sz="1800" dirty="0">
                        <a:latin typeface="Bodoni MT Condensed" panose="02070606080606020203" pitchFamily="18" charset="0"/>
                      </a:endParaRPr>
                    </a:p>
                  </a:txBody>
                  <a:tcPr/>
                </a:tc>
                <a:tc>
                  <a:txBody>
                    <a:bodyPr/>
                    <a:lstStyle/>
                    <a:p>
                      <a:pPr algn="ctr"/>
                      <a:endParaRPr lang="de-DE" b="1" dirty="0">
                        <a:solidFill>
                          <a:srgbClr val="FF0000"/>
                        </a:solidFill>
                      </a:endParaRPr>
                    </a:p>
                  </a:txBody>
                  <a:tcPr/>
                </a:tc>
                <a:tc>
                  <a:txBody>
                    <a:bodyPr/>
                    <a:lstStyle/>
                    <a:p>
                      <a:pPr algn="ctr"/>
                      <a:endParaRPr lang="de-DE" dirty="0"/>
                    </a:p>
                  </a:txBody>
                  <a:tcPr/>
                </a:tc>
                <a:extLst>
                  <a:ext uri="{0D108BD9-81ED-4DB2-BD59-A6C34878D82A}">
                    <a16:rowId xmlns:a16="http://schemas.microsoft.com/office/drawing/2014/main" val="2567032447"/>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sz="1800" dirty="0">
                          <a:latin typeface="Bodoni MT Condensed" panose="02070606080606020203" pitchFamily="18" charset="0"/>
                        </a:rPr>
                        <a:t>Das schaffen wir locker!</a:t>
                      </a:r>
                    </a:p>
                  </a:txBody>
                  <a:tcPr/>
                </a:tc>
                <a:tc>
                  <a:txBody>
                    <a:bodyPr/>
                    <a:lstStyle/>
                    <a:p>
                      <a:pPr algn="ctr"/>
                      <a:r>
                        <a:rPr lang="de-DE" b="1" dirty="0">
                          <a:solidFill>
                            <a:srgbClr val="FF0000"/>
                          </a:solidFill>
                        </a:rPr>
                        <a:t>U</a:t>
                      </a:r>
                    </a:p>
                  </a:txBody>
                  <a:tcPr/>
                </a:tc>
                <a:tc>
                  <a:txBody>
                    <a:bodyPr/>
                    <a:lstStyle/>
                    <a:p>
                      <a:pPr algn="ctr"/>
                      <a:endParaRPr lang="de-DE" dirty="0"/>
                    </a:p>
                  </a:txBody>
                  <a:tcPr/>
                </a:tc>
                <a:extLst>
                  <a:ext uri="{0D108BD9-81ED-4DB2-BD59-A6C34878D82A}">
                    <a16:rowId xmlns:a16="http://schemas.microsoft.com/office/drawing/2014/main" val="995883404"/>
                  </a:ext>
                </a:extLst>
              </a:tr>
            </a:tbl>
          </a:graphicData>
        </a:graphic>
      </p:graphicFrame>
      <p:sp>
        <p:nvSpPr>
          <p:cNvPr id="11" name="Textfeld 10">
            <a:extLst>
              <a:ext uri="{FF2B5EF4-FFF2-40B4-BE49-F238E27FC236}">
                <a16:creationId xmlns:a16="http://schemas.microsoft.com/office/drawing/2014/main" id="{A3B919F8-A82E-F297-6799-2D9A3E09A696}"/>
              </a:ext>
            </a:extLst>
          </p:cNvPr>
          <p:cNvSpPr txBox="1"/>
          <p:nvPr/>
        </p:nvSpPr>
        <p:spPr>
          <a:xfrm>
            <a:off x="8824348" y="4736893"/>
            <a:ext cx="2959109" cy="1015663"/>
          </a:xfrm>
          <a:prstGeom prst="rect">
            <a:avLst/>
          </a:prstGeom>
          <a:noFill/>
        </p:spPr>
        <p:txBody>
          <a:bodyPr wrap="square" rtlCol="0">
            <a:spAutoFit/>
          </a:bodyPr>
          <a:lstStyle/>
          <a:p>
            <a:r>
              <a:rPr lang="de-DE" sz="2000" dirty="0">
                <a:latin typeface="Bodoni MT Condensed" panose="02070606080606020203" pitchFamily="18" charset="0"/>
              </a:rPr>
              <a:t>Lösungswort:</a:t>
            </a:r>
          </a:p>
          <a:p>
            <a:endParaRPr lang="de-DE" sz="2000" dirty="0">
              <a:latin typeface="Bodoni MT Condensed" panose="02070606080606020203" pitchFamily="18" charset="0"/>
            </a:endParaRPr>
          </a:p>
          <a:p>
            <a:r>
              <a:rPr lang="de-DE" sz="2000" b="1" dirty="0">
                <a:solidFill>
                  <a:srgbClr val="FF0000"/>
                </a:solidFill>
                <a:latin typeface="Bodoni MT Condensed" panose="02070606080606020203" pitchFamily="18" charset="0"/>
              </a:rPr>
              <a:t>R  Ä   U   B   E   R</a:t>
            </a:r>
          </a:p>
        </p:txBody>
      </p:sp>
    </p:spTree>
    <p:extLst>
      <p:ext uri="{BB962C8B-B14F-4D97-AF65-F5344CB8AC3E}">
        <p14:creationId xmlns:p14="http://schemas.microsoft.com/office/powerpoint/2010/main" val="68916341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855DBB6E-5F74-D25F-D251-20D2FC42470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3200"/>
            <a:ext cx="12192000" cy="6870134"/>
          </a:xfrm>
          <a:prstGeom prst="rect">
            <a:avLst/>
          </a:prstGeom>
          <a:noFill/>
          <a:extLst>
            <a:ext uri="{909E8E84-426E-40DD-AFC4-6F175D3DCCD1}">
              <a14:hiddenFill xmlns:a14="http://schemas.microsoft.com/office/drawing/2010/main">
                <a:solidFill>
                  <a:srgbClr val="FFFFFF"/>
                </a:solidFill>
              </a14:hiddenFill>
            </a:ext>
          </a:extLst>
        </p:spPr>
      </p:pic>
      <p:cxnSp>
        <p:nvCxnSpPr>
          <p:cNvPr id="154" name="Gerade Verbindung mit Pfeil 153">
            <a:extLst>
              <a:ext uri="{FF2B5EF4-FFF2-40B4-BE49-F238E27FC236}">
                <a16:creationId xmlns:a16="http://schemas.microsoft.com/office/drawing/2014/main" id="{52AE3397-7A76-F557-D5A2-DB9E783D17F3}"/>
              </a:ext>
            </a:extLst>
          </p:cNvPr>
          <p:cNvCxnSpPr>
            <a:cxnSpLocks/>
          </p:cNvCxnSpPr>
          <p:nvPr/>
        </p:nvCxnSpPr>
        <p:spPr>
          <a:xfrm flipV="1">
            <a:off x="4441066" y="1940374"/>
            <a:ext cx="1020089" cy="169507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5" name="Textfeld 4">
            <a:extLst>
              <a:ext uri="{FF2B5EF4-FFF2-40B4-BE49-F238E27FC236}">
                <a16:creationId xmlns:a16="http://schemas.microsoft.com/office/drawing/2014/main" id="{CE3FD1DC-5BB4-4B58-8CDB-7FCCAA65B02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Das Stadttor </a:t>
            </a:r>
            <a:r>
              <a:rPr lang="de-DE" sz="4800" dirty="0">
                <a:solidFill>
                  <a:srgbClr val="FF0000"/>
                </a:solidFill>
                <a:latin typeface="Brush Script MT" panose="03060802040406070304" pitchFamily="66" charset="0"/>
              </a:rPr>
              <a:t>LÖSUNG</a:t>
            </a:r>
            <a:endParaRPr lang="de-DE" sz="4800" dirty="0">
              <a:solidFill>
                <a:schemeClr val="accent6">
                  <a:lumMod val="75000"/>
                </a:schemeClr>
              </a:solidFill>
              <a:latin typeface="Brush Script MT" panose="03060802040406070304" pitchFamily="66" charset="0"/>
            </a:endParaRPr>
          </a:p>
        </p:txBody>
      </p:sp>
      <p:sp>
        <p:nvSpPr>
          <p:cNvPr id="8" name="Textfeld 7">
            <a:extLst>
              <a:ext uri="{FF2B5EF4-FFF2-40B4-BE49-F238E27FC236}">
                <a16:creationId xmlns:a16="http://schemas.microsoft.com/office/drawing/2014/main" id="{D2BC3363-7239-6904-4CD7-21C428326DCF}"/>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4" name="Textfeld 3">
            <a:extLst>
              <a:ext uri="{FF2B5EF4-FFF2-40B4-BE49-F238E27FC236}">
                <a16:creationId xmlns:a16="http://schemas.microsoft.com/office/drawing/2014/main" id="{07584200-AB95-2992-27E4-DE3ED4048CE3}"/>
              </a:ext>
            </a:extLst>
          </p:cNvPr>
          <p:cNvSpPr txBox="1"/>
          <p:nvPr/>
        </p:nvSpPr>
        <p:spPr>
          <a:xfrm>
            <a:off x="128918" y="724815"/>
            <a:ext cx="10917771" cy="707886"/>
          </a:xfrm>
          <a:prstGeom prst="rect">
            <a:avLst/>
          </a:prstGeom>
          <a:noFill/>
        </p:spPr>
        <p:txBody>
          <a:bodyPr wrap="square" rtlCol="0">
            <a:spAutoFit/>
          </a:bodyPr>
          <a:lstStyle/>
          <a:p>
            <a:pPr algn="just"/>
            <a:r>
              <a:rPr lang="de-DE" sz="2000" dirty="0">
                <a:latin typeface="Bodoni MT Condensed" panose="02070606080606020203" pitchFamily="18" charset="0"/>
              </a:rPr>
              <a:t>Unsicher bewegst du dich durch die Gassen der Stadt. Wie kommst du nun bloß zum Haus des Dorfältesten?</a:t>
            </a:r>
          </a:p>
          <a:p>
            <a:pPr algn="just"/>
            <a:endParaRPr lang="de-DE" sz="2000" i="1" dirty="0">
              <a:latin typeface="Bodoni MT Condensed" panose="02070606080606020203" pitchFamily="18" charset="0"/>
            </a:endParaRPr>
          </a:p>
        </p:txBody>
      </p:sp>
      <p:sp>
        <p:nvSpPr>
          <p:cNvPr id="6" name="Rechteck 5">
            <a:extLst>
              <a:ext uri="{FF2B5EF4-FFF2-40B4-BE49-F238E27FC236}">
                <a16:creationId xmlns:a16="http://schemas.microsoft.com/office/drawing/2014/main" id="{BD4518F9-D2CA-3573-7A20-E39039B6938C}"/>
              </a:ext>
            </a:extLst>
          </p:cNvPr>
          <p:cNvSpPr/>
          <p:nvPr/>
        </p:nvSpPr>
        <p:spPr>
          <a:xfrm>
            <a:off x="452767" y="1168167"/>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Der Älteste erwahrtet mich!</a:t>
            </a:r>
          </a:p>
        </p:txBody>
      </p:sp>
      <p:sp>
        <p:nvSpPr>
          <p:cNvPr id="9" name="Rechteck 8">
            <a:extLst>
              <a:ext uri="{FF2B5EF4-FFF2-40B4-BE49-F238E27FC236}">
                <a16:creationId xmlns:a16="http://schemas.microsoft.com/office/drawing/2014/main" id="{189EE011-3F70-0DC0-EA26-254B1539D215}"/>
              </a:ext>
            </a:extLst>
          </p:cNvPr>
          <p:cNvSpPr/>
          <p:nvPr/>
        </p:nvSpPr>
        <p:spPr>
          <a:xfrm rot="16200000">
            <a:off x="-38957" y="1384510"/>
            <a:ext cx="707887" cy="27519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1400" dirty="0">
                <a:latin typeface="Agency FB" panose="020B0503020202020204" pitchFamily="34" charset="0"/>
              </a:rPr>
              <a:t>Start</a:t>
            </a:r>
          </a:p>
        </p:txBody>
      </p:sp>
      <p:sp>
        <p:nvSpPr>
          <p:cNvPr id="10" name="Rechteck 9">
            <a:extLst>
              <a:ext uri="{FF2B5EF4-FFF2-40B4-BE49-F238E27FC236}">
                <a16:creationId xmlns:a16="http://schemas.microsoft.com/office/drawing/2014/main" id="{D6FCCDB3-B1A7-1D09-1146-D57CF628F1DD}"/>
              </a:ext>
            </a:extLst>
          </p:cNvPr>
          <p:cNvSpPr/>
          <p:nvPr/>
        </p:nvSpPr>
        <p:spPr>
          <a:xfrm>
            <a:off x="452768" y="2380205"/>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Eine beschwerliche Reise liegt hinter mir.</a:t>
            </a:r>
          </a:p>
        </p:txBody>
      </p:sp>
      <p:sp>
        <p:nvSpPr>
          <p:cNvPr id="11" name="Rechteck 10">
            <a:extLst>
              <a:ext uri="{FF2B5EF4-FFF2-40B4-BE49-F238E27FC236}">
                <a16:creationId xmlns:a16="http://schemas.microsoft.com/office/drawing/2014/main" id="{ACB31C44-BD6D-1D06-3514-07A8B2F2F40F}"/>
              </a:ext>
            </a:extLst>
          </p:cNvPr>
          <p:cNvSpPr/>
          <p:nvPr/>
        </p:nvSpPr>
        <p:spPr>
          <a:xfrm>
            <a:off x="2828925" y="2380205"/>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kamm</a:t>
            </a:r>
            <a:r>
              <a:rPr lang="de-DE" sz="1400" b="1" dirty="0">
                <a:latin typeface="Agency FB" panose="020B0503020202020204" pitchFamily="34" charset="0"/>
              </a:rPr>
              <a:t> aus den Bergen.</a:t>
            </a:r>
          </a:p>
        </p:txBody>
      </p:sp>
      <p:sp>
        <p:nvSpPr>
          <p:cNvPr id="12" name="Rechteck 11">
            <a:extLst>
              <a:ext uri="{FF2B5EF4-FFF2-40B4-BE49-F238E27FC236}">
                <a16:creationId xmlns:a16="http://schemas.microsoft.com/office/drawing/2014/main" id="{F9AAC151-A861-98B8-10F2-3D16B994CE96}"/>
              </a:ext>
            </a:extLst>
          </p:cNvPr>
          <p:cNvSpPr/>
          <p:nvPr/>
        </p:nvSpPr>
        <p:spPr>
          <a:xfrm>
            <a:off x="5203196" y="2374079"/>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Was soll aus den Tränken werden?</a:t>
            </a:r>
          </a:p>
        </p:txBody>
      </p:sp>
      <p:sp>
        <p:nvSpPr>
          <p:cNvPr id="13" name="Rechteck 12">
            <a:extLst>
              <a:ext uri="{FF2B5EF4-FFF2-40B4-BE49-F238E27FC236}">
                <a16:creationId xmlns:a16="http://schemas.microsoft.com/office/drawing/2014/main" id="{3E82D58A-6488-7623-863B-FFF23AF4E94E}"/>
              </a:ext>
            </a:extLst>
          </p:cNvPr>
          <p:cNvSpPr/>
          <p:nvPr/>
        </p:nvSpPr>
        <p:spPr>
          <a:xfrm>
            <a:off x="5203195" y="3641019"/>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Spannende Abenteuer liegen </a:t>
            </a:r>
            <a:r>
              <a:rPr lang="de-DE" sz="1400" b="1" dirty="0" err="1">
                <a:latin typeface="Agency FB" panose="020B0503020202020204" pitchFamily="34" charset="0"/>
              </a:rPr>
              <a:t>vorraus</a:t>
            </a:r>
            <a:r>
              <a:rPr lang="de-DE" sz="1400" b="1" dirty="0">
                <a:latin typeface="Agency FB" panose="020B0503020202020204" pitchFamily="34" charset="0"/>
              </a:rPr>
              <a:t>.</a:t>
            </a:r>
          </a:p>
        </p:txBody>
      </p:sp>
      <p:sp>
        <p:nvSpPr>
          <p:cNvPr id="14" name="Rechteck 13">
            <a:extLst>
              <a:ext uri="{FF2B5EF4-FFF2-40B4-BE49-F238E27FC236}">
                <a16:creationId xmlns:a16="http://schemas.microsoft.com/office/drawing/2014/main" id="{5E7F7D2E-4755-868A-45FD-477FAA0B0F25}"/>
              </a:ext>
            </a:extLst>
          </p:cNvPr>
          <p:cNvSpPr/>
          <p:nvPr/>
        </p:nvSpPr>
        <p:spPr>
          <a:xfrm>
            <a:off x="5215598" y="4907959"/>
            <a:ext cx="1785607" cy="707886"/>
          </a:xfrm>
          <a:prstGeom prst="rec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de-DE" sz="1400" b="1" dirty="0">
                <a:latin typeface="Agency FB" panose="020B0503020202020204" pitchFamily="34" charset="0"/>
              </a:rPr>
              <a:t>Das schwertkämpfen muss ich noch lernen.</a:t>
            </a:r>
          </a:p>
        </p:txBody>
      </p:sp>
      <p:sp>
        <p:nvSpPr>
          <p:cNvPr id="16" name="Rechteck: abgerundete Ecken 15">
            <a:extLst>
              <a:ext uri="{FF2B5EF4-FFF2-40B4-BE49-F238E27FC236}">
                <a16:creationId xmlns:a16="http://schemas.microsoft.com/office/drawing/2014/main" id="{E21A3371-7BBF-DFC9-626D-C9F3193ADEA5}"/>
              </a:ext>
            </a:extLst>
          </p:cNvPr>
          <p:cNvSpPr/>
          <p:nvPr/>
        </p:nvSpPr>
        <p:spPr>
          <a:xfrm>
            <a:off x="5370580" y="6131647"/>
            <a:ext cx="1475642" cy="389022"/>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8" name="Gerade Verbindung mit Pfeil 17">
            <a:extLst>
              <a:ext uri="{FF2B5EF4-FFF2-40B4-BE49-F238E27FC236}">
                <a16:creationId xmlns:a16="http://schemas.microsoft.com/office/drawing/2014/main" id="{A6119688-DA51-2463-ACF0-3B31733B243A}"/>
              </a:ext>
            </a:extLst>
          </p:cNvPr>
          <p:cNvCxnSpPr/>
          <p:nvPr/>
        </p:nvCxnSpPr>
        <p:spPr>
          <a:xfrm>
            <a:off x="1290965" y="187605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9" name="Textfeld 18">
            <a:extLst>
              <a:ext uri="{FF2B5EF4-FFF2-40B4-BE49-F238E27FC236}">
                <a16:creationId xmlns:a16="http://schemas.microsoft.com/office/drawing/2014/main" id="{69B28415-29E3-43D9-D697-37F1E4082777}"/>
              </a:ext>
            </a:extLst>
          </p:cNvPr>
          <p:cNvSpPr txBox="1"/>
          <p:nvPr/>
        </p:nvSpPr>
        <p:spPr>
          <a:xfrm>
            <a:off x="1249784" y="1984727"/>
            <a:ext cx="514885" cy="261610"/>
          </a:xfrm>
          <a:prstGeom prst="rect">
            <a:avLst/>
          </a:prstGeom>
          <a:noFill/>
        </p:spPr>
        <p:txBody>
          <a:bodyPr wrap="none" rtlCol="0">
            <a:spAutoFit/>
          </a:bodyPr>
          <a:lstStyle/>
          <a:p>
            <a:r>
              <a:rPr lang="de-DE" sz="1100" dirty="0"/>
              <a:t>falsch</a:t>
            </a:r>
            <a:endParaRPr lang="de-DE" dirty="0"/>
          </a:p>
        </p:txBody>
      </p:sp>
      <p:sp>
        <p:nvSpPr>
          <p:cNvPr id="22" name="Rechteck 21">
            <a:extLst>
              <a:ext uri="{FF2B5EF4-FFF2-40B4-BE49-F238E27FC236}">
                <a16:creationId xmlns:a16="http://schemas.microsoft.com/office/drawing/2014/main" id="{9306EB92-11E8-EF3F-8394-60BAC6CFBBFE}"/>
              </a:ext>
            </a:extLst>
          </p:cNvPr>
          <p:cNvSpPr/>
          <p:nvPr/>
        </p:nvSpPr>
        <p:spPr>
          <a:xfrm>
            <a:off x="2828925"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Weg ist das ziel.</a:t>
            </a:r>
          </a:p>
        </p:txBody>
      </p:sp>
      <p:sp>
        <p:nvSpPr>
          <p:cNvPr id="23" name="Rechteck 22">
            <a:extLst>
              <a:ext uri="{FF2B5EF4-FFF2-40B4-BE49-F238E27FC236}">
                <a16:creationId xmlns:a16="http://schemas.microsoft.com/office/drawing/2014/main" id="{ABB1EE15-AC4B-5EA3-E50C-CD261E0E0758}"/>
              </a:ext>
            </a:extLst>
          </p:cNvPr>
          <p:cNvSpPr/>
          <p:nvPr/>
        </p:nvSpPr>
        <p:spPr>
          <a:xfrm>
            <a:off x="5215598" y="1168167"/>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treumte</a:t>
            </a:r>
            <a:r>
              <a:rPr lang="de-DE" sz="1400" b="1" dirty="0">
                <a:latin typeface="Agency FB" panose="020B0503020202020204" pitchFamily="34" charset="0"/>
              </a:rPr>
              <a:t> von der weiten Welt.</a:t>
            </a:r>
          </a:p>
        </p:txBody>
      </p:sp>
      <p:sp>
        <p:nvSpPr>
          <p:cNvPr id="24" name="Rechteck 23">
            <a:extLst>
              <a:ext uri="{FF2B5EF4-FFF2-40B4-BE49-F238E27FC236}">
                <a16:creationId xmlns:a16="http://schemas.microsoft.com/office/drawing/2014/main" id="{BC5EF424-5044-CB5A-DB92-04469D3A5D3A}"/>
              </a:ext>
            </a:extLst>
          </p:cNvPr>
          <p:cNvSpPr/>
          <p:nvPr/>
        </p:nvSpPr>
        <p:spPr>
          <a:xfrm>
            <a:off x="2828925" y="364101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Ich </a:t>
            </a:r>
            <a:r>
              <a:rPr lang="de-DE" sz="1400" b="1" dirty="0" err="1">
                <a:latin typeface="Agency FB" panose="020B0503020202020204" pitchFamily="34" charset="0"/>
              </a:rPr>
              <a:t>freuhe</a:t>
            </a:r>
            <a:r>
              <a:rPr lang="de-DE" sz="1400" b="1" dirty="0">
                <a:latin typeface="Agency FB" panose="020B0503020202020204" pitchFamily="34" charset="0"/>
              </a:rPr>
              <a:t> mich auf den Winter.</a:t>
            </a:r>
          </a:p>
        </p:txBody>
      </p:sp>
      <p:sp>
        <p:nvSpPr>
          <p:cNvPr id="25" name="Rechteck 24">
            <a:extLst>
              <a:ext uri="{FF2B5EF4-FFF2-40B4-BE49-F238E27FC236}">
                <a16:creationId xmlns:a16="http://schemas.microsoft.com/office/drawing/2014/main" id="{85260850-8E39-73D1-9872-2AEC615714B7}"/>
              </a:ext>
            </a:extLst>
          </p:cNvPr>
          <p:cNvSpPr/>
          <p:nvPr/>
        </p:nvSpPr>
        <p:spPr>
          <a:xfrm>
            <a:off x="452767" y="363611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Er </a:t>
            </a:r>
            <a:r>
              <a:rPr lang="de-DE" sz="1400" b="1" dirty="0" err="1">
                <a:latin typeface="Agency FB" panose="020B0503020202020204" pitchFamily="34" charset="0"/>
              </a:rPr>
              <a:t>ass</a:t>
            </a:r>
            <a:r>
              <a:rPr lang="de-DE" sz="1400" b="1" dirty="0">
                <a:latin typeface="Agency FB" panose="020B0503020202020204" pitchFamily="34" charset="0"/>
              </a:rPr>
              <a:t> Hackfleisch mit </a:t>
            </a:r>
            <a:r>
              <a:rPr lang="de-DE" sz="1400" b="1" dirty="0" err="1">
                <a:latin typeface="Agency FB" panose="020B0503020202020204" pitchFamily="34" charset="0"/>
              </a:rPr>
              <a:t>Sosse</a:t>
            </a:r>
            <a:r>
              <a:rPr lang="de-DE" sz="1400" b="1" dirty="0">
                <a:latin typeface="Agency FB" panose="020B0503020202020204" pitchFamily="34" charset="0"/>
              </a:rPr>
              <a:t>.</a:t>
            </a:r>
          </a:p>
        </p:txBody>
      </p:sp>
      <p:sp>
        <p:nvSpPr>
          <p:cNvPr id="26" name="Rechteck 25">
            <a:extLst>
              <a:ext uri="{FF2B5EF4-FFF2-40B4-BE49-F238E27FC236}">
                <a16:creationId xmlns:a16="http://schemas.microsoft.com/office/drawing/2014/main" id="{AEBD7B2C-DDE4-4FEF-86EE-0776B0A6B050}"/>
              </a:ext>
            </a:extLst>
          </p:cNvPr>
          <p:cNvSpPr/>
          <p:nvPr/>
        </p:nvSpPr>
        <p:spPr>
          <a:xfrm>
            <a:off x="2828925" y="4906739"/>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Meine jüngere Schwester ist kindisch.</a:t>
            </a:r>
          </a:p>
        </p:txBody>
      </p:sp>
      <p:sp>
        <p:nvSpPr>
          <p:cNvPr id="27" name="Rechteck 26">
            <a:extLst>
              <a:ext uri="{FF2B5EF4-FFF2-40B4-BE49-F238E27FC236}">
                <a16:creationId xmlns:a16="http://schemas.microsoft.com/office/drawing/2014/main" id="{8231A176-707A-99D2-A099-57039B8A0F62}"/>
              </a:ext>
            </a:extLst>
          </p:cNvPr>
          <p:cNvSpPr/>
          <p:nvPr/>
        </p:nvSpPr>
        <p:spPr>
          <a:xfrm>
            <a:off x="452767" y="4901833"/>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 </a:t>
            </a:r>
            <a:r>
              <a:rPr lang="de-DE" sz="1400" b="1" dirty="0" err="1">
                <a:latin typeface="Agency FB" panose="020B0503020202020204" pitchFamily="34" charset="0"/>
              </a:rPr>
              <a:t>Stainbrücke</a:t>
            </a:r>
            <a:r>
              <a:rPr lang="de-DE" sz="1400" b="1" dirty="0">
                <a:latin typeface="Agency FB" panose="020B0503020202020204" pitchFamily="34" charset="0"/>
              </a:rPr>
              <a:t> ist massiv.</a:t>
            </a:r>
          </a:p>
        </p:txBody>
      </p:sp>
      <p:sp>
        <p:nvSpPr>
          <p:cNvPr id="28" name="Rechteck 27">
            <a:extLst>
              <a:ext uri="{FF2B5EF4-FFF2-40B4-BE49-F238E27FC236}">
                <a16:creationId xmlns:a16="http://schemas.microsoft.com/office/drawing/2014/main" id="{AA563E01-9279-37A3-4E0A-15C4947252D8}"/>
              </a:ext>
            </a:extLst>
          </p:cNvPr>
          <p:cNvSpPr/>
          <p:nvPr/>
        </p:nvSpPr>
        <p:spPr>
          <a:xfrm>
            <a:off x="7575551" y="2372642"/>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Vor uns Lag das Tal.</a:t>
            </a:r>
          </a:p>
        </p:txBody>
      </p:sp>
      <p:sp>
        <p:nvSpPr>
          <p:cNvPr id="29" name="Rechteck 28">
            <a:extLst>
              <a:ext uri="{FF2B5EF4-FFF2-40B4-BE49-F238E27FC236}">
                <a16:creationId xmlns:a16="http://schemas.microsoft.com/office/drawing/2014/main" id="{5FF4C37F-C36E-F1D5-E4F9-A99A7478EEF6}"/>
              </a:ext>
            </a:extLst>
          </p:cNvPr>
          <p:cNvSpPr/>
          <p:nvPr/>
        </p:nvSpPr>
        <p:spPr>
          <a:xfrm>
            <a:off x="9949822" y="236651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Beim fechten verletzte ich mich.</a:t>
            </a:r>
          </a:p>
        </p:txBody>
      </p:sp>
      <p:sp>
        <p:nvSpPr>
          <p:cNvPr id="30" name="Rechteck 29">
            <a:extLst>
              <a:ext uri="{FF2B5EF4-FFF2-40B4-BE49-F238E27FC236}">
                <a16:creationId xmlns:a16="http://schemas.microsoft.com/office/drawing/2014/main" id="{5F216FC7-5319-8C89-1678-94E4637717AA}"/>
              </a:ext>
            </a:extLst>
          </p:cNvPr>
          <p:cNvSpPr/>
          <p:nvPr/>
        </p:nvSpPr>
        <p:spPr>
          <a:xfrm>
            <a:off x="994982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Fux versteckt sich hinter der Truhe.</a:t>
            </a:r>
          </a:p>
        </p:txBody>
      </p:sp>
      <p:sp>
        <p:nvSpPr>
          <p:cNvPr id="31" name="Rechteck 30">
            <a:extLst>
              <a:ext uri="{FF2B5EF4-FFF2-40B4-BE49-F238E27FC236}">
                <a16:creationId xmlns:a16="http://schemas.microsoft.com/office/drawing/2014/main" id="{FDDDB95D-2C23-91A4-9197-9FA5E9C15FA1}"/>
              </a:ext>
            </a:extLst>
          </p:cNvPr>
          <p:cNvSpPr/>
          <p:nvPr/>
        </p:nvSpPr>
        <p:spPr>
          <a:xfrm>
            <a:off x="9962224" y="490039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Dies muss der richtige Weg sein!</a:t>
            </a:r>
          </a:p>
        </p:txBody>
      </p:sp>
      <p:sp>
        <p:nvSpPr>
          <p:cNvPr id="33" name="Rechteck 32">
            <a:extLst>
              <a:ext uri="{FF2B5EF4-FFF2-40B4-BE49-F238E27FC236}">
                <a16:creationId xmlns:a16="http://schemas.microsoft.com/office/drawing/2014/main" id="{B110CF53-4713-5300-8313-83C2A25D710F}"/>
              </a:ext>
            </a:extLst>
          </p:cNvPr>
          <p:cNvSpPr/>
          <p:nvPr/>
        </p:nvSpPr>
        <p:spPr>
          <a:xfrm>
            <a:off x="7575551"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Der Mann hatte das Schwert in der Hand.</a:t>
            </a:r>
          </a:p>
        </p:txBody>
      </p:sp>
      <p:sp>
        <p:nvSpPr>
          <p:cNvPr id="34" name="Rechteck 33">
            <a:extLst>
              <a:ext uri="{FF2B5EF4-FFF2-40B4-BE49-F238E27FC236}">
                <a16:creationId xmlns:a16="http://schemas.microsoft.com/office/drawing/2014/main" id="{E2B9C7D6-9A38-311B-033C-BC4E870431D3}"/>
              </a:ext>
            </a:extLst>
          </p:cNvPr>
          <p:cNvSpPr/>
          <p:nvPr/>
        </p:nvSpPr>
        <p:spPr>
          <a:xfrm>
            <a:off x="9962224" y="1160604"/>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Mein </a:t>
            </a:r>
            <a:r>
              <a:rPr lang="de-DE" sz="1400" b="1" dirty="0" err="1">
                <a:latin typeface="Agency FB" panose="020B0503020202020204" pitchFamily="34" charset="0"/>
              </a:rPr>
              <a:t>Grossvater</a:t>
            </a:r>
            <a:r>
              <a:rPr lang="de-DE" sz="1400" b="1" dirty="0">
                <a:latin typeface="Agency FB" panose="020B0503020202020204" pitchFamily="34" charset="0"/>
              </a:rPr>
              <a:t> ist alt.</a:t>
            </a:r>
          </a:p>
        </p:txBody>
      </p:sp>
      <p:sp>
        <p:nvSpPr>
          <p:cNvPr id="35" name="Rechteck 34">
            <a:extLst>
              <a:ext uri="{FF2B5EF4-FFF2-40B4-BE49-F238E27FC236}">
                <a16:creationId xmlns:a16="http://schemas.microsoft.com/office/drawing/2014/main" id="{49B41A6A-8AA0-614A-DA11-AB2B448FF579}"/>
              </a:ext>
            </a:extLst>
          </p:cNvPr>
          <p:cNvSpPr/>
          <p:nvPr/>
        </p:nvSpPr>
        <p:spPr>
          <a:xfrm>
            <a:off x="7575551" y="363345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Das Spiel war fiel zu kurz.</a:t>
            </a:r>
          </a:p>
        </p:txBody>
      </p:sp>
      <p:sp>
        <p:nvSpPr>
          <p:cNvPr id="36" name="Rechteck 35">
            <a:extLst>
              <a:ext uri="{FF2B5EF4-FFF2-40B4-BE49-F238E27FC236}">
                <a16:creationId xmlns:a16="http://schemas.microsoft.com/office/drawing/2014/main" id="{9802DD12-6E70-A09D-F3C4-3625B12A1254}"/>
              </a:ext>
            </a:extLst>
          </p:cNvPr>
          <p:cNvSpPr/>
          <p:nvPr/>
        </p:nvSpPr>
        <p:spPr>
          <a:xfrm>
            <a:off x="7575551" y="4899176"/>
            <a:ext cx="1785607" cy="707886"/>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sz="1400" b="1" dirty="0">
                <a:latin typeface="Agency FB" panose="020B0503020202020204" pitchFamily="34" charset="0"/>
              </a:rPr>
              <a:t>In der Truhe lag ein ganzer </a:t>
            </a:r>
            <a:r>
              <a:rPr lang="de-DE" sz="1400" b="1" dirty="0" err="1">
                <a:latin typeface="Agency FB" panose="020B0503020202020204" pitchFamily="34" charset="0"/>
              </a:rPr>
              <a:t>batzen</a:t>
            </a:r>
            <a:r>
              <a:rPr lang="de-DE" sz="1400" b="1" dirty="0">
                <a:latin typeface="Agency FB" panose="020B0503020202020204" pitchFamily="34" charset="0"/>
              </a:rPr>
              <a:t> Scheine.</a:t>
            </a:r>
          </a:p>
        </p:txBody>
      </p:sp>
      <p:cxnSp>
        <p:nvCxnSpPr>
          <p:cNvPr id="37" name="Gerade Verbindung mit Pfeil 36">
            <a:extLst>
              <a:ext uri="{FF2B5EF4-FFF2-40B4-BE49-F238E27FC236}">
                <a16:creationId xmlns:a16="http://schemas.microsoft.com/office/drawing/2014/main" id="{7B2DEC80-1682-6C11-A93B-6C3895D644FD}"/>
              </a:ext>
            </a:extLst>
          </p:cNvPr>
          <p:cNvCxnSpPr>
            <a:cxnSpLocks/>
          </p:cNvCxnSpPr>
          <p:nvPr/>
        </p:nvCxnSpPr>
        <p:spPr>
          <a:xfrm>
            <a:off x="2238374"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41" name="Gerade Verbindung mit Pfeil 40">
            <a:extLst>
              <a:ext uri="{FF2B5EF4-FFF2-40B4-BE49-F238E27FC236}">
                <a16:creationId xmlns:a16="http://schemas.microsoft.com/office/drawing/2014/main" id="{0831C981-ADEE-04C0-B089-2AF9C8F476D6}"/>
              </a:ext>
            </a:extLst>
          </p:cNvPr>
          <p:cNvCxnSpPr>
            <a:cxnSpLocks/>
          </p:cNvCxnSpPr>
          <p:nvPr/>
        </p:nvCxnSpPr>
        <p:spPr>
          <a:xfrm>
            <a:off x="4614532" y="2728022"/>
            <a:ext cx="58674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2" name="Textfeld 41">
            <a:extLst>
              <a:ext uri="{FF2B5EF4-FFF2-40B4-BE49-F238E27FC236}">
                <a16:creationId xmlns:a16="http://schemas.microsoft.com/office/drawing/2014/main" id="{68F9F6EA-934B-E82E-4163-47C474AAF2B4}"/>
              </a:ext>
            </a:extLst>
          </p:cNvPr>
          <p:cNvSpPr txBox="1"/>
          <p:nvPr/>
        </p:nvSpPr>
        <p:spPr>
          <a:xfrm>
            <a:off x="2243103" y="2494473"/>
            <a:ext cx="543739" cy="261610"/>
          </a:xfrm>
          <a:prstGeom prst="rect">
            <a:avLst/>
          </a:prstGeom>
          <a:noFill/>
        </p:spPr>
        <p:txBody>
          <a:bodyPr wrap="none" rtlCol="0">
            <a:spAutoFit/>
          </a:bodyPr>
          <a:lstStyle/>
          <a:p>
            <a:r>
              <a:rPr lang="de-DE" sz="1100" dirty="0"/>
              <a:t>richtig</a:t>
            </a:r>
            <a:endParaRPr lang="de-DE" dirty="0"/>
          </a:p>
        </p:txBody>
      </p:sp>
      <p:sp>
        <p:nvSpPr>
          <p:cNvPr id="43" name="Textfeld 42">
            <a:extLst>
              <a:ext uri="{FF2B5EF4-FFF2-40B4-BE49-F238E27FC236}">
                <a16:creationId xmlns:a16="http://schemas.microsoft.com/office/drawing/2014/main" id="{44FB2E69-F034-9AAC-AB1B-5EB2F690D8C0}"/>
              </a:ext>
            </a:extLst>
          </p:cNvPr>
          <p:cNvSpPr txBox="1"/>
          <p:nvPr/>
        </p:nvSpPr>
        <p:spPr>
          <a:xfrm>
            <a:off x="4588465" y="2494473"/>
            <a:ext cx="514885" cy="261610"/>
          </a:xfrm>
          <a:prstGeom prst="rect">
            <a:avLst/>
          </a:prstGeom>
          <a:noFill/>
        </p:spPr>
        <p:txBody>
          <a:bodyPr wrap="none" rtlCol="0">
            <a:spAutoFit/>
          </a:bodyPr>
          <a:lstStyle/>
          <a:p>
            <a:r>
              <a:rPr lang="de-DE" sz="1100" dirty="0"/>
              <a:t>falsch</a:t>
            </a:r>
            <a:endParaRPr lang="de-DE" dirty="0"/>
          </a:p>
        </p:txBody>
      </p:sp>
      <p:cxnSp>
        <p:nvCxnSpPr>
          <p:cNvPr id="44" name="Gerade Verbindung mit Pfeil 43">
            <a:extLst>
              <a:ext uri="{FF2B5EF4-FFF2-40B4-BE49-F238E27FC236}">
                <a16:creationId xmlns:a16="http://schemas.microsoft.com/office/drawing/2014/main" id="{491BF276-93F0-701F-F2E6-8D0FBF79161C}"/>
              </a:ext>
            </a:extLst>
          </p:cNvPr>
          <p:cNvCxnSpPr/>
          <p:nvPr/>
        </p:nvCxnSpPr>
        <p:spPr>
          <a:xfrm>
            <a:off x="6072782" y="311484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5" name="Textfeld 44">
            <a:extLst>
              <a:ext uri="{FF2B5EF4-FFF2-40B4-BE49-F238E27FC236}">
                <a16:creationId xmlns:a16="http://schemas.microsoft.com/office/drawing/2014/main" id="{FA562819-CBC3-D987-7331-DD35B8EB0C3E}"/>
              </a:ext>
            </a:extLst>
          </p:cNvPr>
          <p:cNvSpPr txBox="1"/>
          <p:nvPr/>
        </p:nvSpPr>
        <p:spPr>
          <a:xfrm>
            <a:off x="6054836" y="3056534"/>
            <a:ext cx="543739" cy="261610"/>
          </a:xfrm>
          <a:prstGeom prst="rect">
            <a:avLst/>
          </a:prstGeom>
          <a:noFill/>
        </p:spPr>
        <p:txBody>
          <a:bodyPr wrap="none" rtlCol="0">
            <a:spAutoFit/>
          </a:bodyPr>
          <a:lstStyle/>
          <a:p>
            <a:r>
              <a:rPr lang="de-DE" sz="1100" dirty="0"/>
              <a:t>richtig</a:t>
            </a:r>
            <a:endParaRPr lang="de-DE" dirty="0"/>
          </a:p>
        </p:txBody>
      </p:sp>
      <p:cxnSp>
        <p:nvCxnSpPr>
          <p:cNvPr id="46" name="Gerade Verbindung mit Pfeil 45">
            <a:extLst>
              <a:ext uri="{FF2B5EF4-FFF2-40B4-BE49-F238E27FC236}">
                <a16:creationId xmlns:a16="http://schemas.microsoft.com/office/drawing/2014/main" id="{A6CBD609-AC39-5318-C325-EF2090C6905D}"/>
              </a:ext>
            </a:extLst>
          </p:cNvPr>
          <p:cNvCxnSpPr/>
          <p:nvPr/>
        </p:nvCxnSpPr>
        <p:spPr>
          <a:xfrm>
            <a:off x="6075326" y="4387076"/>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7" name="Textfeld 46">
            <a:extLst>
              <a:ext uri="{FF2B5EF4-FFF2-40B4-BE49-F238E27FC236}">
                <a16:creationId xmlns:a16="http://schemas.microsoft.com/office/drawing/2014/main" id="{395F77B0-09B5-E8AB-1A4F-FFECA85744EB}"/>
              </a:ext>
            </a:extLst>
          </p:cNvPr>
          <p:cNvSpPr txBox="1"/>
          <p:nvPr/>
        </p:nvSpPr>
        <p:spPr>
          <a:xfrm>
            <a:off x="6034145" y="4495750"/>
            <a:ext cx="514885" cy="261610"/>
          </a:xfrm>
          <a:prstGeom prst="rect">
            <a:avLst/>
          </a:prstGeom>
          <a:noFill/>
        </p:spPr>
        <p:txBody>
          <a:bodyPr wrap="none" rtlCol="0">
            <a:spAutoFit/>
          </a:bodyPr>
          <a:lstStyle/>
          <a:p>
            <a:r>
              <a:rPr lang="de-DE" sz="1100" dirty="0"/>
              <a:t>falsch</a:t>
            </a:r>
            <a:endParaRPr lang="de-DE" dirty="0"/>
          </a:p>
        </p:txBody>
      </p:sp>
      <p:cxnSp>
        <p:nvCxnSpPr>
          <p:cNvPr id="48" name="Gerade Verbindung mit Pfeil 47">
            <a:extLst>
              <a:ext uri="{FF2B5EF4-FFF2-40B4-BE49-F238E27FC236}">
                <a16:creationId xmlns:a16="http://schemas.microsoft.com/office/drawing/2014/main" id="{76CE876C-6613-41DF-1524-F0D6B48F34D1}"/>
              </a:ext>
            </a:extLst>
          </p:cNvPr>
          <p:cNvCxnSpPr/>
          <p:nvPr/>
        </p:nvCxnSpPr>
        <p:spPr>
          <a:xfrm>
            <a:off x="6072782"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49" name="Textfeld 48">
            <a:extLst>
              <a:ext uri="{FF2B5EF4-FFF2-40B4-BE49-F238E27FC236}">
                <a16:creationId xmlns:a16="http://schemas.microsoft.com/office/drawing/2014/main" id="{B5356995-74C1-3A35-EC90-9AB23DE3F76C}"/>
              </a:ext>
            </a:extLst>
          </p:cNvPr>
          <p:cNvSpPr txBox="1"/>
          <p:nvPr/>
        </p:nvSpPr>
        <p:spPr>
          <a:xfrm>
            <a:off x="6031601" y="5745295"/>
            <a:ext cx="514885" cy="261610"/>
          </a:xfrm>
          <a:prstGeom prst="rect">
            <a:avLst/>
          </a:prstGeom>
          <a:noFill/>
        </p:spPr>
        <p:txBody>
          <a:bodyPr wrap="none" rtlCol="0">
            <a:spAutoFit/>
          </a:bodyPr>
          <a:lstStyle/>
          <a:p>
            <a:r>
              <a:rPr lang="de-DE" sz="1100" dirty="0"/>
              <a:t>falsch</a:t>
            </a:r>
            <a:endParaRPr lang="de-DE" dirty="0"/>
          </a:p>
        </p:txBody>
      </p:sp>
      <p:sp>
        <p:nvSpPr>
          <p:cNvPr id="50" name="Textfeld 49">
            <a:extLst>
              <a:ext uri="{FF2B5EF4-FFF2-40B4-BE49-F238E27FC236}">
                <a16:creationId xmlns:a16="http://schemas.microsoft.com/office/drawing/2014/main" id="{51F25B7D-4831-AF7B-919B-AA40005D42E5}"/>
              </a:ext>
            </a:extLst>
          </p:cNvPr>
          <p:cNvSpPr txBox="1"/>
          <p:nvPr/>
        </p:nvSpPr>
        <p:spPr>
          <a:xfrm>
            <a:off x="2243103" y="1304959"/>
            <a:ext cx="543739" cy="261610"/>
          </a:xfrm>
          <a:prstGeom prst="rect">
            <a:avLst/>
          </a:prstGeom>
          <a:noFill/>
        </p:spPr>
        <p:txBody>
          <a:bodyPr wrap="none" rtlCol="0">
            <a:spAutoFit/>
          </a:bodyPr>
          <a:lstStyle/>
          <a:p>
            <a:r>
              <a:rPr lang="de-DE" sz="1100" dirty="0"/>
              <a:t>richtig</a:t>
            </a:r>
            <a:endParaRPr lang="de-DE" dirty="0"/>
          </a:p>
        </p:txBody>
      </p:sp>
      <p:cxnSp>
        <p:nvCxnSpPr>
          <p:cNvPr id="51" name="Gerade Verbindung mit Pfeil 50">
            <a:extLst>
              <a:ext uri="{FF2B5EF4-FFF2-40B4-BE49-F238E27FC236}">
                <a16:creationId xmlns:a16="http://schemas.microsoft.com/office/drawing/2014/main" id="{4062F472-0181-82A3-33E5-E5915F15A720}"/>
              </a:ext>
            </a:extLst>
          </p:cNvPr>
          <p:cNvCxnSpPr>
            <a:cxnSpLocks/>
          </p:cNvCxnSpPr>
          <p:nvPr/>
        </p:nvCxnSpPr>
        <p:spPr>
          <a:xfrm>
            <a:off x="2254579" y="1562895"/>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59" name="Gerade Verbindung mit Pfeil 58">
            <a:extLst>
              <a:ext uri="{FF2B5EF4-FFF2-40B4-BE49-F238E27FC236}">
                <a16:creationId xmlns:a16="http://schemas.microsoft.com/office/drawing/2014/main" id="{70072274-CAE5-BCA3-2EF6-923C746B2CB4}"/>
              </a:ext>
            </a:extLst>
          </p:cNvPr>
          <p:cNvCxnSpPr>
            <a:cxnSpLocks/>
          </p:cNvCxnSpPr>
          <p:nvPr/>
        </p:nvCxnSpPr>
        <p:spPr>
          <a:xfrm flipH="1">
            <a:off x="2276206" y="1931237"/>
            <a:ext cx="590098" cy="42090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0" name="Textfeld 59">
            <a:extLst>
              <a:ext uri="{FF2B5EF4-FFF2-40B4-BE49-F238E27FC236}">
                <a16:creationId xmlns:a16="http://schemas.microsoft.com/office/drawing/2014/main" id="{C70B0843-B690-E08D-8195-CA46E48E94C8}"/>
              </a:ext>
            </a:extLst>
          </p:cNvPr>
          <p:cNvSpPr txBox="1"/>
          <p:nvPr/>
        </p:nvSpPr>
        <p:spPr>
          <a:xfrm>
            <a:off x="2608861" y="2050179"/>
            <a:ext cx="514885" cy="261610"/>
          </a:xfrm>
          <a:prstGeom prst="rect">
            <a:avLst/>
          </a:prstGeom>
          <a:noFill/>
        </p:spPr>
        <p:txBody>
          <a:bodyPr wrap="square" rtlCol="0">
            <a:spAutoFit/>
          </a:bodyPr>
          <a:lstStyle/>
          <a:p>
            <a:r>
              <a:rPr lang="de-DE" sz="1100" dirty="0"/>
              <a:t>falsch</a:t>
            </a:r>
            <a:endParaRPr lang="de-DE" dirty="0"/>
          </a:p>
        </p:txBody>
      </p:sp>
      <p:cxnSp>
        <p:nvCxnSpPr>
          <p:cNvPr id="62" name="Gerade Verbindung mit Pfeil 61">
            <a:extLst>
              <a:ext uri="{FF2B5EF4-FFF2-40B4-BE49-F238E27FC236}">
                <a16:creationId xmlns:a16="http://schemas.microsoft.com/office/drawing/2014/main" id="{FA2EAD53-886C-F079-8EA7-1DB6BCF39D5D}"/>
              </a:ext>
            </a:extLst>
          </p:cNvPr>
          <p:cNvCxnSpPr/>
          <p:nvPr/>
        </p:nvCxnSpPr>
        <p:spPr>
          <a:xfrm>
            <a:off x="1264533" y="3122623"/>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3" name="Textfeld 62">
            <a:extLst>
              <a:ext uri="{FF2B5EF4-FFF2-40B4-BE49-F238E27FC236}">
                <a16:creationId xmlns:a16="http://schemas.microsoft.com/office/drawing/2014/main" id="{817F2FF9-79B7-A6D2-1A88-0713C45B2464}"/>
              </a:ext>
            </a:extLst>
          </p:cNvPr>
          <p:cNvSpPr txBox="1"/>
          <p:nvPr/>
        </p:nvSpPr>
        <p:spPr>
          <a:xfrm>
            <a:off x="1223352" y="3231297"/>
            <a:ext cx="514885" cy="261610"/>
          </a:xfrm>
          <a:prstGeom prst="rect">
            <a:avLst/>
          </a:prstGeom>
          <a:noFill/>
        </p:spPr>
        <p:txBody>
          <a:bodyPr wrap="none" rtlCol="0">
            <a:spAutoFit/>
          </a:bodyPr>
          <a:lstStyle/>
          <a:p>
            <a:r>
              <a:rPr lang="de-DE" sz="1100" dirty="0"/>
              <a:t>falsch</a:t>
            </a:r>
            <a:endParaRPr lang="de-DE" dirty="0"/>
          </a:p>
        </p:txBody>
      </p:sp>
      <p:cxnSp>
        <p:nvCxnSpPr>
          <p:cNvPr id="64" name="Gerade Verbindung mit Pfeil 63">
            <a:extLst>
              <a:ext uri="{FF2B5EF4-FFF2-40B4-BE49-F238E27FC236}">
                <a16:creationId xmlns:a16="http://schemas.microsoft.com/office/drawing/2014/main" id="{B99CBD9F-3D86-2851-EDF1-ACEE14188AFE}"/>
              </a:ext>
            </a:extLst>
          </p:cNvPr>
          <p:cNvCxnSpPr>
            <a:cxnSpLocks/>
          </p:cNvCxnSpPr>
          <p:nvPr/>
        </p:nvCxnSpPr>
        <p:spPr>
          <a:xfrm>
            <a:off x="2137434" y="4422194"/>
            <a:ext cx="601606" cy="50924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65" name="Textfeld 64">
            <a:extLst>
              <a:ext uri="{FF2B5EF4-FFF2-40B4-BE49-F238E27FC236}">
                <a16:creationId xmlns:a16="http://schemas.microsoft.com/office/drawing/2014/main" id="{C0FF96A5-AD5D-13BA-62A0-A04FE3CE1842}"/>
              </a:ext>
            </a:extLst>
          </p:cNvPr>
          <p:cNvSpPr txBox="1"/>
          <p:nvPr/>
        </p:nvSpPr>
        <p:spPr>
          <a:xfrm>
            <a:off x="2526540" y="4543967"/>
            <a:ext cx="514885" cy="261610"/>
          </a:xfrm>
          <a:prstGeom prst="rect">
            <a:avLst/>
          </a:prstGeom>
          <a:noFill/>
        </p:spPr>
        <p:txBody>
          <a:bodyPr wrap="square" rtlCol="0">
            <a:spAutoFit/>
          </a:bodyPr>
          <a:lstStyle/>
          <a:p>
            <a:r>
              <a:rPr lang="de-DE" sz="1100" dirty="0"/>
              <a:t>falsch</a:t>
            </a:r>
            <a:endParaRPr lang="de-DE" dirty="0"/>
          </a:p>
        </p:txBody>
      </p:sp>
      <p:sp>
        <p:nvSpPr>
          <p:cNvPr id="68" name="Rechteck: abgerundete Ecken 67">
            <a:extLst>
              <a:ext uri="{FF2B5EF4-FFF2-40B4-BE49-F238E27FC236}">
                <a16:creationId xmlns:a16="http://schemas.microsoft.com/office/drawing/2014/main" id="{0B39B392-5B46-E961-F878-86B09F38CCBD}"/>
              </a:ext>
            </a:extLst>
          </p:cNvPr>
          <p:cNvSpPr/>
          <p:nvPr/>
        </p:nvSpPr>
        <p:spPr>
          <a:xfrm>
            <a:off x="581759" y="6131647"/>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69" name="Gerade Verbindung mit Pfeil 68">
            <a:extLst>
              <a:ext uri="{FF2B5EF4-FFF2-40B4-BE49-F238E27FC236}">
                <a16:creationId xmlns:a16="http://schemas.microsoft.com/office/drawing/2014/main" id="{23ED95D0-8E4F-E7EA-0684-99860BF0AD7B}"/>
              </a:ext>
            </a:extLst>
          </p:cNvPr>
          <p:cNvCxnSpPr/>
          <p:nvPr/>
        </p:nvCxnSpPr>
        <p:spPr>
          <a:xfrm>
            <a:off x="1283961" y="5636621"/>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0" name="Textfeld 69">
            <a:extLst>
              <a:ext uri="{FF2B5EF4-FFF2-40B4-BE49-F238E27FC236}">
                <a16:creationId xmlns:a16="http://schemas.microsoft.com/office/drawing/2014/main" id="{CD32E6EA-FD15-07FD-62C6-81D9C7CBC84A}"/>
              </a:ext>
            </a:extLst>
          </p:cNvPr>
          <p:cNvSpPr txBox="1"/>
          <p:nvPr/>
        </p:nvSpPr>
        <p:spPr>
          <a:xfrm>
            <a:off x="1242780" y="5745295"/>
            <a:ext cx="543739" cy="261610"/>
          </a:xfrm>
          <a:prstGeom prst="rect">
            <a:avLst/>
          </a:prstGeom>
          <a:noFill/>
        </p:spPr>
        <p:txBody>
          <a:bodyPr wrap="none" rtlCol="0">
            <a:spAutoFit/>
          </a:bodyPr>
          <a:lstStyle/>
          <a:p>
            <a:r>
              <a:rPr lang="de-DE" sz="1100" dirty="0"/>
              <a:t>richtig</a:t>
            </a:r>
            <a:endParaRPr lang="de-DE" dirty="0"/>
          </a:p>
        </p:txBody>
      </p:sp>
      <p:cxnSp>
        <p:nvCxnSpPr>
          <p:cNvPr id="71" name="Gerade Verbindung mit Pfeil 70">
            <a:extLst>
              <a:ext uri="{FF2B5EF4-FFF2-40B4-BE49-F238E27FC236}">
                <a16:creationId xmlns:a16="http://schemas.microsoft.com/office/drawing/2014/main" id="{1F6254C4-D2C0-5F40-51FE-10B84B9C27B9}"/>
              </a:ext>
            </a:extLst>
          </p:cNvPr>
          <p:cNvCxnSpPr>
            <a:cxnSpLocks/>
          </p:cNvCxnSpPr>
          <p:nvPr/>
        </p:nvCxnSpPr>
        <p:spPr>
          <a:xfrm flipH="1">
            <a:off x="2257156" y="5260682"/>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74" name="Textfeld 73">
            <a:extLst>
              <a:ext uri="{FF2B5EF4-FFF2-40B4-BE49-F238E27FC236}">
                <a16:creationId xmlns:a16="http://schemas.microsoft.com/office/drawing/2014/main" id="{3BCB9200-3832-4ED0-A857-BC4D76188B5D}"/>
              </a:ext>
            </a:extLst>
          </p:cNvPr>
          <p:cNvSpPr txBox="1"/>
          <p:nvPr/>
        </p:nvSpPr>
        <p:spPr>
          <a:xfrm>
            <a:off x="2299385" y="5008967"/>
            <a:ext cx="543739" cy="261610"/>
          </a:xfrm>
          <a:prstGeom prst="rect">
            <a:avLst/>
          </a:prstGeom>
          <a:noFill/>
        </p:spPr>
        <p:txBody>
          <a:bodyPr wrap="none" rtlCol="0">
            <a:spAutoFit/>
          </a:bodyPr>
          <a:lstStyle/>
          <a:p>
            <a:r>
              <a:rPr lang="de-DE" sz="1100" dirty="0"/>
              <a:t>richtig</a:t>
            </a:r>
            <a:endParaRPr lang="de-DE" dirty="0"/>
          </a:p>
        </p:txBody>
      </p:sp>
      <p:sp>
        <p:nvSpPr>
          <p:cNvPr id="75" name="Textfeld 74">
            <a:extLst>
              <a:ext uri="{FF2B5EF4-FFF2-40B4-BE49-F238E27FC236}">
                <a16:creationId xmlns:a16="http://schemas.microsoft.com/office/drawing/2014/main" id="{4A876994-75F2-7F52-D9CD-09A10B96B13F}"/>
              </a:ext>
            </a:extLst>
          </p:cNvPr>
          <p:cNvSpPr txBox="1"/>
          <p:nvPr/>
        </p:nvSpPr>
        <p:spPr>
          <a:xfrm>
            <a:off x="1391861" y="4487205"/>
            <a:ext cx="514885" cy="261610"/>
          </a:xfrm>
          <a:prstGeom prst="rect">
            <a:avLst/>
          </a:prstGeom>
          <a:noFill/>
        </p:spPr>
        <p:txBody>
          <a:bodyPr wrap="none" rtlCol="0">
            <a:spAutoFit/>
          </a:bodyPr>
          <a:lstStyle/>
          <a:p>
            <a:r>
              <a:rPr lang="de-DE" sz="1100" dirty="0"/>
              <a:t>falsch</a:t>
            </a:r>
            <a:endParaRPr lang="de-DE" dirty="0"/>
          </a:p>
        </p:txBody>
      </p:sp>
      <p:cxnSp>
        <p:nvCxnSpPr>
          <p:cNvPr id="76" name="Gerade Verbindung mit Pfeil 75">
            <a:extLst>
              <a:ext uri="{FF2B5EF4-FFF2-40B4-BE49-F238E27FC236}">
                <a16:creationId xmlns:a16="http://schemas.microsoft.com/office/drawing/2014/main" id="{3B4D5872-1867-2E6F-B26C-19B5361DE8FB}"/>
              </a:ext>
            </a:extLst>
          </p:cNvPr>
          <p:cNvCxnSpPr>
            <a:cxnSpLocks/>
            <a:stCxn id="27" idx="0"/>
          </p:cNvCxnSpPr>
          <p:nvPr/>
        </p:nvCxnSpPr>
        <p:spPr>
          <a:xfrm flipV="1">
            <a:off x="1345571" y="4348905"/>
            <a:ext cx="1393469" cy="5529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80" name="Gerade Verbindung mit Pfeil 79">
            <a:extLst>
              <a:ext uri="{FF2B5EF4-FFF2-40B4-BE49-F238E27FC236}">
                <a16:creationId xmlns:a16="http://schemas.microsoft.com/office/drawing/2014/main" id="{72349819-9E1B-54D9-7993-0335BC222817}"/>
              </a:ext>
            </a:extLst>
          </p:cNvPr>
          <p:cNvCxnSpPr>
            <a:cxnSpLocks/>
          </p:cNvCxnSpPr>
          <p:nvPr/>
        </p:nvCxnSpPr>
        <p:spPr>
          <a:xfrm>
            <a:off x="4669781" y="1534516"/>
            <a:ext cx="476250"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2" name="Textfeld 81">
            <a:extLst>
              <a:ext uri="{FF2B5EF4-FFF2-40B4-BE49-F238E27FC236}">
                <a16:creationId xmlns:a16="http://schemas.microsoft.com/office/drawing/2014/main" id="{66C27765-C88C-5CE4-377D-4197DD0A432B}"/>
              </a:ext>
            </a:extLst>
          </p:cNvPr>
          <p:cNvSpPr txBox="1"/>
          <p:nvPr/>
        </p:nvSpPr>
        <p:spPr>
          <a:xfrm>
            <a:off x="4614532" y="1273129"/>
            <a:ext cx="543739" cy="261610"/>
          </a:xfrm>
          <a:prstGeom prst="rect">
            <a:avLst/>
          </a:prstGeom>
          <a:noFill/>
        </p:spPr>
        <p:txBody>
          <a:bodyPr wrap="none" rtlCol="0">
            <a:spAutoFit/>
          </a:bodyPr>
          <a:lstStyle/>
          <a:p>
            <a:r>
              <a:rPr lang="de-DE" sz="1100" dirty="0"/>
              <a:t>richtig</a:t>
            </a:r>
            <a:endParaRPr lang="de-DE" dirty="0"/>
          </a:p>
        </p:txBody>
      </p:sp>
      <p:cxnSp>
        <p:nvCxnSpPr>
          <p:cNvPr id="83" name="Gerade Verbindung mit Pfeil 82">
            <a:extLst>
              <a:ext uri="{FF2B5EF4-FFF2-40B4-BE49-F238E27FC236}">
                <a16:creationId xmlns:a16="http://schemas.microsoft.com/office/drawing/2014/main" id="{73920237-5C9E-CF9E-9E3E-4A82F1ACBDD6}"/>
              </a:ext>
            </a:extLst>
          </p:cNvPr>
          <p:cNvCxnSpPr>
            <a:cxnSpLocks/>
          </p:cNvCxnSpPr>
          <p:nvPr/>
        </p:nvCxnSpPr>
        <p:spPr>
          <a:xfrm>
            <a:off x="6988802" y="1931237"/>
            <a:ext cx="543739" cy="3887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4" name="Textfeld 83">
            <a:extLst>
              <a:ext uri="{FF2B5EF4-FFF2-40B4-BE49-F238E27FC236}">
                <a16:creationId xmlns:a16="http://schemas.microsoft.com/office/drawing/2014/main" id="{76C51A07-FCE4-5D5D-B75B-51826E20676F}"/>
              </a:ext>
            </a:extLst>
          </p:cNvPr>
          <p:cNvSpPr txBox="1"/>
          <p:nvPr/>
        </p:nvSpPr>
        <p:spPr>
          <a:xfrm>
            <a:off x="6702505" y="1991755"/>
            <a:ext cx="543739" cy="261610"/>
          </a:xfrm>
          <a:prstGeom prst="rect">
            <a:avLst/>
          </a:prstGeom>
          <a:noFill/>
        </p:spPr>
        <p:txBody>
          <a:bodyPr wrap="none" rtlCol="0">
            <a:spAutoFit/>
          </a:bodyPr>
          <a:lstStyle/>
          <a:p>
            <a:r>
              <a:rPr lang="de-DE" sz="1100" dirty="0"/>
              <a:t>richtig</a:t>
            </a:r>
            <a:endParaRPr lang="de-DE" dirty="0"/>
          </a:p>
        </p:txBody>
      </p:sp>
      <p:cxnSp>
        <p:nvCxnSpPr>
          <p:cNvPr id="87" name="Gerade Verbindung mit Pfeil 86">
            <a:extLst>
              <a:ext uri="{FF2B5EF4-FFF2-40B4-BE49-F238E27FC236}">
                <a16:creationId xmlns:a16="http://schemas.microsoft.com/office/drawing/2014/main" id="{AA7256A9-081B-AE3F-F4CC-B6D5B7D20539}"/>
              </a:ext>
            </a:extLst>
          </p:cNvPr>
          <p:cNvCxnSpPr>
            <a:cxnSpLocks/>
          </p:cNvCxnSpPr>
          <p:nvPr/>
        </p:nvCxnSpPr>
        <p:spPr>
          <a:xfrm flipV="1">
            <a:off x="6082305" y="1909694"/>
            <a:ext cx="0" cy="425732"/>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89" name="Textfeld 88">
            <a:extLst>
              <a:ext uri="{FF2B5EF4-FFF2-40B4-BE49-F238E27FC236}">
                <a16:creationId xmlns:a16="http://schemas.microsoft.com/office/drawing/2014/main" id="{39EBB642-5278-4980-62B3-04143CF5888D}"/>
              </a:ext>
            </a:extLst>
          </p:cNvPr>
          <p:cNvSpPr txBox="1"/>
          <p:nvPr/>
        </p:nvSpPr>
        <p:spPr>
          <a:xfrm>
            <a:off x="5591297" y="1984727"/>
            <a:ext cx="514885" cy="261610"/>
          </a:xfrm>
          <a:prstGeom prst="rect">
            <a:avLst/>
          </a:prstGeom>
          <a:noFill/>
        </p:spPr>
        <p:txBody>
          <a:bodyPr wrap="none" rtlCol="0">
            <a:spAutoFit/>
          </a:bodyPr>
          <a:lstStyle/>
          <a:p>
            <a:r>
              <a:rPr lang="de-DE" sz="1100" dirty="0"/>
              <a:t>falsch</a:t>
            </a:r>
            <a:endParaRPr lang="de-DE" dirty="0"/>
          </a:p>
        </p:txBody>
      </p:sp>
      <p:sp>
        <p:nvSpPr>
          <p:cNvPr id="90" name="Textfeld 89">
            <a:extLst>
              <a:ext uri="{FF2B5EF4-FFF2-40B4-BE49-F238E27FC236}">
                <a16:creationId xmlns:a16="http://schemas.microsoft.com/office/drawing/2014/main" id="{2BEAB71A-8F4B-3368-095F-C9F50DFF23B6}"/>
              </a:ext>
            </a:extLst>
          </p:cNvPr>
          <p:cNvSpPr txBox="1"/>
          <p:nvPr/>
        </p:nvSpPr>
        <p:spPr>
          <a:xfrm>
            <a:off x="7044295" y="1231448"/>
            <a:ext cx="514885" cy="261610"/>
          </a:xfrm>
          <a:prstGeom prst="rect">
            <a:avLst/>
          </a:prstGeom>
          <a:noFill/>
        </p:spPr>
        <p:txBody>
          <a:bodyPr wrap="none" rtlCol="0">
            <a:spAutoFit/>
          </a:bodyPr>
          <a:lstStyle/>
          <a:p>
            <a:r>
              <a:rPr lang="de-DE" sz="1100" dirty="0"/>
              <a:t>falsch</a:t>
            </a:r>
            <a:endParaRPr lang="de-DE" dirty="0"/>
          </a:p>
        </p:txBody>
      </p:sp>
      <p:cxnSp>
        <p:nvCxnSpPr>
          <p:cNvPr id="91" name="Gerade Verbindung mit Pfeil 90">
            <a:extLst>
              <a:ext uri="{FF2B5EF4-FFF2-40B4-BE49-F238E27FC236}">
                <a16:creationId xmlns:a16="http://schemas.microsoft.com/office/drawing/2014/main" id="{F1A89C33-A42C-504D-D25C-CCB20B1CA9BA}"/>
              </a:ext>
            </a:extLst>
          </p:cNvPr>
          <p:cNvCxnSpPr>
            <a:cxnSpLocks/>
          </p:cNvCxnSpPr>
          <p:nvPr/>
        </p:nvCxnSpPr>
        <p:spPr>
          <a:xfrm>
            <a:off x="7044295"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94" name="Textfeld 93">
            <a:extLst>
              <a:ext uri="{FF2B5EF4-FFF2-40B4-BE49-F238E27FC236}">
                <a16:creationId xmlns:a16="http://schemas.microsoft.com/office/drawing/2014/main" id="{1169A849-0DCD-719B-D81C-60F5E9DB7371}"/>
              </a:ext>
            </a:extLst>
          </p:cNvPr>
          <p:cNvSpPr txBox="1"/>
          <p:nvPr/>
        </p:nvSpPr>
        <p:spPr>
          <a:xfrm>
            <a:off x="9439859" y="1221999"/>
            <a:ext cx="543739" cy="261610"/>
          </a:xfrm>
          <a:prstGeom prst="rect">
            <a:avLst/>
          </a:prstGeom>
          <a:noFill/>
        </p:spPr>
        <p:txBody>
          <a:bodyPr wrap="none" rtlCol="0">
            <a:spAutoFit/>
          </a:bodyPr>
          <a:lstStyle/>
          <a:p>
            <a:r>
              <a:rPr lang="de-DE" sz="1100" dirty="0"/>
              <a:t>richtig</a:t>
            </a:r>
            <a:endParaRPr lang="de-DE" dirty="0"/>
          </a:p>
        </p:txBody>
      </p:sp>
      <p:cxnSp>
        <p:nvCxnSpPr>
          <p:cNvPr id="95" name="Gerade Verbindung mit Pfeil 94">
            <a:extLst>
              <a:ext uri="{FF2B5EF4-FFF2-40B4-BE49-F238E27FC236}">
                <a16:creationId xmlns:a16="http://schemas.microsoft.com/office/drawing/2014/main" id="{9B8800CB-2FCA-26C1-7C8E-CE98DD10CC41}"/>
              </a:ext>
            </a:extLst>
          </p:cNvPr>
          <p:cNvCxnSpPr>
            <a:cxnSpLocks/>
          </p:cNvCxnSpPr>
          <p:nvPr/>
        </p:nvCxnSpPr>
        <p:spPr>
          <a:xfrm>
            <a:off x="9439859" y="1544923"/>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6" name="Gerade Verbindung mit Pfeil 95">
            <a:extLst>
              <a:ext uri="{FF2B5EF4-FFF2-40B4-BE49-F238E27FC236}">
                <a16:creationId xmlns:a16="http://schemas.microsoft.com/office/drawing/2014/main" id="{752FF604-8A58-AAE4-A694-E6F18FD38E32}"/>
              </a:ext>
            </a:extLst>
          </p:cNvPr>
          <p:cNvCxnSpPr>
            <a:cxnSpLocks/>
          </p:cNvCxnSpPr>
          <p:nvPr/>
        </p:nvCxnSpPr>
        <p:spPr>
          <a:xfrm flipH="1">
            <a:off x="9009588" y="1951274"/>
            <a:ext cx="918517" cy="36051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99" name="Gerade Verbindung mit Pfeil 98">
            <a:extLst>
              <a:ext uri="{FF2B5EF4-FFF2-40B4-BE49-F238E27FC236}">
                <a16:creationId xmlns:a16="http://schemas.microsoft.com/office/drawing/2014/main" id="{59C10D0F-51F4-0D48-9C8B-95588352A242}"/>
              </a:ext>
            </a:extLst>
          </p:cNvPr>
          <p:cNvCxnSpPr>
            <a:cxnSpLocks/>
          </p:cNvCxnSpPr>
          <p:nvPr/>
        </p:nvCxnSpPr>
        <p:spPr>
          <a:xfrm flipH="1">
            <a:off x="4331298" y="3170885"/>
            <a:ext cx="5596807" cy="4050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0" name="Gerade Verbindung mit Pfeil 99">
            <a:extLst>
              <a:ext uri="{FF2B5EF4-FFF2-40B4-BE49-F238E27FC236}">
                <a16:creationId xmlns:a16="http://schemas.microsoft.com/office/drawing/2014/main" id="{20A6FC9B-44FA-8321-466D-9885B37213EC}"/>
              </a:ext>
            </a:extLst>
          </p:cNvPr>
          <p:cNvCxnSpPr>
            <a:cxnSpLocks/>
          </p:cNvCxnSpPr>
          <p:nvPr/>
        </p:nvCxnSpPr>
        <p:spPr>
          <a:xfrm>
            <a:off x="10838872" y="3114842"/>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4" name="Gerade Verbindung mit Pfeil 103">
            <a:extLst>
              <a:ext uri="{FF2B5EF4-FFF2-40B4-BE49-F238E27FC236}">
                <a16:creationId xmlns:a16="http://schemas.microsoft.com/office/drawing/2014/main" id="{73C41AE7-9741-BDE8-BC1A-DDC7663A181A}"/>
              </a:ext>
            </a:extLst>
          </p:cNvPr>
          <p:cNvCxnSpPr>
            <a:cxnSpLocks/>
          </p:cNvCxnSpPr>
          <p:nvPr/>
        </p:nvCxnSpPr>
        <p:spPr>
          <a:xfrm>
            <a:off x="10822915" y="1876593"/>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05" name="Gerade Verbindung mit Pfeil 104">
            <a:extLst>
              <a:ext uri="{FF2B5EF4-FFF2-40B4-BE49-F238E27FC236}">
                <a16:creationId xmlns:a16="http://schemas.microsoft.com/office/drawing/2014/main" id="{7A2D4F87-98EC-2887-BDB0-9914754212D9}"/>
              </a:ext>
            </a:extLst>
          </p:cNvPr>
          <p:cNvCxnSpPr>
            <a:cxnSpLocks/>
          </p:cNvCxnSpPr>
          <p:nvPr/>
        </p:nvCxnSpPr>
        <p:spPr>
          <a:xfrm>
            <a:off x="10846429" y="4357284"/>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0" name="Rechteck: abgerundete Ecken 109">
            <a:extLst>
              <a:ext uri="{FF2B5EF4-FFF2-40B4-BE49-F238E27FC236}">
                <a16:creationId xmlns:a16="http://schemas.microsoft.com/office/drawing/2014/main" id="{7848B400-F71C-B9E8-351B-316149E3C61E}"/>
              </a:ext>
            </a:extLst>
          </p:cNvPr>
          <p:cNvSpPr/>
          <p:nvPr/>
        </p:nvSpPr>
        <p:spPr>
          <a:xfrm>
            <a:off x="10159400" y="6130021"/>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1" name="Gerade Verbindung mit Pfeil 110">
            <a:extLst>
              <a:ext uri="{FF2B5EF4-FFF2-40B4-BE49-F238E27FC236}">
                <a16:creationId xmlns:a16="http://schemas.microsoft.com/office/drawing/2014/main" id="{4C587694-5FED-B71D-D24A-6707CF5D370B}"/>
              </a:ext>
            </a:extLst>
          </p:cNvPr>
          <p:cNvCxnSpPr/>
          <p:nvPr/>
        </p:nvCxnSpPr>
        <p:spPr>
          <a:xfrm>
            <a:off x="10861602" y="5634995"/>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2" name="Textfeld 111">
            <a:extLst>
              <a:ext uri="{FF2B5EF4-FFF2-40B4-BE49-F238E27FC236}">
                <a16:creationId xmlns:a16="http://schemas.microsoft.com/office/drawing/2014/main" id="{9EB1B41D-EA1D-F788-4456-4F593972A5C9}"/>
              </a:ext>
            </a:extLst>
          </p:cNvPr>
          <p:cNvSpPr txBox="1"/>
          <p:nvPr/>
        </p:nvSpPr>
        <p:spPr>
          <a:xfrm>
            <a:off x="10820421" y="5743669"/>
            <a:ext cx="543739" cy="261610"/>
          </a:xfrm>
          <a:prstGeom prst="rect">
            <a:avLst/>
          </a:prstGeom>
          <a:noFill/>
        </p:spPr>
        <p:txBody>
          <a:bodyPr wrap="none" rtlCol="0">
            <a:spAutoFit/>
          </a:bodyPr>
          <a:lstStyle/>
          <a:p>
            <a:r>
              <a:rPr lang="de-DE" sz="1100" dirty="0"/>
              <a:t>richtig</a:t>
            </a:r>
            <a:endParaRPr lang="de-DE" dirty="0"/>
          </a:p>
        </p:txBody>
      </p:sp>
      <p:cxnSp>
        <p:nvCxnSpPr>
          <p:cNvPr id="113" name="Gerade Verbindung mit Pfeil 112">
            <a:extLst>
              <a:ext uri="{FF2B5EF4-FFF2-40B4-BE49-F238E27FC236}">
                <a16:creationId xmlns:a16="http://schemas.microsoft.com/office/drawing/2014/main" id="{B2DD7BFA-C879-B1BE-8E14-E0DD4286E2E9}"/>
              </a:ext>
            </a:extLst>
          </p:cNvPr>
          <p:cNvCxnSpPr>
            <a:cxnSpLocks/>
          </p:cNvCxnSpPr>
          <p:nvPr/>
        </p:nvCxnSpPr>
        <p:spPr>
          <a:xfrm flipH="1">
            <a:off x="9434286" y="5246846"/>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6" name="Textfeld 115">
            <a:extLst>
              <a:ext uri="{FF2B5EF4-FFF2-40B4-BE49-F238E27FC236}">
                <a16:creationId xmlns:a16="http://schemas.microsoft.com/office/drawing/2014/main" id="{69C23BDB-A410-55E3-640D-547253D257E7}"/>
              </a:ext>
            </a:extLst>
          </p:cNvPr>
          <p:cNvSpPr txBox="1"/>
          <p:nvPr/>
        </p:nvSpPr>
        <p:spPr>
          <a:xfrm>
            <a:off x="9413220" y="4985236"/>
            <a:ext cx="514885" cy="261610"/>
          </a:xfrm>
          <a:prstGeom prst="rect">
            <a:avLst/>
          </a:prstGeom>
          <a:noFill/>
        </p:spPr>
        <p:txBody>
          <a:bodyPr wrap="none" rtlCol="0">
            <a:spAutoFit/>
          </a:bodyPr>
          <a:lstStyle/>
          <a:p>
            <a:r>
              <a:rPr lang="de-DE" sz="1100" dirty="0"/>
              <a:t>falsch</a:t>
            </a:r>
            <a:endParaRPr lang="de-DE" dirty="0"/>
          </a:p>
        </p:txBody>
      </p:sp>
      <p:sp>
        <p:nvSpPr>
          <p:cNvPr id="117" name="Rechteck: abgerundete Ecken 116">
            <a:extLst>
              <a:ext uri="{FF2B5EF4-FFF2-40B4-BE49-F238E27FC236}">
                <a16:creationId xmlns:a16="http://schemas.microsoft.com/office/drawing/2014/main" id="{C10DEEFB-4A20-0B60-C2C0-2E66B74721AA}"/>
              </a:ext>
            </a:extLst>
          </p:cNvPr>
          <p:cNvSpPr/>
          <p:nvPr/>
        </p:nvSpPr>
        <p:spPr>
          <a:xfrm>
            <a:off x="7806316" y="6130835"/>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18" name="Gerade Verbindung mit Pfeil 117">
            <a:extLst>
              <a:ext uri="{FF2B5EF4-FFF2-40B4-BE49-F238E27FC236}">
                <a16:creationId xmlns:a16="http://schemas.microsoft.com/office/drawing/2014/main" id="{C24EC4B6-529A-0EA1-C640-2E56E24DFB7B}"/>
              </a:ext>
            </a:extLst>
          </p:cNvPr>
          <p:cNvCxnSpPr/>
          <p:nvPr/>
        </p:nvCxnSpPr>
        <p:spPr>
          <a:xfrm>
            <a:off x="8508518" y="5635809"/>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19" name="Textfeld 118">
            <a:extLst>
              <a:ext uri="{FF2B5EF4-FFF2-40B4-BE49-F238E27FC236}">
                <a16:creationId xmlns:a16="http://schemas.microsoft.com/office/drawing/2014/main" id="{183462E9-5C32-B776-A87B-FC58DF9B45C7}"/>
              </a:ext>
            </a:extLst>
          </p:cNvPr>
          <p:cNvSpPr txBox="1"/>
          <p:nvPr/>
        </p:nvSpPr>
        <p:spPr>
          <a:xfrm>
            <a:off x="8467337" y="5744483"/>
            <a:ext cx="514885" cy="261610"/>
          </a:xfrm>
          <a:prstGeom prst="rect">
            <a:avLst/>
          </a:prstGeom>
          <a:noFill/>
        </p:spPr>
        <p:txBody>
          <a:bodyPr wrap="none" rtlCol="0">
            <a:spAutoFit/>
          </a:bodyPr>
          <a:lstStyle/>
          <a:p>
            <a:r>
              <a:rPr lang="de-DE" sz="1100" dirty="0"/>
              <a:t>falsch</a:t>
            </a:r>
            <a:endParaRPr lang="de-DE" dirty="0"/>
          </a:p>
        </p:txBody>
      </p:sp>
      <p:cxnSp>
        <p:nvCxnSpPr>
          <p:cNvPr id="120" name="Gerade Verbindung mit Pfeil 119">
            <a:extLst>
              <a:ext uri="{FF2B5EF4-FFF2-40B4-BE49-F238E27FC236}">
                <a16:creationId xmlns:a16="http://schemas.microsoft.com/office/drawing/2014/main" id="{7ED0AC6A-B7ED-86DA-C213-2A4BE00F0C79}"/>
              </a:ext>
            </a:extLst>
          </p:cNvPr>
          <p:cNvCxnSpPr>
            <a:cxnSpLocks/>
          </p:cNvCxnSpPr>
          <p:nvPr/>
        </p:nvCxnSpPr>
        <p:spPr>
          <a:xfrm flipV="1">
            <a:off x="9213222" y="4384928"/>
            <a:ext cx="946178" cy="468628"/>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25" name="Textfeld 124">
            <a:extLst>
              <a:ext uri="{FF2B5EF4-FFF2-40B4-BE49-F238E27FC236}">
                <a16:creationId xmlns:a16="http://schemas.microsoft.com/office/drawing/2014/main" id="{57028F1B-B3AC-5004-7648-C34CB6A8B35D}"/>
              </a:ext>
            </a:extLst>
          </p:cNvPr>
          <p:cNvSpPr txBox="1"/>
          <p:nvPr/>
        </p:nvSpPr>
        <p:spPr>
          <a:xfrm>
            <a:off x="9162416" y="4410709"/>
            <a:ext cx="543739" cy="261610"/>
          </a:xfrm>
          <a:prstGeom prst="rect">
            <a:avLst/>
          </a:prstGeom>
          <a:noFill/>
        </p:spPr>
        <p:txBody>
          <a:bodyPr wrap="none" rtlCol="0">
            <a:spAutoFit/>
          </a:bodyPr>
          <a:lstStyle/>
          <a:p>
            <a:r>
              <a:rPr lang="de-DE" sz="1100" dirty="0"/>
              <a:t>richtig</a:t>
            </a:r>
            <a:endParaRPr lang="de-DE" dirty="0"/>
          </a:p>
        </p:txBody>
      </p:sp>
      <p:cxnSp>
        <p:nvCxnSpPr>
          <p:cNvPr id="126" name="Gerade Verbindung mit Pfeil 125">
            <a:extLst>
              <a:ext uri="{FF2B5EF4-FFF2-40B4-BE49-F238E27FC236}">
                <a16:creationId xmlns:a16="http://schemas.microsoft.com/office/drawing/2014/main" id="{61480FCC-4B1F-4F98-A71C-CE197590FECE}"/>
              </a:ext>
            </a:extLst>
          </p:cNvPr>
          <p:cNvCxnSpPr>
            <a:cxnSpLocks/>
          </p:cNvCxnSpPr>
          <p:nvPr/>
        </p:nvCxnSpPr>
        <p:spPr>
          <a:xfrm>
            <a:off x="9009588" y="1900715"/>
            <a:ext cx="864791" cy="738195"/>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31" name="Textfeld 130">
            <a:extLst>
              <a:ext uri="{FF2B5EF4-FFF2-40B4-BE49-F238E27FC236}">
                <a16:creationId xmlns:a16="http://schemas.microsoft.com/office/drawing/2014/main" id="{D7942201-107E-D502-18D9-D2916CD78916}"/>
              </a:ext>
            </a:extLst>
          </p:cNvPr>
          <p:cNvSpPr txBox="1"/>
          <p:nvPr/>
        </p:nvSpPr>
        <p:spPr>
          <a:xfrm>
            <a:off x="9483291" y="2154198"/>
            <a:ext cx="514885" cy="261610"/>
          </a:xfrm>
          <a:prstGeom prst="rect">
            <a:avLst/>
          </a:prstGeom>
          <a:noFill/>
        </p:spPr>
        <p:txBody>
          <a:bodyPr wrap="none" rtlCol="0">
            <a:spAutoFit/>
          </a:bodyPr>
          <a:lstStyle/>
          <a:p>
            <a:r>
              <a:rPr lang="de-DE" sz="1100" dirty="0"/>
              <a:t>falsch</a:t>
            </a:r>
            <a:endParaRPr lang="de-DE" dirty="0"/>
          </a:p>
        </p:txBody>
      </p:sp>
      <p:sp>
        <p:nvSpPr>
          <p:cNvPr id="132" name="Textfeld 131">
            <a:extLst>
              <a:ext uri="{FF2B5EF4-FFF2-40B4-BE49-F238E27FC236}">
                <a16:creationId xmlns:a16="http://schemas.microsoft.com/office/drawing/2014/main" id="{60785DD0-BAE1-CF74-4671-93A62CD6CDE6}"/>
              </a:ext>
            </a:extLst>
          </p:cNvPr>
          <p:cNvSpPr txBox="1"/>
          <p:nvPr/>
        </p:nvSpPr>
        <p:spPr>
          <a:xfrm>
            <a:off x="9237352" y="1850074"/>
            <a:ext cx="514885" cy="261610"/>
          </a:xfrm>
          <a:prstGeom prst="rect">
            <a:avLst/>
          </a:prstGeom>
          <a:noFill/>
        </p:spPr>
        <p:txBody>
          <a:bodyPr wrap="none" rtlCol="0">
            <a:spAutoFit/>
          </a:bodyPr>
          <a:lstStyle/>
          <a:p>
            <a:r>
              <a:rPr lang="de-DE" sz="1100" dirty="0"/>
              <a:t>falsch</a:t>
            </a:r>
            <a:endParaRPr lang="de-DE" dirty="0"/>
          </a:p>
        </p:txBody>
      </p:sp>
      <p:sp>
        <p:nvSpPr>
          <p:cNvPr id="133" name="Textfeld 132">
            <a:extLst>
              <a:ext uri="{FF2B5EF4-FFF2-40B4-BE49-F238E27FC236}">
                <a16:creationId xmlns:a16="http://schemas.microsoft.com/office/drawing/2014/main" id="{75C8F844-CA58-0C6B-164F-95C6BA3F7C33}"/>
              </a:ext>
            </a:extLst>
          </p:cNvPr>
          <p:cNvSpPr txBox="1"/>
          <p:nvPr/>
        </p:nvSpPr>
        <p:spPr>
          <a:xfrm>
            <a:off x="10774819" y="1984727"/>
            <a:ext cx="543739" cy="261610"/>
          </a:xfrm>
          <a:prstGeom prst="rect">
            <a:avLst/>
          </a:prstGeom>
          <a:noFill/>
        </p:spPr>
        <p:txBody>
          <a:bodyPr wrap="none" rtlCol="0">
            <a:spAutoFit/>
          </a:bodyPr>
          <a:lstStyle/>
          <a:p>
            <a:r>
              <a:rPr lang="de-DE" sz="1100" dirty="0"/>
              <a:t>richtig</a:t>
            </a:r>
            <a:endParaRPr lang="de-DE" dirty="0"/>
          </a:p>
        </p:txBody>
      </p:sp>
      <p:sp>
        <p:nvSpPr>
          <p:cNvPr id="134" name="Textfeld 133">
            <a:extLst>
              <a:ext uri="{FF2B5EF4-FFF2-40B4-BE49-F238E27FC236}">
                <a16:creationId xmlns:a16="http://schemas.microsoft.com/office/drawing/2014/main" id="{61884A07-1379-8AF1-1A0C-8EF46F55130E}"/>
              </a:ext>
            </a:extLst>
          </p:cNvPr>
          <p:cNvSpPr txBox="1"/>
          <p:nvPr/>
        </p:nvSpPr>
        <p:spPr>
          <a:xfrm>
            <a:off x="7005034" y="3135710"/>
            <a:ext cx="543739" cy="261610"/>
          </a:xfrm>
          <a:prstGeom prst="rect">
            <a:avLst/>
          </a:prstGeom>
          <a:noFill/>
        </p:spPr>
        <p:txBody>
          <a:bodyPr wrap="none" rtlCol="0">
            <a:spAutoFit/>
          </a:bodyPr>
          <a:lstStyle/>
          <a:p>
            <a:r>
              <a:rPr lang="de-DE" sz="1100" dirty="0"/>
              <a:t>richtig</a:t>
            </a:r>
            <a:endParaRPr lang="de-DE" dirty="0"/>
          </a:p>
        </p:txBody>
      </p:sp>
      <p:sp>
        <p:nvSpPr>
          <p:cNvPr id="135" name="Textfeld 134">
            <a:extLst>
              <a:ext uri="{FF2B5EF4-FFF2-40B4-BE49-F238E27FC236}">
                <a16:creationId xmlns:a16="http://schemas.microsoft.com/office/drawing/2014/main" id="{18868697-3BAA-DB15-2D6E-CD96BB1A5861}"/>
              </a:ext>
            </a:extLst>
          </p:cNvPr>
          <p:cNvSpPr txBox="1"/>
          <p:nvPr/>
        </p:nvSpPr>
        <p:spPr>
          <a:xfrm>
            <a:off x="10827343" y="3212214"/>
            <a:ext cx="514885" cy="261610"/>
          </a:xfrm>
          <a:prstGeom prst="rect">
            <a:avLst/>
          </a:prstGeom>
          <a:noFill/>
        </p:spPr>
        <p:txBody>
          <a:bodyPr wrap="none" rtlCol="0">
            <a:spAutoFit/>
          </a:bodyPr>
          <a:lstStyle/>
          <a:p>
            <a:r>
              <a:rPr lang="de-DE" sz="1100" dirty="0"/>
              <a:t>falsch</a:t>
            </a:r>
            <a:endParaRPr lang="de-DE" dirty="0"/>
          </a:p>
        </p:txBody>
      </p:sp>
      <p:sp>
        <p:nvSpPr>
          <p:cNvPr id="136" name="Textfeld 135">
            <a:extLst>
              <a:ext uri="{FF2B5EF4-FFF2-40B4-BE49-F238E27FC236}">
                <a16:creationId xmlns:a16="http://schemas.microsoft.com/office/drawing/2014/main" id="{BA61A407-A16E-8714-192B-7B300FDCBE40}"/>
              </a:ext>
            </a:extLst>
          </p:cNvPr>
          <p:cNvSpPr txBox="1"/>
          <p:nvPr/>
        </p:nvSpPr>
        <p:spPr>
          <a:xfrm>
            <a:off x="10820421" y="4457764"/>
            <a:ext cx="514885" cy="261610"/>
          </a:xfrm>
          <a:prstGeom prst="rect">
            <a:avLst/>
          </a:prstGeom>
          <a:noFill/>
        </p:spPr>
        <p:txBody>
          <a:bodyPr wrap="none" rtlCol="0">
            <a:spAutoFit/>
          </a:bodyPr>
          <a:lstStyle/>
          <a:p>
            <a:r>
              <a:rPr lang="de-DE" sz="1100" dirty="0"/>
              <a:t>falsch</a:t>
            </a:r>
            <a:endParaRPr lang="de-DE" dirty="0"/>
          </a:p>
        </p:txBody>
      </p:sp>
      <p:sp>
        <p:nvSpPr>
          <p:cNvPr id="137" name="Textfeld 136">
            <a:extLst>
              <a:ext uri="{FF2B5EF4-FFF2-40B4-BE49-F238E27FC236}">
                <a16:creationId xmlns:a16="http://schemas.microsoft.com/office/drawing/2014/main" id="{E55DA426-B93E-7F13-7A40-F7753C5E4668}"/>
              </a:ext>
            </a:extLst>
          </p:cNvPr>
          <p:cNvSpPr txBox="1"/>
          <p:nvPr/>
        </p:nvSpPr>
        <p:spPr>
          <a:xfrm>
            <a:off x="2261645" y="3743910"/>
            <a:ext cx="543739" cy="261610"/>
          </a:xfrm>
          <a:prstGeom prst="rect">
            <a:avLst/>
          </a:prstGeom>
          <a:noFill/>
        </p:spPr>
        <p:txBody>
          <a:bodyPr wrap="none" rtlCol="0">
            <a:spAutoFit/>
          </a:bodyPr>
          <a:lstStyle/>
          <a:p>
            <a:r>
              <a:rPr lang="de-DE" sz="1100" dirty="0"/>
              <a:t>richtig</a:t>
            </a:r>
            <a:endParaRPr lang="de-DE" dirty="0"/>
          </a:p>
        </p:txBody>
      </p:sp>
      <p:cxnSp>
        <p:nvCxnSpPr>
          <p:cNvPr id="138" name="Gerade Verbindung mit Pfeil 137">
            <a:extLst>
              <a:ext uri="{FF2B5EF4-FFF2-40B4-BE49-F238E27FC236}">
                <a16:creationId xmlns:a16="http://schemas.microsoft.com/office/drawing/2014/main" id="{62845992-2F22-5C9A-3CFA-E4278E1D3C2B}"/>
              </a:ext>
            </a:extLst>
          </p:cNvPr>
          <p:cNvCxnSpPr>
            <a:cxnSpLocks/>
          </p:cNvCxnSpPr>
          <p:nvPr/>
        </p:nvCxnSpPr>
        <p:spPr>
          <a:xfrm>
            <a:off x="2248242" y="4005520"/>
            <a:ext cx="570544"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39" name="Gerade Verbindung mit Pfeil 138">
            <a:extLst>
              <a:ext uri="{FF2B5EF4-FFF2-40B4-BE49-F238E27FC236}">
                <a16:creationId xmlns:a16="http://schemas.microsoft.com/office/drawing/2014/main" id="{6AD15ED9-C74D-4D2A-F95D-98262A02AFB3}"/>
              </a:ext>
            </a:extLst>
          </p:cNvPr>
          <p:cNvCxnSpPr>
            <a:cxnSpLocks/>
          </p:cNvCxnSpPr>
          <p:nvPr/>
        </p:nvCxnSpPr>
        <p:spPr>
          <a:xfrm>
            <a:off x="3828741" y="3163811"/>
            <a:ext cx="4305609" cy="41211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2" name="Textfeld 141">
            <a:extLst>
              <a:ext uri="{FF2B5EF4-FFF2-40B4-BE49-F238E27FC236}">
                <a16:creationId xmlns:a16="http://schemas.microsoft.com/office/drawing/2014/main" id="{CBCA0C36-C2C1-6654-D2B8-52E3BFBDEB7E}"/>
              </a:ext>
            </a:extLst>
          </p:cNvPr>
          <p:cNvSpPr txBox="1"/>
          <p:nvPr/>
        </p:nvSpPr>
        <p:spPr>
          <a:xfrm>
            <a:off x="5044971" y="3085142"/>
            <a:ext cx="543739" cy="261610"/>
          </a:xfrm>
          <a:prstGeom prst="rect">
            <a:avLst/>
          </a:prstGeom>
          <a:noFill/>
        </p:spPr>
        <p:txBody>
          <a:bodyPr wrap="none" rtlCol="0">
            <a:spAutoFit/>
          </a:bodyPr>
          <a:lstStyle/>
          <a:p>
            <a:r>
              <a:rPr lang="de-DE" sz="1100" dirty="0"/>
              <a:t>richtig</a:t>
            </a:r>
            <a:endParaRPr lang="de-DE" dirty="0"/>
          </a:p>
        </p:txBody>
      </p:sp>
      <p:sp>
        <p:nvSpPr>
          <p:cNvPr id="143" name="Textfeld 142">
            <a:extLst>
              <a:ext uri="{FF2B5EF4-FFF2-40B4-BE49-F238E27FC236}">
                <a16:creationId xmlns:a16="http://schemas.microsoft.com/office/drawing/2014/main" id="{67C23DA9-70BA-A455-3121-18D4AED050D8}"/>
              </a:ext>
            </a:extLst>
          </p:cNvPr>
          <p:cNvSpPr txBox="1"/>
          <p:nvPr/>
        </p:nvSpPr>
        <p:spPr>
          <a:xfrm>
            <a:off x="7093706" y="4379392"/>
            <a:ext cx="543739" cy="261610"/>
          </a:xfrm>
          <a:prstGeom prst="rect">
            <a:avLst/>
          </a:prstGeom>
          <a:noFill/>
        </p:spPr>
        <p:txBody>
          <a:bodyPr wrap="none" rtlCol="0">
            <a:spAutoFit/>
          </a:bodyPr>
          <a:lstStyle/>
          <a:p>
            <a:r>
              <a:rPr lang="de-DE" sz="1100" dirty="0"/>
              <a:t>richtig</a:t>
            </a:r>
            <a:endParaRPr lang="de-DE" dirty="0"/>
          </a:p>
        </p:txBody>
      </p:sp>
      <p:cxnSp>
        <p:nvCxnSpPr>
          <p:cNvPr id="144" name="Gerade Verbindung mit Pfeil 143">
            <a:extLst>
              <a:ext uri="{FF2B5EF4-FFF2-40B4-BE49-F238E27FC236}">
                <a16:creationId xmlns:a16="http://schemas.microsoft.com/office/drawing/2014/main" id="{CF438E15-8772-8E34-DBB3-9BEF3EA98EDC}"/>
              </a:ext>
            </a:extLst>
          </p:cNvPr>
          <p:cNvCxnSpPr>
            <a:cxnSpLocks/>
          </p:cNvCxnSpPr>
          <p:nvPr/>
        </p:nvCxnSpPr>
        <p:spPr>
          <a:xfrm>
            <a:off x="6840109" y="4394525"/>
            <a:ext cx="683380" cy="45280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47" name="Gerade Verbindung mit Pfeil 146">
            <a:extLst>
              <a:ext uri="{FF2B5EF4-FFF2-40B4-BE49-F238E27FC236}">
                <a16:creationId xmlns:a16="http://schemas.microsoft.com/office/drawing/2014/main" id="{75CA8AC8-9679-39C3-CE9A-A7902F447103}"/>
              </a:ext>
            </a:extLst>
          </p:cNvPr>
          <p:cNvCxnSpPr>
            <a:cxnSpLocks/>
          </p:cNvCxnSpPr>
          <p:nvPr/>
        </p:nvCxnSpPr>
        <p:spPr>
          <a:xfrm flipH="1">
            <a:off x="4626814" y="5270577"/>
            <a:ext cx="55271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48" name="Textfeld 147">
            <a:extLst>
              <a:ext uri="{FF2B5EF4-FFF2-40B4-BE49-F238E27FC236}">
                <a16:creationId xmlns:a16="http://schemas.microsoft.com/office/drawing/2014/main" id="{1EBC7159-9F04-8C60-F1BE-0B49DA7506D7}"/>
              </a:ext>
            </a:extLst>
          </p:cNvPr>
          <p:cNvSpPr txBox="1"/>
          <p:nvPr/>
        </p:nvSpPr>
        <p:spPr>
          <a:xfrm>
            <a:off x="4622913" y="4983488"/>
            <a:ext cx="543739" cy="261610"/>
          </a:xfrm>
          <a:prstGeom prst="rect">
            <a:avLst/>
          </a:prstGeom>
          <a:noFill/>
        </p:spPr>
        <p:txBody>
          <a:bodyPr wrap="none" rtlCol="0">
            <a:spAutoFit/>
          </a:bodyPr>
          <a:lstStyle/>
          <a:p>
            <a:r>
              <a:rPr lang="de-DE" sz="1100" dirty="0"/>
              <a:t>richtig</a:t>
            </a:r>
            <a:endParaRPr lang="de-DE" dirty="0"/>
          </a:p>
        </p:txBody>
      </p:sp>
      <p:sp>
        <p:nvSpPr>
          <p:cNvPr id="149" name="Rechteck: abgerundete Ecken 148">
            <a:extLst>
              <a:ext uri="{FF2B5EF4-FFF2-40B4-BE49-F238E27FC236}">
                <a16:creationId xmlns:a16="http://schemas.microsoft.com/office/drawing/2014/main" id="{5B7116E5-B2E7-1A23-D623-6296371E65E3}"/>
              </a:ext>
            </a:extLst>
          </p:cNvPr>
          <p:cNvSpPr/>
          <p:nvPr/>
        </p:nvSpPr>
        <p:spPr>
          <a:xfrm>
            <a:off x="3027409" y="6122298"/>
            <a:ext cx="1475642"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cxnSp>
        <p:nvCxnSpPr>
          <p:cNvPr id="150" name="Gerade Verbindung mit Pfeil 149">
            <a:extLst>
              <a:ext uri="{FF2B5EF4-FFF2-40B4-BE49-F238E27FC236}">
                <a16:creationId xmlns:a16="http://schemas.microsoft.com/office/drawing/2014/main" id="{E6A89A54-AE46-5436-0A40-A7FF7D305047}"/>
              </a:ext>
            </a:extLst>
          </p:cNvPr>
          <p:cNvCxnSpPr/>
          <p:nvPr/>
        </p:nvCxnSpPr>
        <p:spPr>
          <a:xfrm>
            <a:off x="3729611" y="5627272"/>
            <a:ext cx="0" cy="49802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1" name="Textfeld 150">
            <a:extLst>
              <a:ext uri="{FF2B5EF4-FFF2-40B4-BE49-F238E27FC236}">
                <a16:creationId xmlns:a16="http://schemas.microsoft.com/office/drawing/2014/main" id="{81A27F7C-CEDC-67C9-00AD-E3E019006A68}"/>
              </a:ext>
            </a:extLst>
          </p:cNvPr>
          <p:cNvSpPr txBox="1"/>
          <p:nvPr/>
        </p:nvSpPr>
        <p:spPr>
          <a:xfrm>
            <a:off x="3688430" y="5735946"/>
            <a:ext cx="514885" cy="261610"/>
          </a:xfrm>
          <a:prstGeom prst="rect">
            <a:avLst/>
          </a:prstGeom>
          <a:noFill/>
        </p:spPr>
        <p:txBody>
          <a:bodyPr wrap="none" rtlCol="0">
            <a:spAutoFit/>
          </a:bodyPr>
          <a:lstStyle/>
          <a:p>
            <a:r>
              <a:rPr lang="de-DE" sz="1100" dirty="0"/>
              <a:t>falsch</a:t>
            </a:r>
            <a:endParaRPr lang="de-DE" dirty="0"/>
          </a:p>
        </p:txBody>
      </p:sp>
      <p:cxnSp>
        <p:nvCxnSpPr>
          <p:cNvPr id="152" name="Gerade Verbindung mit Pfeil 151">
            <a:extLst>
              <a:ext uri="{FF2B5EF4-FFF2-40B4-BE49-F238E27FC236}">
                <a16:creationId xmlns:a16="http://schemas.microsoft.com/office/drawing/2014/main" id="{33610297-6CC8-280A-D800-BCF670B18210}"/>
              </a:ext>
            </a:extLst>
          </p:cNvPr>
          <p:cNvCxnSpPr>
            <a:cxnSpLocks/>
          </p:cNvCxnSpPr>
          <p:nvPr/>
        </p:nvCxnSpPr>
        <p:spPr>
          <a:xfrm>
            <a:off x="3698387" y="4403772"/>
            <a:ext cx="0" cy="48133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59" name="Textfeld 158">
            <a:extLst>
              <a:ext uri="{FF2B5EF4-FFF2-40B4-BE49-F238E27FC236}">
                <a16:creationId xmlns:a16="http://schemas.microsoft.com/office/drawing/2014/main" id="{FF4D1850-741B-158F-4F63-C9EA70B7590F}"/>
              </a:ext>
            </a:extLst>
          </p:cNvPr>
          <p:cNvSpPr txBox="1"/>
          <p:nvPr/>
        </p:nvSpPr>
        <p:spPr>
          <a:xfrm>
            <a:off x="4845907" y="2036646"/>
            <a:ext cx="514885" cy="261610"/>
          </a:xfrm>
          <a:prstGeom prst="rect">
            <a:avLst/>
          </a:prstGeom>
          <a:noFill/>
        </p:spPr>
        <p:txBody>
          <a:bodyPr wrap="none" rtlCol="0">
            <a:spAutoFit/>
          </a:bodyPr>
          <a:lstStyle/>
          <a:p>
            <a:r>
              <a:rPr lang="de-DE" sz="1100" dirty="0"/>
              <a:t>falsch</a:t>
            </a:r>
            <a:endParaRPr lang="de-DE" dirty="0"/>
          </a:p>
        </p:txBody>
      </p:sp>
      <p:sp>
        <p:nvSpPr>
          <p:cNvPr id="160" name="Textfeld 159">
            <a:extLst>
              <a:ext uri="{FF2B5EF4-FFF2-40B4-BE49-F238E27FC236}">
                <a16:creationId xmlns:a16="http://schemas.microsoft.com/office/drawing/2014/main" id="{C9647695-9DD5-020E-EEA4-07452D1EA672}"/>
              </a:ext>
            </a:extLst>
          </p:cNvPr>
          <p:cNvSpPr txBox="1"/>
          <p:nvPr/>
        </p:nvSpPr>
        <p:spPr>
          <a:xfrm>
            <a:off x="3659576" y="4505614"/>
            <a:ext cx="543739" cy="261610"/>
          </a:xfrm>
          <a:prstGeom prst="rect">
            <a:avLst/>
          </a:prstGeom>
          <a:noFill/>
        </p:spPr>
        <p:txBody>
          <a:bodyPr wrap="none" rtlCol="0">
            <a:spAutoFit/>
          </a:bodyPr>
          <a:lstStyle/>
          <a:p>
            <a:r>
              <a:rPr lang="de-DE" sz="1100" dirty="0"/>
              <a:t>richtig</a:t>
            </a:r>
            <a:endParaRPr lang="de-DE" dirty="0"/>
          </a:p>
        </p:txBody>
      </p:sp>
      <p:sp>
        <p:nvSpPr>
          <p:cNvPr id="162" name="Textfeld 161">
            <a:extLst>
              <a:ext uri="{FF2B5EF4-FFF2-40B4-BE49-F238E27FC236}">
                <a16:creationId xmlns:a16="http://schemas.microsoft.com/office/drawing/2014/main" id="{6D7C8BB4-42DA-4E95-D9B0-5C5185419132}"/>
              </a:ext>
            </a:extLst>
          </p:cNvPr>
          <p:cNvSpPr txBox="1"/>
          <p:nvPr/>
        </p:nvSpPr>
        <p:spPr>
          <a:xfrm>
            <a:off x="9385475" y="3818631"/>
            <a:ext cx="543739" cy="261610"/>
          </a:xfrm>
          <a:prstGeom prst="rect">
            <a:avLst/>
          </a:prstGeom>
          <a:noFill/>
        </p:spPr>
        <p:txBody>
          <a:bodyPr wrap="none" rtlCol="0">
            <a:spAutoFit/>
          </a:bodyPr>
          <a:lstStyle/>
          <a:p>
            <a:r>
              <a:rPr lang="de-DE" sz="1100" dirty="0"/>
              <a:t>richtig</a:t>
            </a:r>
            <a:endParaRPr lang="de-DE" dirty="0"/>
          </a:p>
        </p:txBody>
      </p:sp>
      <p:cxnSp>
        <p:nvCxnSpPr>
          <p:cNvPr id="163" name="Gerade Verbindung mit Pfeil 162">
            <a:extLst>
              <a:ext uri="{FF2B5EF4-FFF2-40B4-BE49-F238E27FC236}">
                <a16:creationId xmlns:a16="http://schemas.microsoft.com/office/drawing/2014/main" id="{E4E4118B-7A7B-2038-E5B9-02163A67DADD}"/>
              </a:ext>
            </a:extLst>
          </p:cNvPr>
          <p:cNvCxnSpPr>
            <a:cxnSpLocks/>
          </p:cNvCxnSpPr>
          <p:nvPr/>
        </p:nvCxnSpPr>
        <p:spPr>
          <a:xfrm flipH="1">
            <a:off x="9413220" y="4078812"/>
            <a:ext cx="440093"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64" name="Textfeld 163">
            <a:extLst>
              <a:ext uri="{FF2B5EF4-FFF2-40B4-BE49-F238E27FC236}">
                <a16:creationId xmlns:a16="http://schemas.microsoft.com/office/drawing/2014/main" id="{5307A56B-0525-1EDE-1B15-8CFEB4153C72}"/>
              </a:ext>
            </a:extLst>
          </p:cNvPr>
          <p:cNvSpPr txBox="1"/>
          <p:nvPr/>
        </p:nvSpPr>
        <p:spPr>
          <a:xfrm>
            <a:off x="8488534" y="3328260"/>
            <a:ext cx="514885" cy="261610"/>
          </a:xfrm>
          <a:prstGeom prst="rect">
            <a:avLst/>
          </a:prstGeom>
          <a:noFill/>
        </p:spPr>
        <p:txBody>
          <a:bodyPr wrap="none" rtlCol="0">
            <a:spAutoFit/>
          </a:bodyPr>
          <a:lstStyle/>
          <a:p>
            <a:r>
              <a:rPr lang="de-DE" sz="1100" dirty="0"/>
              <a:t>falsch</a:t>
            </a:r>
            <a:endParaRPr lang="de-DE" dirty="0"/>
          </a:p>
        </p:txBody>
      </p:sp>
      <p:cxnSp>
        <p:nvCxnSpPr>
          <p:cNvPr id="165" name="Gerade Verbindung mit Pfeil 164">
            <a:extLst>
              <a:ext uri="{FF2B5EF4-FFF2-40B4-BE49-F238E27FC236}">
                <a16:creationId xmlns:a16="http://schemas.microsoft.com/office/drawing/2014/main" id="{984CAC17-21D8-0869-2E13-1DA2422EE70F}"/>
              </a:ext>
            </a:extLst>
          </p:cNvPr>
          <p:cNvCxnSpPr>
            <a:cxnSpLocks/>
          </p:cNvCxnSpPr>
          <p:nvPr/>
        </p:nvCxnSpPr>
        <p:spPr>
          <a:xfrm>
            <a:off x="8372632" y="3114841"/>
            <a:ext cx="3753" cy="462571"/>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166" name="Gerade Verbindung mit Pfeil 165">
            <a:extLst>
              <a:ext uri="{FF2B5EF4-FFF2-40B4-BE49-F238E27FC236}">
                <a16:creationId xmlns:a16="http://schemas.microsoft.com/office/drawing/2014/main" id="{562FF554-F501-6F37-CCA4-D6504DDFC0F4}"/>
              </a:ext>
            </a:extLst>
          </p:cNvPr>
          <p:cNvCxnSpPr>
            <a:cxnSpLocks/>
          </p:cNvCxnSpPr>
          <p:nvPr/>
        </p:nvCxnSpPr>
        <p:spPr>
          <a:xfrm flipV="1">
            <a:off x="8527054" y="3109527"/>
            <a:ext cx="0" cy="459696"/>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0" name="Textfeld 169">
            <a:extLst>
              <a:ext uri="{FF2B5EF4-FFF2-40B4-BE49-F238E27FC236}">
                <a16:creationId xmlns:a16="http://schemas.microsoft.com/office/drawing/2014/main" id="{9A1CE421-9E89-3973-3D1C-220A7C3D00E2}"/>
              </a:ext>
            </a:extLst>
          </p:cNvPr>
          <p:cNvSpPr txBox="1"/>
          <p:nvPr/>
        </p:nvSpPr>
        <p:spPr>
          <a:xfrm>
            <a:off x="7889073" y="3258418"/>
            <a:ext cx="543739" cy="261610"/>
          </a:xfrm>
          <a:prstGeom prst="rect">
            <a:avLst/>
          </a:prstGeom>
          <a:noFill/>
        </p:spPr>
        <p:txBody>
          <a:bodyPr wrap="none" rtlCol="0">
            <a:spAutoFit/>
          </a:bodyPr>
          <a:lstStyle/>
          <a:p>
            <a:r>
              <a:rPr lang="de-DE" sz="1100" dirty="0"/>
              <a:t>richtig</a:t>
            </a:r>
            <a:endParaRPr lang="de-DE" dirty="0"/>
          </a:p>
        </p:txBody>
      </p:sp>
      <p:cxnSp>
        <p:nvCxnSpPr>
          <p:cNvPr id="171" name="Gerade Verbindung mit Pfeil 170">
            <a:extLst>
              <a:ext uri="{FF2B5EF4-FFF2-40B4-BE49-F238E27FC236}">
                <a16:creationId xmlns:a16="http://schemas.microsoft.com/office/drawing/2014/main" id="{C1797A97-2518-FC0C-8436-03836503A4BB}"/>
              </a:ext>
            </a:extLst>
          </p:cNvPr>
          <p:cNvCxnSpPr>
            <a:cxnSpLocks/>
          </p:cNvCxnSpPr>
          <p:nvPr/>
        </p:nvCxnSpPr>
        <p:spPr>
          <a:xfrm flipV="1">
            <a:off x="9405871" y="3121242"/>
            <a:ext cx="876418" cy="433123"/>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
        <p:nvSpPr>
          <p:cNvPr id="174" name="Textfeld 173">
            <a:extLst>
              <a:ext uri="{FF2B5EF4-FFF2-40B4-BE49-F238E27FC236}">
                <a16:creationId xmlns:a16="http://schemas.microsoft.com/office/drawing/2014/main" id="{F76439DD-EED1-D559-E69B-55283E5FF2A6}"/>
              </a:ext>
            </a:extLst>
          </p:cNvPr>
          <p:cNvSpPr txBox="1"/>
          <p:nvPr/>
        </p:nvSpPr>
        <p:spPr>
          <a:xfrm>
            <a:off x="9806904" y="3277494"/>
            <a:ext cx="543739" cy="261610"/>
          </a:xfrm>
          <a:prstGeom prst="rect">
            <a:avLst/>
          </a:prstGeom>
          <a:noFill/>
        </p:spPr>
        <p:txBody>
          <a:bodyPr wrap="none" rtlCol="0">
            <a:spAutoFit/>
          </a:bodyPr>
          <a:lstStyle/>
          <a:p>
            <a:r>
              <a:rPr lang="de-DE" sz="1100" dirty="0"/>
              <a:t>richtig</a:t>
            </a:r>
            <a:endParaRPr lang="de-DE" dirty="0"/>
          </a:p>
        </p:txBody>
      </p:sp>
      <p:sp>
        <p:nvSpPr>
          <p:cNvPr id="175" name="Textfeld 174">
            <a:extLst>
              <a:ext uri="{FF2B5EF4-FFF2-40B4-BE49-F238E27FC236}">
                <a16:creationId xmlns:a16="http://schemas.microsoft.com/office/drawing/2014/main" id="{C3B458FD-A127-1DC4-008B-7AA3E7517119}"/>
              </a:ext>
            </a:extLst>
          </p:cNvPr>
          <p:cNvSpPr txBox="1"/>
          <p:nvPr/>
        </p:nvSpPr>
        <p:spPr>
          <a:xfrm>
            <a:off x="9419161" y="2754199"/>
            <a:ext cx="514885" cy="261610"/>
          </a:xfrm>
          <a:prstGeom prst="rect">
            <a:avLst/>
          </a:prstGeom>
          <a:noFill/>
        </p:spPr>
        <p:txBody>
          <a:bodyPr wrap="none" rtlCol="0">
            <a:spAutoFit/>
          </a:bodyPr>
          <a:lstStyle/>
          <a:p>
            <a:r>
              <a:rPr lang="de-DE" sz="1100" dirty="0"/>
              <a:t>falsch</a:t>
            </a:r>
            <a:endParaRPr lang="de-DE" dirty="0"/>
          </a:p>
        </p:txBody>
      </p:sp>
      <p:cxnSp>
        <p:nvCxnSpPr>
          <p:cNvPr id="176" name="Gerade Verbindung mit Pfeil 175">
            <a:extLst>
              <a:ext uri="{FF2B5EF4-FFF2-40B4-BE49-F238E27FC236}">
                <a16:creationId xmlns:a16="http://schemas.microsoft.com/office/drawing/2014/main" id="{14B8DF67-832B-D2C3-56D0-8A95040B7464}"/>
              </a:ext>
            </a:extLst>
          </p:cNvPr>
          <p:cNvCxnSpPr>
            <a:cxnSpLocks/>
          </p:cNvCxnSpPr>
          <p:nvPr/>
        </p:nvCxnSpPr>
        <p:spPr>
          <a:xfrm>
            <a:off x="9441983" y="2737022"/>
            <a:ext cx="488246"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8387903"/>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8" descr="Free vector watercolour background with leaves">
            <a:extLst>
              <a:ext uri="{FF2B5EF4-FFF2-40B4-BE49-F238E27FC236}">
                <a16:creationId xmlns:a16="http://schemas.microsoft.com/office/drawing/2014/main" id="{C126B065-8BDF-473F-FB03-F2EF6287D08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Tabelle 3"/>
          <p:cNvGraphicFramePr>
            <a:graphicFrameLocks noGrp="1"/>
          </p:cNvGraphicFramePr>
          <p:nvPr>
            <p:extLst>
              <p:ext uri="{D42A27DB-BD31-4B8C-83A1-F6EECF244321}">
                <p14:modId xmlns:p14="http://schemas.microsoft.com/office/powerpoint/2010/main" val="2705170144"/>
              </p:ext>
            </p:extLst>
          </p:nvPr>
        </p:nvGraphicFramePr>
        <p:xfrm>
          <a:off x="2814637" y="2031524"/>
          <a:ext cx="8067676" cy="2385060"/>
        </p:xfrm>
        <a:graphic>
          <a:graphicData uri="http://schemas.openxmlformats.org/drawingml/2006/table">
            <a:tbl>
              <a:tblPr/>
              <a:tblGrid>
                <a:gridCol w="4033838">
                  <a:extLst>
                    <a:ext uri="{9D8B030D-6E8A-4147-A177-3AD203B41FA5}">
                      <a16:colId xmlns:a16="http://schemas.microsoft.com/office/drawing/2014/main" val="3149492528"/>
                    </a:ext>
                  </a:extLst>
                </a:gridCol>
                <a:gridCol w="4033838">
                  <a:extLst>
                    <a:ext uri="{9D8B030D-6E8A-4147-A177-3AD203B41FA5}">
                      <a16:colId xmlns:a16="http://schemas.microsoft.com/office/drawing/2014/main" val="642808053"/>
                    </a:ext>
                  </a:extLst>
                </a:gridCol>
              </a:tblGrid>
              <a:tr h="0">
                <a:tc>
                  <a:txBody>
                    <a:bodyPr/>
                    <a:lstStyle/>
                    <a:p>
                      <a:r>
                        <a:rPr lang="de-DE" b="1" dirty="0">
                          <a:solidFill>
                            <a:srgbClr val="000000"/>
                          </a:solidFill>
                          <a:effectLst/>
                          <a:latin typeface="+mn-lt"/>
                        </a:rPr>
                        <a:t>Wortart</a:t>
                      </a:r>
                    </a:p>
                    <a:p>
                      <a:br>
                        <a:rPr lang="de-DE" b="1" dirty="0">
                          <a:solidFill>
                            <a:srgbClr val="000000"/>
                          </a:solidFill>
                          <a:effectLst/>
                          <a:latin typeface="+mn-lt"/>
                        </a:rPr>
                      </a:br>
                      <a:r>
                        <a:rPr lang="de-DE" dirty="0">
                          <a:solidFill>
                            <a:srgbClr val="000000"/>
                          </a:solidFill>
                          <a:effectLst/>
                          <a:latin typeface="+mn-lt"/>
                        </a:rPr>
                        <a:t>Satzanfänge</a:t>
                      </a:r>
                      <a:br>
                        <a:rPr lang="de-DE" dirty="0">
                          <a:solidFill>
                            <a:srgbClr val="000000"/>
                          </a:solidFill>
                          <a:effectLst/>
                          <a:latin typeface="+mn-lt"/>
                        </a:rPr>
                      </a:br>
                      <a:r>
                        <a:rPr lang="de-DE" dirty="0">
                          <a:solidFill>
                            <a:srgbClr val="000000"/>
                          </a:solidFill>
                          <a:effectLst/>
                          <a:latin typeface="+mn-lt"/>
                        </a:rPr>
                        <a:t>Nomen</a:t>
                      </a:r>
                      <a:br>
                        <a:rPr lang="de-DE" dirty="0">
                          <a:solidFill>
                            <a:srgbClr val="000000"/>
                          </a:solidFill>
                          <a:effectLst/>
                          <a:latin typeface="+mn-lt"/>
                        </a:rPr>
                      </a:br>
                      <a:r>
                        <a:rPr lang="de-DE" dirty="0">
                          <a:solidFill>
                            <a:srgbClr val="000000"/>
                          </a:solidFill>
                          <a:effectLst/>
                          <a:latin typeface="+mn-lt"/>
                        </a:rPr>
                        <a:t>Nominalisierung Verben</a:t>
                      </a:r>
                      <a:br>
                        <a:rPr lang="de-DE" dirty="0">
                          <a:solidFill>
                            <a:srgbClr val="000000"/>
                          </a:solidFill>
                          <a:effectLst/>
                          <a:latin typeface="+mn-lt"/>
                        </a:rPr>
                      </a:br>
                      <a:r>
                        <a:rPr lang="de-DE" dirty="0">
                          <a:solidFill>
                            <a:srgbClr val="000000"/>
                          </a:solidFill>
                          <a:effectLst/>
                          <a:latin typeface="+mn-lt"/>
                        </a:rPr>
                        <a:t>Nominalisierung Adjektive</a:t>
                      </a:r>
                      <a:br>
                        <a:rPr lang="de-DE" dirty="0">
                          <a:solidFill>
                            <a:srgbClr val="000000"/>
                          </a:solidFill>
                          <a:effectLst/>
                          <a:latin typeface="+mn-lt"/>
                        </a:rPr>
                      </a:br>
                      <a:r>
                        <a:rPr lang="de-DE" dirty="0">
                          <a:solidFill>
                            <a:srgbClr val="000000"/>
                          </a:solidFill>
                          <a:effectLst/>
                          <a:latin typeface="+mn-lt"/>
                        </a:rPr>
                        <a:t>Anredepronomen</a:t>
                      </a:r>
                      <a:br>
                        <a:rPr lang="de-DE" dirty="0">
                          <a:solidFill>
                            <a:srgbClr val="000000"/>
                          </a:solidFill>
                          <a:effectLst/>
                          <a:latin typeface="+mn-lt"/>
                        </a:rPr>
                      </a:br>
                      <a:r>
                        <a:rPr lang="de-DE" dirty="0">
                          <a:solidFill>
                            <a:srgbClr val="000000"/>
                          </a:solidFill>
                          <a:effectLst/>
                          <a:latin typeface="+mn-lt"/>
                        </a:rPr>
                        <a:t>Eigennamen</a:t>
                      </a:r>
                    </a:p>
                  </a:txBody>
                  <a:tcPr marL="95250" marR="95250" marT="95250" marB="952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tc>
                  <a:txBody>
                    <a:bodyPr/>
                    <a:lstStyle/>
                    <a:p>
                      <a:r>
                        <a:rPr lang="de-DE" b="1" dirty="0">
                          <a:solidFill>
                            <a:srgbClr val="000000"/>
                          </a:solidFill>
                          <a:effectLst/>
                          <a:latin typeface="+mn-lt"/>
                        </a:rPr>
                        <a:t>Beispiel</a:t>
                      </a:r>
                    </a:p>
                    <a:p>
                      <a:br>
                        <a:rPr lang="de-DE" b="1" dirty="0">
                          <a:solidFill>
                            <a:srgbClr val="000000"/>
                          </a:solidFill>
                          <a:effectLst/>
                          <a:latin typeface="+mn-lt"/>
                        </a:rPr>
                      </a:br>
                      <a:r>
                        <a:rPr lang="de-DE" b="1" dirty="0">
                          <a:solidFill>
                            <a:srgbClr val="000000"/>
                          </a:solidFill>
                          <a:effectLst/>
                          <a:latin typeface="+mn-lt"/>
                        </a:rPr>
                        <a:t>H</a:t>
                      </a:r>
                      <a:r>
                        <a:rPr lang="de-DE" dirty="0">
                          <a:solidFill>
                            <a:srgbClr val="000000"/>
                          </a:solidFill>
                          <a:effectLst/>
                          <a:latin typeface="+mn-lt"/>
                        </a:rPr>
                        <a:t>eute gehen ...</a:t>
                      </a:r>
                      <a:br>
                        <a:rPr lang="de-DE" dirty="0">
                          <a:solidFill>
                            <a:srgbClr val="000000"/>
                          </a:solidFill>
                          <a:effectLst/>
                          <a:latin typeface="+mn-lt"/>
                        </a:rPr>
                      </a:br>
                      <a:r>
                        <a:rPr lang="de-DE" dirty="0">
                          <a:solidFill>
                            <a:srgbClr val="000000"/>
                          </a:solidFill>
                          <a:effectLst/>
                          <a:latin typeface="+mn-lt"/>
                        </a:rPr>
                        <a:t>der </a:t>
                      </a:r>
                      <a:r>
                        <a:rPr lang="de-DE" b="1" dirty="0">
                          <a:solidFill>
                            <a:srgbClr val="000000"/>
                          </a:solidFill>
                          <a:effectLst/>
                          <a:latin typeface="+mn-lt"/>
                        </a:rPr>
                        <a:t>B</a:t>
                      </a:r>
                      <a:r>
                        <a:rPr lang="de-DE" dirty="0">
                          <a:solidFill>
                            <a:srgbClr val="000000"/>
                          </a:solidFill>
                          <a:effectLst/>
                          <a:latin typeface="+mn-lt"/>
                        </a:rPr>
                        <a:t>aum</a:t>
                      </a:r>
                      <a:br>
                        <a:rPr lang="de-DE" dirty="0">
                          <a:solidFill>
                            <a:srgbClr val="000000"/>
                          </a:solidFill>
                          <a:effectLst/>
                          <a:latin typeface="+mn-lt"/>
                        </a:rPr>
                      </a:br>
                      <a:r>
                        <a:rPr lang="de-DE" dirty="0">
                          <a:solidFill>
                            <a:srgbClr val="000000"/>
                          </a:solidFill>
                          <a:effectLst/>
                          <a:latin typeface="+mn-lt"/>
                        </a:rPr>
                        <a:t>Beim </a:t>
                      </a:r>
                      <a:r>
                        <a:rPr lang="de-DE" b="1" dirty="0">
                          <a:solidFill>
                            <a:srgbClr val="000000"/>
                          </a:solidFill>
                          <a:effectLst/>
                          <a:latin typeface="+mn-lt"/>
                        </a:rPr>
                        <a:t>L</a:t>
                      </a:r>
                      <a:r>
                        <a:rPr lang="de-DE" dirty="0">
                          <a:solidFill>
                            <a:srgbClr val="000000"/>
                          </a:solidFill>
                          <a:effectLst/>
                          <a:latin typeface="+mn-lt"/>
                        </a:rPr>
                        <a:t>aufen</a:t>
                      </a:r>
                      <a:br>
                        <a:rPr lang="de-DE" dirty="0">
                          <a:solidFill>
                            <a:srgbClr val="000000"/>
                          </a:solidFill>
                          <a:effectLst/>
                          <a:latin typeface="+mn-lt"/>
                        </a:rPr>
                      </a:br>
                      <a:r>
                        <a:rPr lang="de-DE" dirty="0">
                          <a:solidFill>
                            <a:srgbClr val="000000"/>
                          </a:solidFill>
                          <a:effectLst/>
                          <a:latin typeface="+mn-lt"/>
                        </a:rPr>
                        <a:t>das </a:t>
                      </a:r>
                      <a:r>
                        <a:rPr lang="de-DE" b="1" dirty="0">
                          <a:solidFill>
                            <a:srgbClr val="000000"/>
                          </a:solidFill>
                          <a:effectLst/>
                          <a:latin typeface="+mn-lt"/>
                        </a:rPr>
                        <a:t>S</a:t>
                      </a:r>
                      <a:r>
                        <a:rPr lang="de-DE" dirty="0">
                          <a:solidFill>
                            <a:srgbClr val="000000"/>
                          </a:solidFill>
                          <a:effectLst/>
                          <a:latin typeface="+mn-lt"/>
                        </a:rPr>
                        <a:t>chöne,</a:t>
                      </a:r>
                      <a:br>
                        <a:rPr lang="de-DE" dirty="0">
                          <a:solidFill>
                            <a:srgbClr val="000000"/>
                          </a:solidFill>
                          <a:effectLst/>
                          <a:latin typeface="+mn-lt"/>
                        </a:rPr>
                      </a:br>
                      <a:r>
                        <a:rPr lang="de-DE" dirty="0">
                          <a:solidFill>
                            <a:srgbClr val="000000"/>
                          </a:solidFill>
                          <a:effectLst/>
                          <a:latin typeface="+mn-lt"/>
                        </a:rPr>
                        <a:t>Ich rufe </a:t>
                      </a:r>
                      <a:r>
                        <a:rPr lang="de-DE" b="1" dirty="0">
                          <a:solidFill>
                            <a:srgbClr val="000000"/>
                          </a:solidFill>
                          <a:effectLst/>
                          <a:latin typeface="+mn-lt"/>
                        </a:rPr>
                        <a:t>S</a:t>
                      </a:r>
                      <a:r>
                        <a:rPr lang="de-DE" dirty="0">
                          <a:solidFill>
                            <a:srgbClr val="000000"/>
                          </a:solidFill>
                          <a:effectLst/>
                          <a:latin typeface="+mn-lt"/>
                        </a:rPr>
                        <a:t>ie an.</a:t>
                      </a:r>
                      <a:br>
                        <a:rPr lang="de-DE" dirty="0">
                          <a:solidFill>
                            <a:srgbClr val="000000"/>
                          </a:solidFill>
                          <a:effectLst/>
                          <a:latin typeface="+mn-lt"/>
                        </a:rPr>
                      </a:br>
                      <a:r>
                        <a:rPr lang="de-DE" b="1" dirty="0">
                          <a:solidFill>
                            <a:srgbClr val="000000"/>
                          </a:solidFill>
                          <a:effectLst/>
                          <a:latin typeface="+mn-lt"/>
                        </a:rPr>
                        <a:t>B</a:t>
                      </a:r>
                      <a:r>
                        <a:rPr lang="de-DE" b="0" dirty="0">
                          <a:solidFill>
                            <a:srgbClr val="000000"/>
                          </a:solidFill>
                          <a:effectLst/>
                          <a:latin typeface="+mn-lt"/>
                        </a:rPr>
                        <a:t>erlin</a:t>
                      </a:r>
                      <a:r>
                        <a:rPr lang="de-DE" dirty="0">
                          <a:solidFill>
                            <a:srgbClr val="000000"/>
                          </a:solidFill>
                          <a:effectLst/>
                          <a:latin typeface="+mn-lt"/>
                        </a:rPr>
                        <a:t>, Deutschland</a:t>
                      </a:r>
                    </a:p>
                  </a:txBody>
                  <a:tcPr marL="95250" marR="95250" marT="95250" marB="95250" anchor="ctr">
                    <a:lnL w="9525"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9525" cap="flat" cmpd="sng" algn="ctr">
                      <a:solidFill>
                        <a:srgbClr val="000000"/>
                      </a:solidFill>
                      <a:prstDash val="solid"/>
                      <a:round/>
                      <a:headEnd type="none" w="med" len="med"/>
                      <a:tailEnd type="none" w="med" len="med"/>
                    </a:lnT>
                    <a:lnB w="9525"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53564689"/>
                  </a:ext>
                </a:extLst>
              </a:tr>
            </a:tbl>
          </a:graphicData>
        </a:graphic>
      </p:graphicFrame>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Groß- und Kleinschreibung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401727"/>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61B5B973-E764-90FA-BF34-C6135861F4AC}"/>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267074630"/>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ee vector watercolour background with leaves">
            <a:extLst>
              <a:ext uri="{FF2B5EF4-FFF2-40B4-BE49-F238E27FC236}">
                <a16:creationId xmlns:a16="http://schemas.microsoft.com/office/drawing/2014/main" id="{02352725-27E1-C44C-B68A-0169723B1C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vector blank book on white background">
            <a:extLst>
              <a:ext uri="{FF2B5EF4-FFF2-40B4-BE49-F238E27FC236}">
                <a16:creationId xmlns:a16="http://schemas.microsoft.com/office/drawing/2014/main" id="{E0A2FE92-A9E5-D40B-72A3-539872FAE44B}"/>
              </a:ext>
            </a:extLst>
          </p:cNvPr>
          <p:cNvPicPr>
            <a:picLocks noChangeAspect="1" noChangeArrowheads="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86022" y="1438261"/>
            <a:ext cx="10934298" cy="4806996"/>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724735" y="730375"/>
            <a:ext cx="11903105" cy="707886"/>
          </a:xfrm>
          <a:prstGeom prst="rect">
            <a:avLst/>
          </a:prstGeom>
          <a:noFill/>
        </p:spPr>
        <p:txBody>
          <a:bodyPr wrap="square" rtlCol="0">
            <a:spAutoFit/>
          </a:bodyPr>
          <a:lstStyle/>
          <a:p>
            <a:r>
              <a:rPr lang="de-DE" sz="2000" dirty="0">
                <a:latin typeface="Bodoni MT Condensed" panose="02070606080606020203" pitchFamily="18" charset="0"/>
              </a:rPr>
              <a:t>Es war das Tagebuch eines Zauberers! Du blätterst eine Weile durch das Buch und stellst fest: Der werte Herr Zauberer hatte es nicht so mit der Groß- und Kleinschreibung! Insbesondere ein Eintrag strotzt nur so vor Fehlern. Doch wie viele sind es? </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87728" y="6517619"/>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rId5" action="ppaction://hlinksldjump"/>
            <a:extLst>
              <a:ext uri="{FF2B5EF4-FFF2-40B4-BE49-F238E27FC236}">
                <a16:creationId xmlns:a16="http://schemas.microsoft.com/office/drawing/2014/main" id="{A7049382-9A19-E8C1-B5DE-0681DB4EDC8F}"/>
              </a:ext>
            </a:extLst>
          </p:cNvPr>
          <p:cNvSpPr/>
          <p:nvPr/>
        </p:nvSpPr>
        <p:spPr>
          <a:xfrm>
            <a:off x="5250629"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9</a:t>
            </a:r>
          </a:p>
        </p:txBody>
      </p:sp>
      <p:sp>
        <p:nvSpPr>
          <p:cNvPr id="8" name="Textfeld 7">
            <a:extLst>
              <a:ext uri="{FF2B5EF4-FFF2-40B4-BE49-F238E27FC236}">
                <a16:creationId xmlns:a16="http://schemas.microsoft.com/office/drawing/2014/main" id="{E5DA77EE-3F63-976B-EC68-E4B3F0E08CC5}"/>
              </a:ext>
            </a:extLst>
          </p:cNvPr>
          <p:cNvSpPr txBox="1"/>
          <p:nvPr/>
        </p:nvSpPr>
        <p:spPr>
          <a:xfrm>
            <a:off x="1200296" y="2060286"/>
            <a:ext cx="4076249" cy="2677656"/>
          </a:xfrm>
          <a:prstGeom prst="rect">
            <a:avLst/>
          </a:prstGeom>
          <a:noFill/>
        </p:spPr>
        <p:txBody>
          <a:bodyPr wrap="square">
            <a:spAutoFit/>
          </a:bodyPr>
          <a:lstStyle/>
          <a:p>
            <a:pPr algn="l"/>
            <a:r>
              <a:rPr lang="de-DE" sz="1400" b="0" i="1" dirty="0">
                <a:effectLst/>
                <a:latin typeface="Bahnschrift Light Condensed" panose="020B0502040204020203" pitchFamily="34" charset="0"/>
              </a:rPr>
              <a:t>Liebes Tagebuch,</a:t>
            </a:r>
          </a:p>
          <a:p>
            <a:pPr algn="l"/>
            <a:r>
              <a:rPr lang="de-DE" sz="1400" b="0" i="1" dirty="0">
                <a:effectLst/>
                <a:latin typeface="Bahnschrift Light Condensed" panose="020B0502040204020203" pitchFamily="34" charset="0"/>
              </a:rPr>
              <a:t>heute war ein ereignisreicher Tag voller </a:t>
            </a:r>
            <a:r>
              <a:rPr lang="de-DE" sz="1400" b="0" i="1" dirty="0" err="1">
                <a:effectLst/>
                <a:latin typeface="Bahnschrift Light Condensed" panose="020B0502040204020203" pitchFamily="34" charset="0"/>
              </a:rPr>
              <a:t>zauberei</a:t>
            </a:r>
            <a:r>
              <a:rPr lang="de-DE" sz="1400" b="0" i="1" dirty="0">
                <a:effectLst/>
                <a:latin typeface="Bahnschrift Light Condensed" panose="020B0502040204020203" pitchFamily="34" charset="0"/>
              </a:rPr>
              <a:t> und Abenteuer. </a:t>
            </a:r>
            <a:r>
              <a:rPr lang="de-DE" sz="1400" i="1" dirty="0">
                <a:latin typeface="Bahnschrift Light Condensed" panose="020B0502040204020203" pitchFamily="34" charset="0"/>
              </a:rPr>
              <a:t>i</a:t>
            </a:r>
            <a:r>
              <a:rPr lang="de-DE" sz="1400" b="0" i="1" dirty="0">
                <a:effectLst/>
                <a:latin typeface="Bahnschrift Light Condensed" panose="020B0502040204020203" pitchFamily="34" charset="0"/>
              </a:rPr>
              <a:t>ch begann den Tag damit, meine Zauberkünste zu verbessern und neue Zauber zu erlernen. </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Ich verbrachte Stunden damit, </a:t>
            </a:r>
            <a:r>
              <a:rPr lang="de-DE" sz="1400" i="1" dirty="0">
                <a:latin typeface="Bahnschrift Light Condensed" panose="020B0502040204020203" pitchFamily="34" charset="0"/>
              </a:rPr>
              <a:t>a</a:t>
            </a:r>
            <a:r>
              <a:rPr lang="de-DE" sz="1400" b="0" i="1" dirty="0">
                <a:effectLst/>
                <a:latin typeface="Bahnschrift Light Condensed" panose="020B0502040204020203" pitchFamily="34" charset="0"/>
              </a:rPr>
              <a:t>n </a:t>
            </a:r>
            <a:r>
              <a:rPr lang="de-DE" sz="1400" i="1" dirty="0">
                <a:latin typeface="Bahnschrift Light Condensed" panose="020B0502040204020203" pitchFamily="34" charset="0"/>
              </a:rPr>
              <a:t>M</a:t>
            </a:r>
            <a:r>
              <a:rPr lang="de-DE" sz="1400" b="0" i="1" dirty="0">
                <a:effectLst/>
                <a:latin typeface="Bahnschrift Light Condensed" panose="020B0502040204020203" pitchFamily="34" charset="0"/>
              </a:rPr>
              <a:t>einem Lieblingszauber zu arbeiten - dem "Levitationszauber".</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Nachdem ich ausreichend geübt hatte, entschied ich mich, in die Stadt zu gehen und meine Fähigkeiten unter beweis zu stellen. Ich machte einen Spaziergang durch die belebten Straßen und verzauberte die Passanten mit meinen tricks.</a:t>
            </a:r>
          </a:p>
        </p:txBody>
      </p:sp>
      <p:sp>
        <p:nvSpPr>
          <p:cNvPr id="13" name="Textfeld 12">
            <a:extLst>
              <a:ext uri="{FF2B5EF4-FFF2-40B4-BE49-F238E27FC236}">
                <a16:creationId xmlns:a16="http://schemas.microsoft.com/office/drawing/2014/main" id="{FDE956ED-2FB1-9CE2-87A6-F4B35637E9B0}"/>
              </a:ext>
            </a:extLst>
          </p:cNvPr>
          <p:cNvSpPr txBox="1"/>
          <p:nvPr/>
        </p:nvSpPr>
        <p:spPr>
          <a:xfrm>
            <a:off x="6542500" y="1844842"/>
            <a:ext cx="4502653" cy="2893100"/>
          </a:xfrm>
          <a:prstGeom prst="rect">
            <a:avLst/>
          </a:prstGeom>
          <a:noFill/>
        </p:spPr>
        <p:txBody>
          <a:bodyPr wrap="square">
            <a:spAutoFit/>
          </a:bodyPr>
          <a:lstStyle/>
          <a:p>
            <a:pPr algn="l"/>
            <a:r>
              <a:rPr lang="de-DE" sz="1400" b="0" i="1" dirty="0">
                <a:effectLst/>
                <a:latin typeface="Bahnschrift Light Condensed" panose="020B0502040204020203" pitchFamily="34" charset="0"/>
              </a:rPr>
              <a:t>Ich traf auch einen anderen Zauberer und wir tauschten unsere Erfahrungen und Kenntnisse aus. wir beschlossen, zusammen zu arbeiten und ein neues, kraftvolles Ritual zu entwickeln.</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Der Tag endete mit einem großen fest, das von den Dorfbewohnern organisiert wurde, um unsere Zauberkünste zu feiern. Ich zeigte eine spektakuläre Show und sorgte dafür, dass die Menschen begeistert waren.</a:t>
            </a:r>
          </a:p>
          <a:p>
            <a:pPr algn="l"/>
            <a:endParaRPr lang="de-DE" sz="1400" b="0" i="1" dirty="0">
              <a:effectLst/>
              <a:latin typeface="Bahnschrift Light Condensed" panose="020B0502040204020203" pitchFamily="34" charset="0"/>
            </a:endParaRPr>
          </a:p>
          <a:p>
            <a:pPr algn="l"/>
            <a:r>
              <a:rPr lang="de-DE" sz="1400" b="0" i="1" dirty="0">
                <a:effectLst/>
                <a:latin typeface="Bahnschrift Light Condensed" panose="020B0502040204020203" pitchFamily="34" charset="0"/>
              </a:rPr>
              <a:t>Ich fühle mich dankbar für meine </a:t>
            </a:r>
            <a:r>
              <a:rPr lang="de-DE" sz="1400" b="0" i="1" dirty="0" err="1">
                <a:effectLst/>
                <a:latin typeface="Bahnschrift Light Condensed" panose="020B0502040204020203" pitchFamily="34" charset="0"/>
              </a:rPr>
              <a:t>gabe</a:t>
            </a:r>
            <a:r>
              <a:rPr lang="de-DE" sz="1400" b="0" i="1" dirty="0">
                <a:effectLst/>
                <a:latin typeface="Bahnschrift Light Condensed" panose="020B0502040204020203" pitchFamily="34" charset="0"/>
              </a:rPr>
              <a:t> und freue mich auf neue Abenteuer und Erlebnisse, die mich Erwarten.</a:t>
            </a:r>
          </a:p>
          <a:p>
            <a:pPr algn="l"/>
            <a:endParaRPr lang="de-DE" sz="1400" i="1" dirty="0">
              <a:latin typeface="Bahnschrift Light Condensed" panose="020B0502040204020203" pitchFamily="34" charset="0"/>
            </a:endParaRPr>
          </a:p>
          <a:p>
            <a:pPr algn="l"/>
            <a:r>
              <a:rPr lang="de-DE" sz="1400" b="0" i="1" dirty="0">
                <a:effectLst/>
                <a:latin typeface="Bahnschrift Light Condensed" panose="020B0502040204020203" pitchFamily="34" charset="0"/>
              </a:rPr>
              <a:t>Bis bald, liebes Tagebuch.</a:t>
            </a:r>
          </a:p>
        </p:txBody>
      </p:sp>
      <p:sp>
        <p:nvSpPr>
          <p:cNvPr id="14" name="Textfeld 13">
            <a:extLst>
              <a:ext uri="{FF2B5EF4-FFF2-40B4-BE49-F238E27FC236}">
                <a16:creationId xmlns:a16="http://schemas.microsoft.com/office/drawing/2014/main" id="{4572FD3E-3927-542A-BA7F-B2AFD55D2703}"/>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sp>
        <p:nvSpPr>
          <p:cNvPr id="15" name="Rechteck: abgerundete Ecken 14">
            <a:hlinkClick r:id="rId6" action="ppaction://hlinksldjump"/>
            <a:extLst>
              <a:ext uri="{FF2B5EF4-FFF2-40B4-BE49-F238E27FC236}">
                <a16:creationId xmlns:a16="http://schemas.microsoft.com/office/drawing/2014/main" id="{CD33C8D8-0929-DCBA-2D69-1A53DEDBDB59}"/>
              </a:ext>
            </a:extLst>
          </p:cNvPr>
          <p:cNvSpPr/>
          <p:nvPr/>
        </p:nvSpPr>
        <p:spPr>
          <a:xfrm>
            <a:off x="3775124"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7</a:t>
            </a:r>
          </a:p>
        </p:txBody>
      </p:sp>
      <p:sp>
        <p:nvSpPr>
          <p:cNvPr id="16" name="Rechteck: abgerundete Ecken 15">
            <a:hlinkClick r:id="rId6" action="ppaction://hlinksldjump"/>
            <a:extLst>
              <a:ext uri="{FF2B5EF4-FFF2-40B4-BE49-F238E27FC236}">
                <a16:creationId xmlns:a16="http://schemas.microsoft.com/office/drawing/2014/main" id="{A2536EF0-EEE1-95BF-5788-D951E0091882}"/>
              </a:ext>
            </a:extLst>
          </p:cNvPr>
          <p:cNvSpPr/>
          <p:nvPr/>
        </p:nvSpPr>
        <p:spPr>
          <a:xfrm>
            <a:off x="2374463"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5</a:t>
            </a:r>
          </a:p>
        </p:txBody>
      </p:sp>
      <p:sp>
        <p:nvSpPr>
          <p:cNvPr id="18" name="Rechteck: abgerundete Ecken 17">
            <a:hlinkClick r:id="rId6" action="ppaction://hlinksldjump"/>
            <a:extLst>
              <a:ext uri="{FF2B5EF4-FFF2-40B4-BE49-F238E27FC236}">
                <a16:creationId xmlns:a16="http://schemas.microsoft.com/office/drawing/2014/main" id="{3F4133CB-9DF5-F27C-AFFA-BFE7EF4C24A1}"/>
              </a:ext>
            </a:extLst>
          </p:cNvPr>
          <p:cNvSpPr/>
          <p:nvPr/>
        </p:nvSpPr>
        <p:spPr>
          <a:xfrm>
            <a:off x="6726134"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11</a:t>
            </a:r>
          </a:p>
        </p:txBody>
      </p:sp>
      <p:sp>
        <p:nvSpPr>
          <p:cNvPr id="19" name="Rechteck: abgerundete Ecken 18">
            <a:hlinkClick r:id="rId6" action="ppaction://hlinksldjump"/>
            <a:extLst>
              <a:ext uri="{FF2B5EF4-FFF2-40B4-BE49-F238E27FC236}">
                <a16:creationId xmlns:a16="http://schemas.microsoft.com/office/drawing/2014/main" id="{3BC107E3-AFC2-58F1-A7F1-B6B68B3E51A5}"/>
              </a:ext>
            </a:extLst>
          </p:cNvPr>
          <p:cNvSpPr/>
          <p:nvPr/>
        </p:nvSpPr>
        <p:spPr>
          <a:xfrm>
            <a:off x="8201639" y="6243718"/>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13</a:t>
            </a:r>
          </a:p>
        </p:txBody>
      </p:sp>
      <p:sp>
        <p:nvSpPr>
          <p:cNvPr id="3" name="Textfeld 2">
            <a:extLst>
              <a:ext uri="{FF2B5EF4-FFF2-40B4-BE49-F238E27FC236}">
                <a16:creationId xmlns:a16="http://schemas.microsoft.com/office/drawing/2014/main" id="{966E9CC2-516C-3E0A-2E0F-A2CD5D5E2484}"/>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17" name="Rechteck: abgerundete Ecken 148">
            <a:hlinkClick r:id="rId7"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149629045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D4B176E2-BE12-78F6-2CB4-9667D724081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S-Laute und das/dass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401727"/>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314700" y="1960733"/>
            <a:ext cx="6096000" cy="2677656"/>
          </a:xfrm>
          <a:prstGeom prst="rect">
            <a:avLst/>
          </a:prstGeom>
        </p:spPr>
        <p:txBody>
          <a:bodyPr>
            <a:spAutoFit/>
          </a:bodyPr>
          <a:lstStyle/>
          <a:p>
            <a:pPr>
              <a:buFont typeface="Arial" panose="020B0604020202020204" pitchFamily="34" charset="0"/>
              <a:buChar char="•"/>
            </a:pPr>
            <a:r>
              <a:rPr lang="de-DE" sz="2400" b="1" i="1" dirty="0">
                <a:solidFill>
                  <a:srgbClr val="333333"/>
                </a:solidFill>
              </a:rPr>
              <a:t>  s</a:t>
            </a:r>
            <a:r>
              <a:rPr lang="de-DE" sz="2400" dirty="0">
                <a:solidFill>
                  <a:srgbClr val="333333"/>
                </a:solidFill>
              </a:rPr>
              <a:t> ist die </a:t>
            </a:r>
            <a:r>
              <a:rPr lang="de-DE" sz="2400" b="1" dirty="0">
                <a:solidFill>
                  <a:srgbClr val="333333"/>
                </a:solidFill>
              </a:rPr>
              <a:t>Normalform</a:t>
            </a:r>
            <a:endParaRPr lang="de-DE" sz="2400" dirty="0">
              <a:solidFill>
                <a:srgbClr val="333333"/>
              </a:solidFill>
            </a:endParaRPr>
          </a:p>
          <a:p>
            <a:pPr>
              <a:buFont typeface="Arial" panose="020B0604020202020204" pitchFamily="34" charset="0"/>
              <a:buChar char="•"/>
            </a:pPr>
            <a:r>
              <a:rPr lang="de-DE" sz="2400" b="1" i="1" dirty="0">
                <a:solidFill>
                  <a:srgbClr val="333333"/>
                </a:solidFill>
              </a:rPr>
              <a:t>  </a:t>
            </a:r>
            <a:r>
              <a:rPr lang="de-DE" sz="2400" b="1" i="1" dirty="0" err="1">
                <a:solidFill>
                  <a:srgbClr val="333333"/>
                </a:solidFill>
              </a:rPr>
              <a:t>ss</a:t>
            </a:r>
            <a:r>
              <a:rPr lang="de-DE" sz="2400" dirty="0">
                <a:solidFill>
                  <a:srgbClr val="333333"/>
                </a:solidFill>
              </a:rPr>
              <a:t> folgt einem </a:t>
            </a:r>
            <a:r>
              <a:rPr lang="de-DE" sz="2400" b="1" dirty="0">
                <a:solidFill>
                  <a:srgbClr val="333333"/>
                </a:solidFill>
              </a:rPr>
              <a:t>kurzen Vokal</a:t>
            </a:r>
            <a:endParaRPr lang="de-DE" sz="2400" dirty="0">
              <a:solidFill>
                <a:srgbClr val="333333"/>
              </a:solidFill>
            </a:endParaRPr>
          </a:p>
          <a:p>
            <a:pPr>
              <a:buFont typeface="Arial" panose="020B0604020202020204" pitchFamily="34" charset="0"/>
              <a:buChar char="•"/>
            </a:pPr>
            <a:r>
              <a:rPr lang="de-DE" sz="2400" b="1" i="1" dirty="0">
                <a:solidFill>
                  <a:srgbClr val="333333"/>
                </a:solidFill>
              </a:rPr>
              <a:t>  ß</a:t>
            </a:r>
            <a:r>
              <a:rPr lang="de-DE" sz="2400" dirty="0">
                <a:solidFill>
                  <a:srgbClr val="333333"/>
                </a:solidFill>
              </a:rPr>
              <a:t> folgt einem </a:t>
            </a:r>
            <a:r>
              <a:rPr lang="de-DE" sz="2400" b="1" dirty="0">
                <a:solidFill>
                  <a:srgbClr val="333333"/>
                </a:solidFill>
              </a:rPr>
              <a:t>langen Vokal</a:t>
            </a:r>
          </a:p>
          <a:p>
            <a:pPr>
              <a:buFont typeface="Arial" panose="020B0604020202020204" pitchFamily="34" charset="0"/>
              <a:buChar char="•"/>
            </a:pPr>
            <a:endParaRPr lang="de-DE" sz="2400" b="1" i="0" dirty="0">
              <a:solidFill>
                <a:srgbClr val="333333"/>
              </a:solidFill>
              <a:effectLst/>
            </a:endParaRPr>
          </a:p>
          <a:p>
            <a:pPr marL="342900" indent="-342900" algn="l">
              <a:buFont typeface="Arial" panose="020B0604020202020204" pitchFamily="34" charset="0"/>
              <a:buChar char="•"/>
            </a:pPr>
            <a:r>
              <a:rPr lang="de-DE" sz="2400" b="1" dirty="0">
                <a:solidFill>
                  <a:srgbClr val="333333"/>
                </a:solidFill>
              </a:rPr>
              <a:t>Dass</a:t>
            </a:r>
            <a:r>
              <a:rPr lang="de-DE" sz="2400" dirty="0">
                <a:solidFill>
                  <a:srgbClr val="333333"/>
                </a:solidFill>
              </a:rPr>
              <a:t> = Konjunktion</a:t>
            </a:r>
          </a:p>
          <a:p>
            <a:pPr marL="342900" indent="-342900" algn="l">
              <a:buFont typeface="Arial" panose="020B0604020202020204" pitchFamily="34" charset="0"/>
              <a:buChar char="•"/>
            </a:pPr>
            <a:r>
              <a:rPr lang="de-DE" sz="2400" b="1" dirty="0">
                <a:solidFill>
                  <a:srgbClr val="333333"/>
                </a:solidFill>
              </a:rPr>
              <a:t>Das</a:t>
            </a:r>
            <a:r>
              <a:rPr lang="de-DE" sz="2400" dirty="0">
                <a:solidFill>
                  <a:srgbClr val="333333"/>
                </a:solidFill>
              </a:rPr>
              <a:t> = Pronomen, kann durch </a:t>
            </a:r>
            <a:r>
              <a:rPr lang="de-DE" sz="2400" i="1" dirty="0">
                <a:solidFill>
                  <a:srgbClr val="333333"/>
                </a:solidFill>
              </a:rPr>
              <a:t>dieses</a:t>
            </a:r>
            <a:r>
              <a:rPr lang="de-DE" sz="2400" dirty="0">
                <a:solidFill>
                  <a:srgbClr val="333333"/>
                </a:solidFill>
              </a:rPr>
              <a:t>, </a:t>
            </a:r>
            <a:r>
              <a:rPr lang="de-DE" sz="2400" i="1" dirty="0">
                <a:solidFill>
                  <a:srgbClr val="333333"/>
                </a:solidFill>
              </a:rPr>
              <a:t>welches</a:t>
            </a:r>
            <a:r>
              <a:rPr lang="de-DE" sz="2400" dirty="0">
                <a:solidFill>
                  <a:srgbClr val="333333"/>
                </a:solidFill>
              </a:rPr>
              <a:t> oder </a:t>
            </a:r>
            <a:r>
              <a:rPr lang="de-DE" sz="2400" i="1" dirty="0">
                <a:solidFill>
                  <a:srgbClr val="333333"/>
                </a:solidFill>
              </a:rPr>
              <a:t>jenes</a:t>
            </a:r>
            <a:r>
              <a:rPr lang="de-DE" sz="2400" dirty="0">
                <a:solidFill>
                  <a:srgbClr val="333333"/>
                </a:solidFill>
              </a:rPr>
              <a:t> ersetzt werden</a:t>
            </a:r>
          </a:p>
        </p:txBody>
      </p:sp>
      <p:sp>
        <p:nvSpPr>
          <p:cNvPr id="4" name="Textfeld 3">
            <a:extLst>
              <a:ext uri="{FF2B5EF4-FFF2-40B4-BE49-F238E27FC236}">
                <a16:creationId xmlns:a16="http://schemas.microsoft.com/office/drawing/2014/main" id="{9DCD20F4-AAC9-0A13-52B4-AFB1275292C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291131298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2010CB9B-C658-2D33-A733-40E4CD8400F5}"/>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2" y="215384"/>
            <a:ext cx="10813457" cy="830997"/>
          </a:xfrm>
          <a:prstGeom prst="rect">
            <a:avLst/>
          </a:prstGeom>
        </p:spPr>
        <p:txBody>
          <a:bodyPr wrap="square">
            <a:spAutoFit/>
          </a:bodyPr>
          <a:lstStyle/>
          <a:p>
            <a:r>
              <a:rPr lang="de-DE" sz="4800" dirty="0">
                <a:latin typeface="Brush Script MT" panose="03060802040406070304" pitchFamily="66" charset="0"/>
              </a:rPr>
              <a:t>Getrennt- und Zusammenschreibung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22870" y="6073170"/>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2714624" y="1355924"/>
            <a:ext cx="9067801" cy="4278094"/>
          </a:xfrm>
          <a:prstGeom prst="rect">
            <a:avLst/>
          </a:prstGeom>
        </p:spPr>
        <p:txBody>
          <a:bodyPr wrap="square">
            <a:spAutoFit/>
          </a:bodyPr>
          <a:lstStyle/>
          <a:p>
            <a:r>
              <a:rPr lang="de-DE" sz="1600" b="1" dirty="0"/>
              <a:t>Eine Wortverbindung wird zusammengeschrieben, wenn...</a:t>
            </a:r>
          </a:p>
          <a:p>
            <a:endParaRPr lang="de-DE" sz="1600" b="1" dirty="0"/>
          </a:p>
          <a:p>
            <a:r>
              <a:rPr lang="de-DE" sz="1600" dirty="0"/>
              <a:t>1.) eine neue Gesamtbedeutung entsteht</a:t>
            </a:r>
          </a:p>
          <a:p>
            <a:r>
              <a:rPr lang="de-DE" sz="1600" dirty="0"/>
              <a:t>	z. B. krankschreiben, schwerfallen, sichergehen</a:t>
            </a:r>
          </a:p>
          <a:p>
            <a:endParaRPr lang="de-DE" sz="1600" dirty="0"/>
          </a:p>
          <a:p>
            <a:r>
              <a:rPr lang="de-DE" sz="1600" dirty="0"/>
              <a:t>2.) </a:t>
            </a:r>
            <a:r>
              <a:rPr lang="de-DE" sz="1600" b="1" dirty="0"/>
              <a:t>Wortart</a:t>
            </a:r>
            <a:r>
              <a:rPr lang="de-DE" sz="1600" dirty="0"/>
              <a:t>, </a:t>
            </a:r>
            <a:r>
              <a:rPr lang="de-DE" sz="1600" b="1" dirty="0"/>
              <a:t>Wortform</a:t>
            </a:r>
            <a:r>
              <a:rPr lang="de-DE" sz="1600" dirty="0"/>
              <a:t> oder </a:t>
            </a:r>
            <a:r>
              <a:rPr lang="de-DE" sz="1600" b="1" dirty="0"/>
              <a:t>Bedeutung</a:t>
            </a:r>
            <a:r>
              <a:rPr lang="de-DE" sz="1600" dirty="0"/>
              <a:t> der einzelnen Bestandteile </a:t>
            </a:r>
            <a:r>
              <a:rPr lang="de-DE" sz="1600" b="1" dirty="0"/>
              <a:t>nicht</a:t>
            </a:r>
            <a:r>
              <a:rPr lang="de-DE" sz="1600" dirty="0"/>
              <a:t> mehr deutlich ist!</a:t>
            </a:r>
          </a:p>
          <a:p>
            <a:r>
              <a:rPr lang="de-DE" sz="1600" dirty="0"/>
              <a:t>	z. B. stromabwärts, tagsüber</a:t>
            </a:r>
          </a:p>
          <a:p>
            <a:endParaRPr lang="de-DE" sz="1600" dirty="0"/>
          </a:p>
          <a:p>
            <a:r>
              <a:rPr lang="de-DE" sz="1600" dirty="0"/>
              <a:t>3.) der erste oder zweite Bestandteil </a:t>
            </a:r>
            <a:r>
              <a:rPr lang="de-DE" sz="1600" b="1" dirty="0"/>
              <a:t>nicht selbstständig</a:t>
            </a:r>
            <a:r>
              <a:rPr lang="de-DE" sz="1600" dirty="0"/>
              <a:t> ist!</a:t>
            </a:r>
          </a:p>
          <a:p>
            <a:r>
              <a:rPr lang="de-DE" sz="1600" dirty="0"/>
              <a:t>	z. B. großspurig, kleinmütig</a:t>
            </a:r>
          </a:p>
          <a:p>
            <a:endParaRPr lang="de-DE" sz="1600" dirty="0"/>
          </a:p>
          <a:p>
            <a:r>
              <a:rPr lang="de-DE" sz="1600" dirty="0"/>
              <a:t>4.) der erste Bestandteil zweiten </a:t>
            </a:r>
            <a:r>
              <a:rPr lang="de-DE" sz="1600" b="1" dirty="0"/>
              <a:t>näher umschreibt</a:t>
            </a:r>
            <a:r>
              <a:rPr lang="de-DE" sz="1600" dirty="0"/>
              <a:t> (schwächt, stärkt)</a:t>
            </a:r>
          </a:p>
          <a:p>
            <a:r>
              <a:rPr lang="de-DE" sz="1600" dirty="0"/>
              <a:t>	angsterfüllt, butterweich bitterarm, todlangweilig</a:t>
            </a:r>
            <a:br>
              <a:rPr lang="de-DE" sz="1600" dirty="0"/>
            </a:br>
            <a:r>
              <a:rPr lang="de-DE" sz="1600" dirty="0"/>
              <a:t>	Holztür, Hochhaus</a:t>
            </a:r>
          </a:p>
          <a:p>
            <a:endParaRPr lang="de-DE" sz="1600" dirty="0"/>
          </a:p>
          <a:p>
            <a:r>
              <a:rPr lang="de-DE" sz="1600" dirty="0"/>
              <a:t>5.) man die Bestandteile </a:t>
            </a:r>
            <a:r>
              <a:rPr lang="de-DE" sz="1600" b="1" dirty="0"/>
              <a:t>nicht steigern</a:t>
            </a:r>
            <a:r>
              <a:rPr lang="de-DE" sz="1600" dirty="0"/>
              <a:t> oder </a:t>
            </a:r>
            <a:r>
              <a:rPr lang="de-DE" sz="1600" b="1" dirty="0"/>
              <a:t>erweitern</a:t>
            </a:r>
            <a:r>
              <a:rPr lang="de-DE" sz="1600" dirty="0"/>
              <a:t> kann!</a:t>
            </a:r>
          </a:p>
          <a:p>
            <a:r>
              <a:rPr lang="de-DE" sz="1600" dirty="0"/>
              <a:t>	Man kann sich totlachen, aber nicht *</a:t>
            </a:r>
            <a:r>
              <a:rPr lang="de-DE" sz="1600" dirty="0" err="1"/>
              <a:t>töter</a:t>
            </a:r>
            <a:r>
              <a:rPr lang="de-DE" sz="1600" dirty="0"/>
              <a:t> lachen.</a:t>
            </a:r>
          </a:p>
        </p:txBody>
      </p:sp>
      <p:sp>
        <p:nvSpPr>
          <p:cNvPr id="3" name="Rechteck 2"/>
          <p:cNvSpPr/>
          <p:nvPr/>
        </p:nvSpPr>
        <p:spPr>
          <a:xfrm>
            <a:off x="97294" y="6327085"/>
            <a:ext cx="4277902" cy="276999"/>
          </a:xfrm>
          <a:prstGeom prst="rect">
            <a:avLst/>
          </a:prstGeom>
        </p:spPr>
        <p:txBody>
          <a:bodyPr wrap="none">
            <a:spAutoFit/>
          </a:bodyPr>
          <a:lstStyle/>
          <a:p>
            <a:r>
              <a:rPr lang="de-DE" sz="1200" dirty="0"/>
              <a:t>Quelle: https://orthografietrainer.net/service/faustregeln_GZ.php</a:t>
            </a:r>
          </a:p>
        </p:txBody>
      </p:sp>
      <p:sp>
        <p:nvSpPr>
          <p:cNvPr id="6" name="Textfeld 5">
            <a:extLst>
              <a:ext uri="{FF2B5EF4-FFF2-40B4-BE49-F238E27FC236}">
                <a16:creationId xmlns:a16="http://schemas.microsoft.com/office/drawing/2014/main" id="{76D70804-016C-004D-5DCC-5914823773C7}"/>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94187354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descr="Free vector watercolour background with leaves">
            <a:extLst>
              <a:ext uri="{FF2B5EF4-FFF2-40B4-BE49-F238E27FC236}">
                <a16:creationId xmlns:a16="http://schemas.microsoft.com/office/drawing/2014/main" id="{AC566899-9A00-F16F-7920-BEC6284A981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rush Script MT" panose="03060802040406070304" pitchFamily="66" charset="0"/>
              </a:rPr>
              <a:t>seid / seit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22870" y="6073170"/>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24199" y="2563597"/>
            <a:ext cx="9067801" cy="1200329"/>
          </a:xfrm>
          <a:prstGeom prst="rect">
            <a:avLst/>
          </a:prstGeom>
        </p:spPr>
        <p:txBody>
          <a:bodyPr wrap="square">
            <a:spAutoFit/>
          </a:bodyPr>
          <a:lstStyle/>
          <a:p>
            <a:pPr fontAlgn="base"/>
            <a:r>
              <a:rPr lang="de-DE" b="1" i="1" dirty="0"/>
              <a:t>Seit</a:t>
            </a:r>
            <a:r>
              <a:rPr lang="de-DE" dirty="0"/>
              <a:t> verwendest du immer im Zusammenhang mit </a:t>
            </a:r>
            <a:r>
              <a:rPr lang="de-DE" b="1" dirty="0"/>
              <a:t>Zeitangaben</a:t>
            </a:r>
            <a:r>
              <a:rPr lang="de-DE" dirty="0"/>
              <a:t>.</a:t>
            </a:r>
          </a:p>
          <a:p>
            <a:pPr fontAlgn="base"/>
            <a:endParaRPr lang="de-DE" dirty="0"/>
          </a:p>
          <a:p>
            <a:pPr fontAlgn="base"/>
            <a:endParaRPr lang="de-DE" dirty="0"/>
          </a:p>
          <a:p>
            <a:pPr fontAlgn="base"/>
            <a:r>
              <a:rPr lang="de-DE" b="1" i="1" dirty="0"/>
              <a:t>Seid</a:t>
            </a:r>
            <a:r>
              <a:rPr lang="de-DE" i="1" dirty="0"/>
              <a:t> </a:t>
            </a:r>
            <a:r>
              <a:rPr lang="de-DE" dirty="0"/>
              <a:t>ist eine </a:t>
            </a:r>
            <a:r>
              <a:rPr lang="de-DE" b="1" dirty="0"/>
              <a:t>Form des Verbs</a:t>
            </a:r>
            <a:r>
              <a:rPr lang="de-DE" dirty="0"/>
              <a:t> sein.</a:t>
            </a:r>
          </a:p>
        </p:txBody>
      </p:sp>
      <p:sp>
        <p:nvSpPr>
          <p:cNvPr id="4" name="Textfeld 3">
            <a:extLst>
              <a:ext uri="{FF2B5EF4-FFF2-40B4-BE49-F238E27FC236}">
                <a16:creationId xmlns:a16="http://schemas.microsoft.com/office/drawing/2014/main" id="{3B94008D-8A1B-28E0-620F-3435EDD54612}"/>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426185447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6F153DD5-F49C-F64B-963C-9AAB434F90F6}"/>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5826"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err="1">
                <a:latin typeface="Brush Script MT" panose="03060802040406070304" pitchFamily="66" charset="0"/>
              </a:rPr>
              <a:t>ck</a:t>
            </a:r>
            <a:r>
              <a:rPr lang="de-DE" sz="4800" dirty="0">
                <a:latin typeface="Brush Script MT" panose="03060802040406070304" pitchFamily="66" charset="0"/>
              </a:rPr>
              <a:t> oder k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08834" y="5771329"/>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65519" y="2554072"/>
            <a:ext cx="9067801" cy="1200329"/>
          </a:xfrm>
          <a:prstGeom prst="rect">
            <a:avLst/>
          </a:prstGeom>
        </p:spPr>
        <p:txBody>
          <a:bodyPr wrap="square">
            <a:spAutoFit/>
          </a:bodyPr>
          <a:lstStyle/>
          <a:p>
            <a:pPr fontAlgn="base"/>
            <a:r>
              <a:rPr lang="de-DE" dirty="0"/>
              <a:t>Man schreibt „</a:t>
            </a:r>
            <a:r>
              <a:rPr lang="de-DE" dirty="0" err="1"/>
              <a:t>ck</a:t>
            </a:r>
            <a:r>
              <a:rPr lang="de-DE" dirty="0"/>
              <a:t>“ nach kurzem Vokal: </a:t>
            </a:r>
            <a:r>
              <a:rPr lang="de-DE" i="1" dirty="0"/>
              <a:t>b</a:t>
            </a:r>
            <a:r>
              <a:rPr lang="de-DE" b="1" i="1" dirty="0"/>
              <a:t>ack</a:t>
            </a:r>
            <a:r>
              <a:rPr lang="de-DE" i="1" dirty="0"/>
              <a:t>en</a:t>
            </a:r>
            <a:r>
              <a:rPr lang="de-DE" dirty="0"/>
              <a:t>.</a:t>
            </a:r>
          </a:p>
          <a:p>
            <a:pPr fontAlgn="base"/>
            <a:br>
              <a:rPr lang="de-DE" dirty="0"/>
            </a:br>
            <a:r>
              <a:rPr lang="de-DE" dirty="0"/>
              <a:t>Man schreibt „k“ nach langem Vokal, Diphthong, Konsonant und in Fremdwörtern: </a:t>
            </a:r>
            <a:r>
              <a:rPr lang="de-DE" i="1" dirty="0"/>
              <a:t>H</a:t>
            </a:r>
            <a:r>
              <a:rPr lang="de-DE" b="1" i="1" dirty="0"/>
              <a:t>ak</a:t>
            </a:r>
            <a:r>
              <a:rPr lang="de-DE" i="1" dirty="0"/>
              <a:t>en</a:t>
            </a:r>
            <a:r>
              <a:rPr lang="de-DE" dirty="0"/>
              <a:t>, </a:t>
            </a:r>
            <a:r>
              <a:rPr lang="de-DE" i="1" dirty="0"/>
              <a:t>str</a:t>
            </a:r>
            <a:r>
              <a:rPr lang="de-DE" b="1" i="1" dirty="0"/>
              <a:t>eik</a:t>
            </a:r>
            <a:r>
              <a:rPr lang="de-DE" i="1" dirty="0"/>
              <a:t>en</a:t>
            </a:r>
            <a:r>
              <a:rPr lang="de-DE" dirty="0"/>
              <a:t>, </a:t>
            </a:r>
            <a:r>
              <a:rPr lang="de-DE" i="1" dirty="0"/>
              <a:t>We</a:t>
            </a:r>
            <a:r>
              <a:rPr lang="de-DE" b="1" i="1" dirty="0"/>
              <a:t>rk</a:t>
            </a:r>
            <a:r>
              <a:rPr lang="de-DE" i="1" dirty="0"/>
              <a:t>statt</a:t>
            </a:r>
            <a:r>
              <a:rPr lang="de-DE" dirty="0"/>
              <a:t>, </a:t>
            </a:r>
            <a:r>
              <a:rPr lang="de-DE" b="1" i="1" dirty="0"/>
              <a:t>Doktor</a:t>
            </a:r>
            <a:r>
              <a:rPr lang="de-DE" i="1" dirty="0"/>
              <a:t>.</a:t>
            </a:r>
            <a:endParaRPr lang="de-DE" dirty="0"/>
          </a:p>
        </p:txBody>
      </p:sp>
      <p:sp>
        <p:nvSpPr>
          <p:cNvPr id="3" name="Rechteck 2"/>
          <p:cNvSpPr/>
          <p:nvPr/>
        </p:nvSpPr>
        <p:spPr>
          <a:xfrm>
            <a:off x="3165519" y="6449366"/>
            <a:ext cx="8597146" cy="415498"/>
          </a:xfrm>
          <a:prstGeom prst="rect">
            <a:avLst/>
          </a:prstGeom>
        </p:spPr>
        <p:txBody>
          <a:bodyPr wrap="square">
            <a:spAutoFit/>
          </a:bodyPr>
          <a:lstStyle/>
          <a:p>
            <a:r>
              <a:rPr lang="de-DE" sz="1050" dirty="0"/>
              <a:t>Quelle: https://www.deutsch-perfekt.com/deutsch-ueben/ck-und-k#:~:text=Man%20schreibt%20%E2%80%9Eck%E2%80%9C%20nach%20kurzem,%2C%20streiken%2C%20Werkstatt%2C%20Doktor.</a:t>
            </a:r>
          </a:p>
        </p:txBody>
      </p:sp>
      <p:sp>
        <p:nvSpPr>
          <p:cNvPr id="6" name="Textfeld 5">
            <a:extLst>
              <a:ext uri="{FF2B5EF4-FFF2-40B4-BE49-F238E27FC236}">
                <a16:creationId xmlns:a16="http://schemas.microsoft.com/office/drawing/2014/main" id="{13910E46-0BBD-7AA9-CF5C-7EF6EEE35AF1}"/>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146258124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D8FBB4BB-952B-B929-D049-1BB7ABDA2F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err="1">
                <a:latin typeface="Brush Script MT" panose="03060802040406070304" pitchFamily="66" charset="0"/>
              </a:rPr>
              <a:t>ck</a:t>
            </a:r>
            <a:r>
              <a:rPr lang="de-DE" sz="4800" dirty="0">
                <a:latin typeface="Brush Script MT" panose="03060802040406070304" pitchFamily="66" charset="0"/>
              </a:rPr>
              <a:t> oder k      </a:t>
            </a:r>
            <a:r>
              <a:rPr lang="de-DE" sz="4800" b="1" dirty="0">
                <a:solidFill>
                  <a:srgbClr val="FF0000"/>
                </a:solidFill>
                <a:latin typeface="Brush Script MT" panose="03060802040406070304" pitchFamily="66" charset="0"/>
              </a:rPr>
              <a:t>Hilfe</a:t>
            </a:r>
            <a:endParaRPr lang="de-DE" sz="4800" b="1" dirty="0">
              <a:solidFill>
                <a:schemeClr val="accent6">
                  <a:lumMod val="75000"/>
                </a:schemeClr>
              </a:solidFill>
              <a:latin typeface="Brush Script MT" panose="03060802040406070304" pitchFamily="66" charset="0"/>
            </a:endParaRPr>
          </a:p>
        </p:txBody>
      </p:sp>
      <p:sp>
        <p:nvSpPr>
          <p:cNvPr id="7" name="Rechteck: abgerundete Ecken 148">
            <a:hlinkClick r:id="rId3" action="ppaction://hlinksldjump"/>
            <a:extLst>
              <a:ext uri="{FF2B5EF4-FFF2-40B4-BE49-F238E27FC236}">
                <a16:creationId xmlns:a16="http://schemas.microsoft.com/office/drawing/2014/main" id="{5B7116E5-B2E7-1A23-D623-6296371E65E3}"/>
              </a:ext>
            </a:extLst>
          </p:cNvPr>
          <p:cNvSpPr/>
          <p:nvPr/>
        </p:nvSpPr>
        <p:spPr>
          <a:xfrm>
            <a:off x="4885014" y="5684148"/>
            <a:ext cx="2163716"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Zurück zum Rätsel</a:t>
            </a:r>
          </a:p>
        </p:txBody>
      </p:sp>
      <p:pic>
        <p:nvPicPr>
          <p:cNvPr id="6148" name="Picture 4" descr="Free vector illustration of blank sign vecto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541" r="28973"/>
          <a:stretch/>
        </p:blipFill>
        <p:spPr bwMode="auto">
          <a:xfrm>
            <a:off x="359368" y="1355924"/>
            <a:ext cx="2145707" cy="4717246"/>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3165519" y="2554072"/>
            <a:ext cx="9067801" cy="1200329"/>
          </a:xfrm>
          <a:prstGeom prst="rect">
            <a:avLst/>
          </a:prstGeom>
        </p:spPr>
        <p:txBody>
          <a:bodyPr wrap="square">
            <a:spAutoFit/>
          </a:bodyPr>
          <a:lstStyle/>
          <a:p>
            <a:pPr fontAlgn="base"/>
            <a:r>
              <a:rPr lang="de-DE" dirty="0"/>
              <a:t>Man schreibt „</a:t>
            </a:r>
            <a:r>
              <a:rPr lang="de-DE" dirty="0" err="1"/>
              <a:t>ck</a:t>
            </a:r>
            <a:r>
              <a:rPr lang="de-DE" dirty="0"/>
              <a:t>“ nach kurzem Vokal: </a:t>
            </a:r>
            <a:r>
              <a:rPr lang="de-DE" i="1" dirty="0"/>
              <a:t>b</a:t>
            </a:r>
            <a:r>
              <a:rPr lang="de-DE" b="1" i="1" dirty="0"/>
              <a:t>ack</a:t>
            </a:r>
            <a:r>
              <a:rPr lang="de-DE" i="1" dirty="0"/>
              <a:t>en</a:t>
            </a:r>
            <a:r>
              <a:rPr lang="de-DE" dirty="0"/>
              <a:t>.</a:t>
            </a:r>
          </a:p>
          <a:p>
            <a:pPr fontAlgn="base"/>
            <a:br>
              <a:rPr lang="de-DE" dirty="0"/>
            </a:br>
            <a:r>
              <a:rPr lang="de-DE" dirty="0"/>
              <a:t>Man schreibt „k“ nach langem Vokal, Diphthong, Konsonant und in Fremdwörtern: </a:t>
            </a:r>
            <a:r>
              <a:rPr lang="de-DE" i="1" dirty="0"/>
              <a:t>H</a:t>
            </a:r>
            <a:r>
              <a:rPr lang="de-DE" b="1" i="1" dirty="0"/>
              <a:t>ak</a:t>
            </a:r>
            <a:r>
              <a:rPr lang="de-DE" i="1" dirty="0"/>
              <a:t>en</a:t>
            </a:r>
            <a:r>
              <a:rPr lang="de-DE" dirty="0"/>
              <a:t>, </a:t>
            </a:r>
            <a:r>
              <a:rPr lang="de-DE" i="1" dirty="0"/>
              <a:t>str</a:t>
            </a:r>
            <a:r>
              <a:rPr lang="de-DE" b="1" i="1" dirty="0"/>
              <a:t>eik</a:t>
            </a:r>
            <a:r>
              <a:rPr lang="de-DE" i="1" dirty="0"/>
              <a:t>en</a:t>
            </a:r>
            <a:r>
              <a:rPr lang="de-DE" dirty="0"/>
              <a:t>, </a:t>
            </a:r>
            <a:r>
              <a:rPr lang="de-DE" i="1" dirty="0"/>
              <a:t>We</a:t>
            </a:r>
            <a:r>
              <a:rPr lang="de-DE" b="1" i="1" dirty="0"/>
              <a:t>rk</a:t>
            </a:r>
            <a:r>
              <a:rPr lang="de-DE" i="1" dirty="0"/>
              <a:t>statt</a:t>
            </a:r>
            <a:r>
              <a:rPr lang="de-DE" dirty="0"/>
              <a:t>, </a:t>
            </a:r>
            <a:r>
              <a:rPr lang="de-DE" b="1" i="1" dirty="0"/>
              <a:t>Doktor</a:t>
            </a:r>
            <a:r>
              <a:rPr lang="de-DE" i="1" dirty="0"/>
              <a:t>.</a:t>
            </a:r>
            <a:endParaRPr lang="de-DE" dirty="0"/>
          </a:p>
        </p:txBody>
      </p:sp>
      <p:sp>
        <p:nvSpPr>
          <p:cNvPr id="3" name="Rechteck 2"/>
          <p:cNvSpPr/>
          <p:nvPr/>
        </p:nvSpPr>
        <p:spPr>
          <a:xfrm>
            <a:off x="2972263" y="6389525"/>
            <a:ext cx="8498882" cy="415498"/>
          </a:xfrm>
          <a:prstGeom prst="rect">
            <a:avLst/>
          </a:prstGeom>
        </p:spPr>
        <p:txBody>
          <a:bodyPr wrap="square">
            <a:spAutoFit/>
          </a:bodyPr>
          <a:lstStyle/>
          <a:p>
            <a:r>
              <a:rPr lang="de-DE" sz="1050" dirty="0"/>
              <a:t>Quelle: https://www.deutsch-perfekt.com/deutsch-ueben/ck-und-k#:~:text=Man%20schreibt%20%E2%80%9Eck%E2%80%9C%20nach%20kurzem,%2C%20streiken%2C%20Werkstatt%2C%20Doktor.</a:t>
            </a:r>
          </a:p>
        </p:txBody>
      </p:sp>
      <p:sp>
        <p:nvSpPr>
          <p:cNvPr id="6" name="Textfeld 5">
            <a:extLst>
              <a:ext uri="{FF2B5EF4-FFF2-40B4-BE49-F238E27FC236}">
                <a16:creationId xmlns:a16="http://schemas.microsoft.com/office/drawing/2014/main" id="{66860621-2B78-7708-906E-FF07A7D93B49}"/>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07163040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8" descr="Free vector watercolour background with leaves">
            <a:extLst>
              <a:ext uri="{FF2B5EF4-FFF2-40B4-BE49-F238E27FC236}">
                <a16:creationId xmlns:a16="http://schemas.microsoft.com/office/drawing/2014/main" id="{D8FBB4BB-952B-B929-D049-1BB7ABDA2F1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5" name="Rechteck 4"/>
          <p:cNvSpPr/>
          <p:nvPr/>
        </p:nvSpPr>
        <p:spPr>
          <a:xfrm>
            <a:off x="559393" y="215384"/>
            <a:ext cx="8498882" cy="830997"/>
          </a:xfrm>
          <a:prstGeom prst="rect">
            <a:avLst/>
          </a:prstGeom>
        </p:spPr>
        <p:txBody>
          <a:bodyPr wrap="square">
            <a:spAutoFit/>
          </a:bodyPr>
          <a:lstStyle/>
          <a:p>
            <a:r>
              <a:rPr lang="de-DE" sz="4800" dirty="0">
                <a:latin typeface="Bahnschrift Light Condensed" panose="020B0502040204020203" pitchFamily="34" charset="0"/>
              </a:rPr>
              <a:t>Quellenverzeichnis</a:t>
            </a:r>
            <a:endParaRPr lang="de-DE" sz="4800" b="1" dirty="0">
              <a:solidFill>
                <a:schemeClr val="accent6">
                  <a:lumMod val="75000"/>
                </a:schemeClr>
              </a:solidFill>
              <a:latin typeface="Bahnschrift Light Condensed" panose="020B0502040204020203" pitchFamily="34" charset="0"/>
            </a:endParaRPr>
          </a:p>
        </p:txBody>
      </p:sp>
      <p:sp>
        <p:nvSpPr>
          <p:cNvPr id="3" name="Rechteck 2"/>
          <p:cNvSpPr/>
          <p:nvPr/>
        </p:nvSpPr>
        <p:spPr>
          <a:xfrm>
            <a:off x="292964" y="1675194"/>
            <a:ext cx="11283518" cy="3293209"/>
          </a:xfrm>
          <a:prstGeom prst="rect">
            <a:avLst/>
          </a:prstGeom>
        </p:spPr>
        <p:txBody>
          <a:bodyPr wrap="square">
            <a:spAutoFit/>
          </a:bodyPr>
          <a:lstStyle/>
          <a:p>
            <a:endParaRPr lang="de-DE" sz="1600" dirty="0"/>
          </a:p>
          <a:p>
            <a:endParaRPr lang="de-DE" sz="1600" dirty="0"/>
          </a:p>
          <a:p>
            <a:r>
              <a:rPr lang="de-DE" sz="1600" b="1" dirty="0"/>
              <a:t>Bilder:</a:t>
            </a:r>
          </a:p>
          <a:p>
            <a:r>
              <a:rPr lang="de-DE" sz="1600" dirty="0"/>
              <a:t>Alle Bilder (außer die Karte) sind von freepik.com und dürfen bei nicht-kommerzieller Nutzung frei verwendet werden</a:t>
            </a:r>
          </a:p>
          <a:p>
            <a:r>
              <a:rPr lang="de-DE" sz="1600" dirty="0"/>
              <a:t>Karte: https://inkarnate.com/</a:t>
            </a:r>
          </a:p>
          <a:p>
            <a:endParaRPr lang="de-DE" sz="1600" dirty="0"/>
          </a:p>
          <a:p>
            <a:r>
              <a:rPr lang="de-DE" sz="1600" b="1" dirty="0"/>
              <a:t>RS-Regeln bei Hilfe:</a:t>
            </a:r>
          </a:p>
          <a:p>
            <a:endParaRPr lang="de-DE" sz="1600" dirty="0"/>
          </a:p>
          <a:p>
            <a:r>
              <a:rPr lang="de-DE" sz="1600" dirty="0"/>
              <a:t>https://www.deutsch-perfekt.com/deutsch-ueben/ck-und-k#:~:text=Man%20schreibt%20%E2%80%9Eck%E2%80%9C%20nach%20kurzem,%2C%20streiken%2C%20Werkstatt%2C%20Doktor.</a:t>
            </a:r>
          </a:p>
          <a:p>
            <a:r>
              <a:rPr lang="de-DE" sz="1600" dirty="0"/>
              <a:t>https://orthografietrainer.net/service/faustregeln_GZ.php</a:t>
            </a:r>
          </a:p>
          <a:p>
            <a:endParaRPr lang="de-DE" sz="1600" dirty="0"/>
          </a:p>
          <a:p>
            <a:endParaRPr lang="de-DE" sz="1600" dirty="0"/>
          </a:p>
        </p:txBody>
      </p:sp>
      <p:sp>
        <p:nvSpPr>
          <p:cNvPr id="6" name="Textfeld 5">
            <a:extLst>
              <a:ext uri="{FF2B5EF4-FFF2-40B4-BE49-F238E27FC236}">
                <a16:creationId xmlns:a16="http://schemas.microsoft.com/office/drawing/2014/main" id="{9BAB6055-265A-D31B-65E0-8E4304F662F3}"/>
              </a:ext>
            </a:extLst>
          </p:cNvPr>
          <p:cNvSpPr txBox="1"/>
          <p:nvPr/>
        </p:nvSpPr>
        <p:spPr>
          <a:xfrm>
            <a:off x="-98921" y="6557224"/>
            <a:ext cx="2877632" cy="261610"/>
          </a:xfrm>
          <a:prstGeom prst="rect">
            <a:avLst/>
          </a:prstGeom>
          <a:noFill/>
        </p:spPr>
        <p:txBody>
          <a:bodyPr wrap="square" rtlCol="0">
            <a:spAutoFit/>
          </a:bodyPr>
          <a:lstStyle/>
          <a:p>
            <a:pPr algn="ctr"/>
            <a:r>
              <a:rPr lang="de-DE" sz="1100" dirty="0"/>
              <a:t>© </a:t>
            </a:r>
            <a:r>
              <a:rPr lang="de-DE" sz="1100" dirty="0">
                <a:hlinkClick r:id="rId3"/>
              </a:rPr>
              <a:t>www.vertreten-duerfen.de</a:t>
            </a:r>
            <a:r>
              <a:rPr lang="de-DE" sz="1100" dirty="0"/>
              <a:t>, 2023</a:t>
            </a:r>
          </a:p>
        </p:txBody>
      </p:sp>
    </p:spTree>
    <p:extLst>
      <p:ext uri="{BB962C8B-B14F-4D97-AF65-F5344CB8AC3E}">
        <p14:creationId xmlns:p14="http://schemas.microsoft.com/office/powerpoint/2010/main" val="2017859609"/>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Free vector watercolour background with leaves">
            <a:extLst>
              <a:ext uri="{FF2B5EF4-FFF2-40B4-BE49-F238E27FC236}">
                <a16:creationId xmlns:a16="http://schemas.microsoft.com/office/drawing/2014/main" id="{02352725-27E1-C44C-B68A-0169723B1CE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2168243" y="1776328"/>
            <a:ext cx="4446053" cy="3293209"/>
          </a:xfrm>
          <a:prstGeom prst="rect">
            <a:avLst/>
          </a:prstGeom>
          <a:noFill/>
        </p:spPr>
        <p:txBody>
          <a:bodyPr wrap="square" rtlCol="0">
            <a:spAutoFit/>
          </a:bodyPr>
          <a:lstStyle/>
          <a:p>
            <a:r>
              <a:rPr lang="de-DE" sz="2000" b="1" dirty="0">
                <a:latin typeface="Bodoni MT Condensed" panose="02070606080606020203" pitchFamily="18" charset="0"/>
              </a:rPr>
              <a:t>Richtig, 9 Fehler.</a:t>
            </a:r>
          </a:p>
          <a:p>
            <a:endParaRPr lang="de-DE" sz="2000" dirty="0">
              <a:latin typeface="Bodoni MT Condensed" panose="02070606080606020203" pitchFamily="18" charset="0"/>
            </a:endParaRPr>
          </a:p>
          <a:p>
            <a:r>
              <a:rPr lang="de-DE" sz="2400" dirty="0">
                <a:latin typeface="Bodoni MT Condensed" panose="02070606080606020203" pitchFamily="18" charset="0"/>
              </a:rPr>
              <a:t>Nachdem du mit einem Rotstift sorgfältig alle Fehler ausgebessert hast, spürst du etwas Schweres in deiner rechten Jackentasche. Du greifst hinein und findest ein Zauberfläschchen. Noch ist dir nicht klar, was du damit tun kannst, aber du beschließt es mitzunehmen, vielleicht wird es später ja noch von Nutzen sein….</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887728" y="6517619"/>
            <a:ext cx="1634836" cy="230832"/>
          </a:xfrm>
          <a:prstGeom prst="rect">
            <a:avLst/>
          </a:prstGeom>
          <a:noFill/>
        </p:spPr>
        <p:txBody>
          <a:bodyPr wrap="square">
            <a:spAutoFit/>
          </a:bodyPr>
          <a:lstStyle/>
          <a:p>
            <a:r>
              <a:rPr lang="de-DE" sz="900" i="1" dirty="0"/>
              <a:t>Bildquelle: Freepik.com</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492175" y="5804033"/>
            <a:ext cx="1207650" cy="53032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Kapitel abschließen</a:t>
            </a:r>
          </a:p>
        </p:txBody>
      </p:sp>
      <p:sp>
        <p:nvSpPr>
          <p:cNvPr id="14" name="Textfeld 13">
            <a:extLst>
              <a:ext uri="{FF2B5EF4-FFF2-40B4-BE49-F238E27FC236}">
                <a16:creationId xmlns:a16="http://schemas.microsoft.com/office/drawing/2014/main" id="{4572FD3E-3927-542A-BA7F-B2AFD55D2703}"/>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Eine beschwerliche Reise</a:t>
            </a:r>
          </a:p>
        </p:txBody>
      </p:sp>
      <p:pic>
        <p:nvPicPr>
          <p:cNvPr id="21" name="Grafik 20">
            <a:extLst>
              <a:ext uri="{FF2B5EF4-FFF2-40B4-BE49-F238E27FC236}">
                <a16:creationId xmlns:a16="http://schemas.microsoft.com/office/drawing/2014/main" id="{AD7DBC9E-687C-BE19-E3C7-FDABB7C6A2E0}"/>
              </a:ext>
            </a:extLst>
          </p:cNvPr>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7006926" y="1137008"/>
            <a:ext cx="3272854" cy="4228634"/>
          </a:xfrm>
          <a:prstGeom prst="rect">
            <a:avLst/>
          </a:prstGeom>
        </p:spPr>
      </p:pic>
      <p:pic>
        <p:nvPicPr>
          <p:cNvPr id="7170" name="Picture 2" descr="Free vector check and cross signs paint design">
            <a:extLst>
              <a:ext uri="{FF2B5EF4-FFF2-40B4-BE49-F238E27FC236}">
                <a16:creationId xmlns:a16="http://schemas.microsoft.com/office/drawing/2014/main" id="{7E9D8D01-1C41-620D-8ADA-2E06BC7E48E8}"/>
              </a:ext>
            </a:extLst>
          </p:cNvPr>
          <p:cNvPicPr>
            <a:picLocks noChangeAspect="1" noChangeArrowheads="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r="51674"/>
          <a:stretch/>
        </p:blipFill>
        <p:spPr bwMode="auto">
          <a:xfrm>
            <a:off x="366756" y="2545698"/>
            <a:ext cx="1605172" cy="2008019"/>
          </a:xfrm>
          <a:prstGeom prst="rect">
            <a:avLst/>
          </a:prstGeom>
          <a:noFill/>
          <a:extLst>
            <a:ext uri="{909E8E84-426E-40DD-AFC4-6F175D3DCCD1}">
              <a14:hiddenFill xmlns:a14="http://schemas.microsoft.com/office/drawing/2010/main">
                <a:solidFill>
                  <a:srgbClr val="FFFFFF"/>
                </a:solidFill>
              </a14:hiddenFill>
            </a:ext>
          </a:extLst>
        </p:spPr>
      </p:pic>
      <p:sp>
        <p:nvSpPr>
          <p:cNvPr id="3" name="Textfeld 2">
            <a:extLst>
              <a:ext uri="{FF2B5EF4-FFF2-40B4-BE49-F238E27FC236}">
                <a16:creationId xmlns:a16="http://schemas.microsoft.com/office/drawing/2014/main" id="{49B72CB1-9D3E-7C2F-EAB4-01FB3C877A2D}"/>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575432557"/>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E487DAF3-B43D-E2F6-4964-199A842780C5}"/>
              </a:ext>
            </a:extLst>
          </p:cNvPr>
          <p:cNvPicPr>
            <a:picLocks noChangeAspect="1"/>
          </p:cNvPicPr>
          <p:nvPr/>
        </p:nvPicPr>
        <p:blipFill rotWithShape="1">
          <a:blip r:embed="rId2"/>
          <a:srcRect t="4684" b="4874"/>
          <a:stretch/>
        </p:blipFill>
        <p:spPr>
          <a:xfrm>
            <a:off x="0" y="0"/>
            <a:ext cx="12192000" cy="6858000"/>
          </a:xfrm>
          <a:prstGeom prst="rect">
            <a:avLst/>
          </a:prstGeom>
        </p:spPr>
      </p:pic>
      <p:sp>
        <p:nvSpPr>
          <p:cNvPr id="5" name="Textfeld 4">
            <a:extLst>
              <a:ext uri="{FF2B5EF4-FFF2-40B4-BE49-F238E27FC236}">
                <a16:creationId xmlns:a16="http://schemas.microsoft.com/office/drawing/2014/main" id="{D38B376C-2AA4-A852-560E-FA14AC73DA01}"/>
              </a:ext>
            </a:extLst>
          </p:cNvPr>
          <p:cNvSpPr txBox="1"/>
          <p:nvPr/>
        </p:nvSpPr>
        <p:spPr>
          <a:xfrm>
            <a:off x="6892479" y="249292"/>
            <a:ext cx="5024761" cy="584775"/>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de-DE" sz="3200" b="1" dirty="0">
                <a:latin typeface="Brush Script MT" panose="03060802040406070304" pitchFamily="66" charset="0"/>
              </a:rPr>
              <a:t>Wähle dein nächstes Ziel…</a:t>
            </a:r>
          </a:p>
        </p:txBody>
      </p:sp>
      <p:sp>
        <p:nvSpPr>
          <p:cNvPr id="36" name="Freihandform: Form 35">
            <a:extLst>
              <a:ext uri="{FF2B5EF4-FFF2-40B4-BE49-F238E27FC236}">
                <a16:creationId xmlns:a16="http://schemas.microsoft.com/office/drawing/2014/main" id="{004B0C2F-BDCE-D57C-05B5-6BE91AA97AD3}"/>
              </a:ext>
            </a:extLst>
          </p:cNvPr>
          <p:cNvSpPr/>
          <p:nvPr/>
        </p:nvSpPr>
        <p:spPr>
          <a:xfrm>
            <a:off x="28875" y="1305777"/>
            <a:ext cx="1182256" cy="598296"/>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7" name="Textfeld 36">
            <a:hlinkClick r:id="" action="ppaction://hlinkshowjump?jump=nextslide"/>
            <a:extLst>
              <a:ext uri="{FF2B5EF4-FFF2-40B4-BE49-F238E27FC236}">
                <a16:creationId xmlns:a16="http://schemas.microsoft.com/office/drawing/2014/main" id="{AFFCC5B2-87F9-4C8A-DB42-CFB071FF753F}"/>
              </a:ext>
            </a:extLst>
          </p:cNvPr>
          <p:cNvSpPr txBox="1"/>
          <p:nvPr/>
        </p:nvSpPr>
        <p:spPr>
          <a:xfrm>
            <a:off x="1662145" y="3106281"/>
            <a:ext cx="1725947" cy="276999"/>
          </a:xfrm>
          <a:prstGeom prst="rect">
            <a:avLst/>
          </a:prstGeom>
        </p:spPr>
        <p:style>
          <a:lnRef idx="2">
            <a:schemeClr val="dk1">
              <a:shade val="50000"/>
            </a:schemeClr>
          </a:lnRef>
          <a:fillRef idx="1">
            <a:schemeClr val="dk1"/>
          </a:fillRef>
          <a:effectRef idx="0">
            <a:schemeClr val="dk1"/>
          </a:effectRef>
          <a:fontRef idx="minor">
            <a:schemeClr val="lt1"/>
          </a:fontRef>
        </p:style>
        <p:txBody>
          <a:bodyPr wrap="square" rtlCol="0">
            <a:spAutoFit/>
          </a:bodyPr>
          <a:lstStyle/>
          <a:p>
            <a:pPr algn="ctr"/>
            <a:r>
              <a:rPr lang="de-DE" sz="1200" b="1" dirty="0">
                <a:latin typeface="Bookman Old Style" panose="02050604050505020204" pitchFamily="18" charset="0"/>
              </a:rPr>
              <a:t>Die Brücke</a:t>
            </a:r>
          </a:p>
        </p:txBody>
      </p:sp>
      <p:pic>
        <p:nvPicPr>
          <p:cNvPr id="2" name="Picture 4" descr="Free vector location map pin gps pointer markers for destination">
            <a:extLst>
              <a:ext uri="{FF2B5EF4-FFF2-40B4-BE49-F238E27FC236}">
                <a16:creationId xmlns:a16="http://schemas.microsoft.com/office/drawing/2014/main" id="{B9F3E491-7BA6-D798-7E45-AC4D93841D1E}"/>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35597" t="21909" r="36765" b="15924"/>
          <a:stretch/>
        </p:blipFill>
        <p:spPr bwMode="auto">
          <a:xfrm>
            <a:off x="1017254" y="1134092"/>
            <a:ext cx="644892" cy="1001027"/>
          </a:xfrm>
          <a:prstGeom prst="rect">
            <a:avLst/>
          </a:prstGeom>
          <a:noFill/>
          <a:extLst>
            <a:ext uri="{909E8E84-426E-40DD-AFC4-6F175D3DCCD1}">
              <a14:hiddenFill xmlns:a14="http://schemas.microsoft.com/office/drawing/2010/main">
                <a:solidFill>
                  <a:srgbClr val="FFFFFF"/>
                </a:solidFill>
              </a14:hiddenFill>
            </a:ext>
          </a:extLst>
        </p:spPr>
      </p:pic>
      <p:pic>
        <p:nvPicPr>
          <p:cNvPr id="4" name="Grafik 3">
            <a:extLst>
              <a:ext uri="{FF2B5EF4-FFF2-40B4-BE49-F238E27FC236}">
                <a16:creationId xmlns:a16="http://schemas.microsoft.com/office/drawing/2014/main" id="{C2C4B1A7-787C-64BE-AA16-6756016B9DB5}"/>
              </a:ext>
            </a:extLst>
          </p:cNvPr>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30899" r="60162" b="81264"/>
          <a:stretch/>
        </p:blipFill>
        <p:spPr>
          <a:xfrm>
            <a:off x="1382005" y="1577909"/>
            <a:ext cx="392160" cy="506683"/>
          </a:xfrm>
          <a:prstGeom prst="rect">
            <a:avLst/>
          </a:prstGeom>
        </p:spPr>
      </p:pic>
      <p:pic>
        <p:nvPicPr>
          <p:cNvPr id="6" name="Picture 4" descr="Free vector location map pin gps pointer markers for destination">
            <a:hlinkClick r:id="rId5" action="ppaction://hlinksldjump"/>
            <a:extLst>
              <a:ext uri="{FF2B5EF4-FFF2-40B4-BE49-F238E27FC236}">
                <a16:creationId xmlns:a16="http://schemas.microsoft.com/office/drawing/2014/main" id="{F98A7278-81AC-E2CD-E49F-4B898CF27047}"/>
              </a:ext>
            </a:extLst>
          </p:cNvPr>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l="4913" t="16641" r="62914" b="17455"/>
          <a:stretch/>
        </p:blipFill>
        <p:spPr bwMode="auto">
          <a:xfrm>
            <a:off x="3186398" y="2243578"/>
            <a:ext cx="750680" cy="1061221"/>
          </a:xfrm>
          <a:prstGeom prst="rect">
            <a:avLst/>
          </a:prstGeom>
          <a:noFill/>
          <a:extLst>
            <a:ext uri="{909E8E84-426E-40DD-AFC4-6F175D3DCCD1}">
              <a14:hiddenFill xmlns:a14="http://schemas.microsoft.com/office/drawing/2010/main">
                <a:solidFill>
                  <a:srgbClr val="FFFFFF"/>
                </a:solidFill>
              </a14:hiddenFill>
            </a:ext>
          </a:extLst>
        </p:spPr>
      </p:pic>
      <p:sp>
        <p:nvSpPr>
          <p:cNvPr id="7" name="Freihandform: Form 6">
            <a:extLst>
              <a:ext uri="{FF2B5EF4-FFF2-40B4-BE49-F238E27FC236}">
                <a16:creationId xmlns:a16="http://schemas.microsoft.com/office/drawing/2014/main" id="{6DD86E47-C67C-FD31-2047-BD56B5BE99A3}"/>
              </a:ext>
            </a:extLst>
          </p:cNvPr>
          <p:cNvSpPr/>
          <p:nvPr/>
        </p:nvSpPr>
        <p:spPr>
          <a:xfrm>
            <a:off x="1662146" y="2084593"/>
            <a:ext cx="1725947" cy="1007230"/>
          </a:xfrm>
          <a:custGeom>
            <a:avLst/>
            <a:gdLst>
              <a:gd name="connsiteX0" fmla="*/ 0 w 866274"/>
              <a:gd name="connsiteY0" fmla="*/ 0 h 519764"/>
              <a:gd name="connsiteX1" fmla="*/ 86628 w 866274"/>
              <a:gd name="connsiteY1" fmla="*/ 19250 h 519764"/>
              <a:gd name="connsiteX2" fmla="*/ 144379 w 866274"/>
              <a:gd name="connsiteY2" fmla="*/ 57751 h 519764"/>
              <a:gd name="connsiteX3" fmla="*/ 173255 w 866274"/>
              <a:gd name="connsiteY3" fmla="*/ 77002 h 519764"/>
              <a:gd name="connsiteX4" fmla="*/ 202131 w 866274"/>
              <a:gd name="connsiteY4" fmla="*/ 96253 h 519764"/>
              <a:gd name="connsiteX5" fmla="*/ 250257 w 866274"/>
              <a:gd name="connsiteY5" fmla="*/ 125128 h 519764"/>
              <a:gd name="connsiteX6" fmla="*/ 279133 w 866274"/>
              <a:gd name="connsiteY6" fmla="*/ 154004 h 519764"/>
              <a:gd name="connsiteX7" fmla="*/ 327259 w 866274"/>
              <a:gd name="connsiteY7" fmla="*/ 182880 h 519764"/>
              <a:gd name="connsiteX8" fmla="*/ 423512 w 866274"/>
              <a:gd name="connsiteY8" fmla="*/ 250257 h 519764"/>
              <a:gd name="connsiteX9" fmla="*/ 519764 w 866274"/>
              <a:gd name="connsiteY9" fmla="*/ 317634 h 519764"/>
              <a:gd name="connsiteX10" fmla="*/ 625642 w 866274"/>
              <a:gd name="connsiteY10" fmla="*/ 385010 h 519764"/>
              <a:gd name="connsiteX11" fmla="*/ 731520 w 866274"/>
              <a:gd name="connsiteY11" fmla="*/ 413886 h 519764"/>
              <a:gd name="connsiteX12" fmla="*/ 827773 w 866274"/>
              <a:gd name="connsiteY12" fmla="*/ 452387 h 519764"/>
              <a:gd name="connsiteX13" fmla="*/ 866274 w 866274"/>
              <a:gd name="connsiteY13" fmla="*/ 519764 h 519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66274" h="519764">
                <a:moveTo>
                  <a:pt x="0" y="0"/>
                </a:moveTo>
                <a:cubicBezTo>
                  <a:pt x="5063" y="1013"/>
                  <a:pt x="77566" y="14719"/>
                  <a:pt x="86628" y="19250"/>
                </a:cubicBezTo>
                <a:cubicBezTo>
                  <a:pt x="107322" y="29597"/>
                  <a:pt x="125129" y="44917"/>
                  <a:pt x="144379" y="57751"/>
                </a:cubicBezTo>
                <a:lnTo>
                  <a:pt x="173255" y="77002"/>
                </a:lnTo>
                <a:cubicBezTo>
                  <a:pt x="182880" y="83419"/>
                  <a:pt x="192211" y="90301"/>
                  <a:pt x="202131" y="96253"/>
                </a:cubicBezTo>
                <a:cubicBezTo>
                  <a:pt x="218173" y="105878"/>
                  <a:pt x="235291" y="113903"/>
                  <a:pt x="250257" y="125128"/>
                </a:cubicBezTo>
                <a:cubicBezTo>
                  <a:pt x="261147" y="133295"/>
                  <a:pt x="268243" y="145837"/>
                  <a:pt x="279133" y="154004"/>
                </a:cubicBezTo>
                <a:cubicBezTo>
                  <a:pt x="294099" y="165229"/>
                  <a:pt x="311217" y="173255"/>
                  <a:pt x="327259" y="182880"/>
                </a:cubicBezTo>
                <a:cubicBezTo>
                  <a:pt x="374167" y="253240"/>
                  <a:pt x="307045" y="162906"/>
                  <a:pt x="423512" y="250257"/>
                </a:cubicBezTo>
                <a:cubicBezTo>
                  <a:pt x="480518" y="293012"/>
                  <a:pt x="448670" y="270238"/>
                  <a:pt x="519764" y="317634"/>
                </a:cubicBezTo>
                <a:cubicBezTo>
                  <a:pt x="535448" y="328090"/>
                  <a:pt x="604279" y="375300"/>
                  <a:pt x="625642" y="385010"/>
                </a:cubicBezTo>
                <a:cubicBezTo>
                  <a:pt x="683822" y="411455"/>
                  <a:pt x="675664" y="398652"/>
                  <a:pt x="731520" y="413886"/>
                </a:cubicBezTo>
                <a:cubicBezTo>
                  <a:pt x="783851" y="428158"/>
                  <a:pt x="784580" y="430791"/>
                  <a:pt x="827773" y="452387"/>
                </a:cubicBezTo>
                <a:cubicBezTo>
                  <a:pt x="860340" y="506666"/>
                  <a:pt x="848282" y="483781"/>
                  <a:pt x="866274" y="519764"/>
                </a:cubicBezTo>
              </a:path>
            </a:pathLst>
          </a:custGeom>
          <a:noFill/>
          <a:ln w="38100">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Textfeld 7">
            <a:extLst>
              <a:ext uri="{FF2B5EF4-FFF2-40B4-BE49-F238E27FC236}">
                <a16:creationId xmlns:a16="http://schemas.microsoft.com/office/drawing/2014/main" id="{6E291CC6-5FCE-6940-2845-1E1E30712AC7}"/>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3894391738"/>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100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37"/>
                                        </p:tgtEl>
                                        <p:attrNameLst>
                                          <p:attrName>style.visibility</p:attrName>
                                        </p:attrNameLst>
                                      </p:cBhvr>
                                      <p:to>
                                        <p:strVal val="visible"/>
                                      </p:to>
                                    </p:set>
                                    <p:animEffect transition="in" filter="fade">
                                      <p:cBhvr>
                                        <p:cTn id="13"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animBg="1"/>
      <p:bldP spid="7"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vector stone bridge concept illustration"/>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180446" y="310226"/>
            <a:ext cx="4682212" cy="4682212"/>
          </a:xfrm>
          <a:prstGeom prst="rect">
            <a:avLst/>
          </a:prstGeom>
          <a:noFill/>
          <a:extLst>
            <a:ext uri="{909E8E84-426E-40DD-AFC4-6F175D3DCCD1}">
              <a14:hiddenFill xmlns:a14="http://schemas.microsoft.com/office/drawing/2010/main">
                <a:solidFill>
                  <a:srgbClr val="FFFFFF"/>
                </a:solidFill>
              </a14:hiddenFill>
            </a:ext>
          </a:extLst>
        </p:spPr>
      </p:pic>
      <p:sp>
        <p:nvSpPr>
          <p:cNvPr id="4" name="Textfeld 3">
            <a:extLst>
              <a:ext uri="{FF2B5EF4-FFF2-40B4-BE49-F238E27FC236}">
                <a16:creationId xmlns:a16="http://schemas.microsoft.com/office/drawing/2014/main" id="{0E8E25A3-B2C7-CD56-F245-A4817BD1C444}"/>
              </a:ext>
            </a:extLst>
          </p:cNvPr>
          <p:cNvSpPr txBox="1"/>
          <p:nvPr/>
        </p:nvSpPr>
        <p:spPr>
          <a:xfrm>
            <a:off x="389123" y="1130393"/>
            <a:ext cx="6791323" cy="3477875"/>
          </a:xfrm>
          <a:prstGeom prst="rect">
            <a:avLst/>
          </a:prstGeom>
          <a:noFill/>
        </p:spPr>
        <p:txBody>
          <a:bodyPr wrap="square" rtlCol="0">
            <a:spAutoFit/>
          </a:bodyPr>
          <a:lstStyle/>
          <a:p>
            <a:r>
              <a:rPr lang="de-DE" sz="2000" dirty="0">
                <a:latin typeface="Bodoni MT Condensed" panose="02070606080606020203" pitchFamily="18" charset="0"/>
              </a:rPr>
              <a:t>Als du die Straßen entlangläufst, erscheint vor dir eine steinerne Brücke. An dieser steht ein bettelnder Mann. Als du ihm eine Münze gibst, lächelt er und fängt an in einem schmutzigen Beutel zu kramen, den er offenbar als Rucksack benutzt. Nach kurzer Suche zieht der Bettler einen Umschlag heraus und reicht ihn dir. </a:t>
            </a:r>
          </a:p>
          <a:p>
            <a:endParaRPr lang="de-DE" sz="2000" dirty="0">
              <a:latin typeface="Bodoni MT Condensed" panose="02070606080606020203" pitchFamily="18" charset="0"/>
            </a:endParaRPr>
          </a:p>
          <a:p>
            <a:r>
              <a:rPr lang="de-DE" sz="2000" dirty="0">
                <a:latin typeface="Bodoni MT Condensed" panose="02070606080606020203" pitchFamily="18" charset="0"/>
              </a:rPr>
              <a:t>Du nimmst ihn zögernd an und betrachtest, was auf dem Umschlag steht:</a:t>
            </a:r>
          </a:p>
          <a:p>
            <a:endParaRPr lang="de-DE" sz="2000" dirty="0">
              <a:latin typeface="Bodoni MT Condensed" panose="02070606080606020203" pitchFamily="18" charset="0"/>
            </a:endParaRPr>
          </a:p>
          <a:p>
            <a:r>
              <a:rPr lang="de-DE" sz="2000" b="1" dirty="0">
                <a:latin typeface="Bodoni MT Condensed" panose="02070606080606020203" pitchFamily="18" charset="0"/>
              </a:rPr>
              <a:t> </a:t>
            </a:r>
            <a:r>
              <a:rPr lang="de-DE" sz="2000" b="1" i="1" dirty="0">
                <a:latin typeface="Bodoni MT Condensed" panose="02070606080606020203" pitchFamily="18" charset="0"/>
              </a:rPr>
              <a:t>„Löse das Geheimnis der Brücke und der Inhalt der Truhe wird dein sein.“ </a:t>
            </a:r>
          </a:p>
          <a:p>
            <a:endParaRPr lang="de-DE" sz="2000" i="1" dirty="0">
              <a:latin typeface="Bodoni MT Condensed" panose="02070606080606020203" pitchFamily="18" charset="0"/>
            </a:endParaRPr>
          </a:p>
          <a:p>
            <a:r>
              <a:rPr lang="de-DE" sz="2000" i="1" dirty="0">
                <a:latin typeface="Bodoni MT Condensed" panose="02070606080606020203" pitchFamily="18" charset="0"/>
              </a:rPr>
              <a:t>„Welche Truhe?“</a:t>
            </a:r>
            <a:r>
              <a:rPr lang="de-DE" sz="2000" dirty="0">
                <a:latin typeface="Bodoni MT Condensed" panose="02070606080606020203" pitchFamily="18" charset="0"/>
              </a:rPr>
              <a:t>, fragst du, doch als du hochblickst, ist der Bettler verschwunden. Stattdessen steht dort eine Truhe mit einem Zahlenschloss…</a:t>
            </a:r>
          </a:p>
        </p:txBody>
      </p:sp>
      <p:sp>
        <p:nvSpPr>
          <p:cNvPr id="2" name="Textfeld 1">
            <a:extLst>
              <a:ext uri="{FF2B5EF4-FFF2-40B4-BE49-F238E27FC236}">
                <a16:creationId xmlns:a16="http://schemas.microsoft.com/office/drawing/2014/main" id="{9A611524-C09A-0E19-821F-A2732F40E485}"/>
              </a:ext>
            </a:extLst>
          </p:cNvPr>
          <p:cNvSpPr txBox="1"/>
          <p:nvPr/>
        </p:nvSpPr>
        <p:spPr>
          <a:xfrm>
            <a:off x="10021454" y="6131647"/>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5157160" y="5858041"/>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1026" name="Picture 2" descr="Free vector wooden chest realistic set with images of opened and closed empty treasure coffers on white"/>
          <p:cNvPicPr>
            <a:picLocks noChangeAspect="1" noChangeArrowheads="1"/>
          </p:cNvPicPr>
          <p:nvPr/>
        </p:nvPicPr>
        <p:blipFill rotWithShape="1">
          <a:blip r:embed="rId4">
            <a:clrChange>
              <a:clrFrom>
                <a:srgbClr val="FEFEFE"/>
              </a:clrFrom>
              <a:clrTo>
                <a:srgbClr val="FEFEFE">
                  <a:alpha val="0"/>
                </a:srgbClr>
              </a:clrTo>
            </a:clrChange>
            <a:extLst>
              <a:ext uri="{28A0092B-C50C-407E-A947-70E740481C1C}">
                <a14:useLocalDpi xmlns:a14="http://schemas.microsoft.com/office/drawing/2010/main" val="0"/>
              </a:ext>
            </a:extLst>
          </a:blip>
          <a:srcRect l="52093"/>
          <a:stretch/>
        </p:blipFill>
        <p:spPr bwMode="auto">
          <a:xfrm>
            <a:off x="8219735" y="1983587"/>
            <a:ext cx="3603437" cy="516664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locked"/>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309115" y="4514101"/>
            <a:ext cx="956675" cy="956675"/>
          </a:xfrm>
          <a:prstGeom prst="rect">
            <a:avLst/>
          </a:prstGeom>
          <a:noFill/>
          <a:extLst>
            <a:ext uri="{909E8E84-426E-40DD-AFC4-6F175D3DCCD1}">
              <a14:hiddenFill xmlns:a14="http://schemas.microsoft.com/office/drawing/2010/main">
                <a:solidFill>
                  <a:srgbClr val="FFFFFF"/>
                </a:solidFill>
              </a14:hiddenFill>
            </a:ext>
          </a:extLst>
        </p:spPr>
      </p:pic>
      <p:sp>
        <p:nvSpPr>
          <p:cNvPr id="5" name="Textfeld 4">
            <a:extLst>
              <a:ext uri="{FF2B5EF4-FFF2-40B4-BE49-F238E27FC236}">
                <a16:creationId xmlns:a16="http://schemas.microsoft.com/office/drawing/2014/main" id="{665E46C5-CF4C-1A38-7A5A-D3E7A06C6265}"/>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Tree>
    <p:extLst>
      <p:ext uri="{BB962C8B-B14F-4D97-AF65-F5344CB8AC3E}">
        <p14:creationId xmlns:p14="http://schemas.microsoft.com/office/powerpoint/2010/main" val="931690532"/>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6" name="Picture 8" descr="Free vector watercolour background with leaves">
            <a:extLst>
              <a:ext uri="{FF2B5EF4-FFF2-40B4-BE49-F238E27FC236}">
                <a16:creationId xmlns:a16="http://schemas.microsoft.com/office/drawing/2014/main" id="{CD318541-E4AA-3CE3-6BB9-1908A337D17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15408"/>
          <a:stretch/>
        </p:blipFill>
        <p:spPr bwMode="auto">
          <a:xfrm>
            <a:off x="0" y="-12134"/>
            <a:ext cx="12192000" cy="6870134"/>
          </a:xfrm>
          <a:prstGeom prst="rect">
            <a:avLst/>
          </a:prstGeom>
          <a:noFill/>
          <a:extLst>
            <a:ext uri="{909E8E84-426E-40DD-AFC4-6F175D3DCCD1}">
              <a14:hiddenFill xmlns:a14="http://schemas.microsoft.com/office/drawing/2010/main">
                <a:solidFill>
                  <a:srgbClr val="FFFFFF"/>
                </a:solidFill>
              </a14:hiddenFill>
            </a:ext>
          </a:extLst>
        </p:spPr>
      </p:pic>
      <p:sp>
        <p:nvSpPr>
          <p:cNvPr id="2" name="Textfeld 1">
            <a:extLst>
              <a:ext uri="{FF2B5EF4-FFF2-40B4-BE49-F238E27FC236}">
                <a16:creationId xmlns:a16="http://schemas.microsoft.com/office/drawing/2014/main" id="{9A611524-C09A-0E19-821F-A2732F40E485}"/>
              </a:ext>
            </a:extLst>
          </p:cNvPr>
          <p:cNvSpPr txBox="1"/>
          <p:nvPr/>
        </p:nvSpPr>
        <p:spPr>
          <a:xfrm>
            <a:off x="10785025" y="6627168"/>
            <a:ext cx="1634836" cy="230832"/>
          </a:xfrm>
          <a:prstGeom prst="rect">
            <a:avLst/>
          </a:prstGeom>
          <a:noFill/>
        </p:spPr>
        <p:txBody>
          <a:bodyPr wrap="square">
            <a:spAutoFit/>
          </a:bodyPr>
          <a:lstStyle/>
          <a:p>
            <a:r>
              <a:rPr lang="de-DE" sz="900" i="1" dirty="0"/>
              <a:t>Bildquelle: Freepik.com</a:t>
            </a:r>
          </a:p>
        </p:txBody>
      </p:sp>
      <p:sp>
        <p:nvSpPr>
          <p:cNvPr id="3" name="Textfeld 2">
            <a:extLst>
              <a:ext uri="{FF2B5EF4-FFF2-40B4-BE49-F238E27FC236}">
                <a16:creationId xmlns:a16="http://schemas.microsoft.com/office/drawing/2014/main" id="{5037B8D7-7AF7-14EB-1F61-0A5991D53876}"/>
              </a:ext>
            </a:extLst>
          </p:cNvPr>
          <p:cNvSpPr txBox="1"/>
          <p:nvPr/>
        </p:nvSpPr>
        <p:spPr>
          <a:xfrm>
            <a:off x="2511" y="0"/>
            <a:ext cx="6471821" cy="830997"/>
          </a:xfrm>
          <a:prstGeom prst="rect">
            <a:avLst/>
          </a:prstGeom>
          <a:noFill/>
        </p:spPr>
        <p:txBody>
          <a:bodyPr wrap="square" rtlCol="0">
            <a:spAutoFit/>
          </a:bodyPr>
          <a:lstStyle/>
          <a:p>
            <a:r>
              <a:rPr lang="de-DE" sz="4800" dirty="0">
                <a:latin typeface="Brush Script MT" panose="03060802040406070304" pitchFamily="66" charset="0"/>
              </a:rPr>
              <a:t>Die Brücke</a:t>
            </a:r>
          </a:p>
        </p:txBody>
      </p:sp>
      <p:sp>
        <p:nvSpPr>
          <p:cNvPr id="10" name="Textfeld 9">
            <a:extLst>
              <a:ext uri="{FF2B5EF4-FFF2-40B4-BE49-F238E27FC236}">
                <a16:creationId xmlns:a16="http://schemas.microsoft.com/office/drawing/2014/main" id="{0E8E25A3-B2C7-CD56-F245-A4817BD1C444}"/>
              </a:ext>
            </a:extLst>
          </p:cNvPr>
          <p:cNvSpPr txBox="1"/>
          <p:nvPr/>
        </p:nvSpPr>
        <p:spPr>
          <a:xfrm>
            <a:off x="1446497" y="6101217"/>
            <a:ext cx="9516876" cy="400110"/>
          </a:xfrm>
          <a:prstGeom prst="rect">
            <a:avLst/>
          </a:prstGeom>
          <a:noFill/>
        </p:spPr>
        <p:txBody>
          <a:bodyPr wrap="square" rtlCol="0">
            <a:spAutoFit/>
          </a:bodyPr>
          <a:lstStyle/>
          <a:p>
            <a:r>
              <a:rPr lang="de-DE" sz="2000" dirty="0">
                <a:solidFill>
                  <a:srgbClr val="FF0000"/>
                </a:solidFill>
                <a:latin typeface="Bodoni MT Condensed" panose="02070606080606020203" pitchFamily="18" charset="0"/>
              </a:rPr>
              <a:t>Klicke erst auf , </a:t>
            </a:r>
            <a:r>
              <a:rPr lang="de-DE" sz="2000" dirty="0">
                <a:latin typeface="Bodoni MT Condensed" panose="02070606080606020203" pitchFamily="18" charset="0"/>
              </a:rPr>
              <a:t>		</a:t>
            </a:r>
            <a:r>
              <a:rPr lang="de-DE" sz="2000" dirty="0">
                <a:solidFill>
                  <a:srgbClr val="FF0000"/>
                </a:solidFill>
                <a:latin typeface="Bodoni MT Condensed" panose="02070606080606020203" pitchFamily="18" charset="0"/>
              </a:rPr>
              <a:t>wenn deine Lehrerin oder dein Lehrer die </a:t>
            </a:r>
            <a:r>
              <a:rPr lang="de-DE" sz="2000" u="sng" dirty="0">
                <a:solidFill>
                  <a:srgbClr val="FF0000"/>
                </a:solidFill>
                <a:latin typeface="Bodoni MT Condensed" panose="02070606080606020203" pitchFamily="18" charset="0"/>
              </a:rPr>
              <a:t>Zahlenkombination überprüft</a:t>
            </a:r>
            <a:r>
              <a:rPr lang="de-DE" sz="2000" dirty="0">
                <a:solidFill>
                  <a:srgbClr val="FF0000"/>
                </a:solidFill>
                <a:latin typeface="Bodoni MT Condensed" panose="02070606080606020203" pitchFamily="18" charset="0"/>
              </a:rPr>
              <a:t> hat ! </a:t>
            </a:r>
          </a:p>
        </p:txBody>
      </p:sp>
      <p:sp>
        <p:nvSpPr>
          <p:cNvPr id="6" name="Rechteck: abgerundete Ecken 5">
            <a:hlinkClick r:id="" action="ppaction://hlinkshowjump?jump=nextslide"/>
            <a:extLst>
              <a:ext uri="{FF2B5EF4-FFF2-40B4-BE49-F238E27FC236}">
                <a16:creationId xmlns:a16="http://schemas.microsoft.com/office/drawing/2014/main" id="{A7049382-9A19-E8C1-B5DE-0681DB4EDC8F}"/>
              </a:ext>
            </a:extLst>
          </p:cNvPr>
          <p:cNvSpPr/>
          <p:nvPr/>
        </p:nvSpPr>
        <p:spPr>
          <a:xfrm>
            <a:off x="2846028" y="6101217"/>
            <a:ext cx="1207650" cy="3890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latin typeface="Bodoni MT Condensed" panose="02070606080606020203" pitchFamily="18" charset="0"/>
              </a:rPr>
              <a:t>weiter…</a:t>
            </a:r>
          </a:p>
        </p:txBody>
      </p:sp>
      <p:pic>
        <p:nvPicPr>
          <p:cNvPr id="7" name="Picture 2" descr="Free vector a simple coloured sketch of photo frames">
            <a:extLst>
              <a:ext uri="{FF2B5EF4-FFF2-40B4-BE49-F238E27FC236}">
                <a16:creationId xmlns:a16="http://schemas.microsoft.com/office/drawing/2014/main" id="{E8142E66-A7F5-76C8-39AC-FEB429EB36D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93" t="17286" r="18371" b="22442"/>
          <a:stretch/>
        </p:blipFill>
        <p:spPr bwMode="auto">
          <a:xfrm>
            <a:off x="221455" y="1535257"/>
            <a:ext cx="8885454" cy="4291013"/>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a:extLst>
              <a:ext uri="{FF2B5EF4-FFF2-40B4-BE49-F238E27FC236}">
                <a16:creationId xmlns:a16="http://schemas.microsoft.com/office/drawing/2014/main" id="{ECAE3B3E-AEA3-E2CF-7865-8B5BFC5BB31C}"/>
              </a:ext>
            </a:extLst>
          </p:cNvPr>
          <p:cNvSpPr txBox="1"/>
          <p:nvPr/>
        </p:nvSpPr>
        <p:spPr>
          <a:xfrm>
            <a:off x="820902" y="2027571"/>
            <a:ext cx="7279877" cy="3046988"/>
          </a:xfrm>
          <a:prstGeom prst="rect">
            <a:avLst/>
          </a:prstGeom>
          <a:noFill/>
        </p:spPr>
        <p:txBody>
          <a:bodyPr wrap="square" rtlCol="0">
            <a:spAutoFit/>
          </a:bodyPr>
          <a:lstStyle/>
          <a:p>
            <a:pPr marL="457200" indent="-457200" algn="just">
              <a:buAutoNum type="arabicPeriod"/>
            </a:pPr>
            <a:r>
              <a:rPr lang="de-DE" sz="2400" b="0" i="0" dirty="0" err="1">
                <a:effectLst/>
                <a:latin typeface="Agency FB" panose="020B0503020202020204" pitchFamily="34" charset="0"/>
              </a:rPr>
              <a:t>Wa</a:t>
            </a:r>
            <a:r>
              <a:rPr lang="de-DE" sz="2400" b="1" dirty="0">
                <a:solidFill>
                  <a:srgbClr val="FF0000"/>
                </a:solidFill>
                <a:latin typeface="Agency FB" panose="020B0503020202020204" pitchFamily="34" charset="0"/>
              </a:rPr>
              <a:t>_</a:t>
            </a:r>
            <a:r>
              <a:rPr lang="de-DE" sz="2400" b="0" i="0" dirty="0">
                <a:effectLst/>
                <a:latin typeface="Agency FB" panose="020B0503020202020204" pitchFamily="34" charset="0"/>
              </a:rPr>
              <a:t> sehe ich da?</a:t>
            </a:r>
          </a:p>
          <a:p>
            <a:pPr marL="457200" indent="-457200" algn="just">
              <a:buAutoNum type="arabicPeriod"/>
            </a:pPr>
            <a:r>
              <a:rPr lang="de-DE" sz="2400" b="0" i="0" dirty="0">
                <a:effectLst/>
                <a:latin typeface="Agency FB" panose="020B0503020202020204" pitchFamily="34" charset="0"/>
              </a:rPr>
              <a:t>Der Bach </a:t>
            </a:r>
            <a:r>
              <a:rPr lang="de-DE" sz="2400" b="0" i="0" dirty="0" err="1">
                <a:effectLst/>
                <a:latin typeface="Agency FB" panose="020B0503020202020204" pitchFamily="34" charset="0"/>
              </a:rPr>
              <a:t>flie</a:t>
            </a:r>
            <a:r>
              <a:rPr lang="de-DE" sz="2400" b="1" dirty="0" err="1">
                <a:solidFill>
                  <a:srgbClr val="FF0000"/>
                </a:solidFill>
                <a:latin typeface="Agency FB" panose="020B0503020202020204" pitchFamily="34" charset="0"/>
              </a:rPr>
              <a:t>_</a:t>
            </a:r>
            <a:r>
              <a:rPr lang="de-DE" sz="2400" b="0" i="0" dirty="0" err="1">
                <a:effectLst/>
                <a:latin typeface="Agency FB" panose="020B0503020202020204" pitchFamily="34" charset="0"/>
              </a:rPr>
              <a:t>t</a:t>
            </a:r>
            <a:r>
              <a:rPr lang="de-DE" sz="2400" b="0" i="0" dirty="0">
                <a:effectLst/>
                <a:latin typeface="Agency FB" panose="020B0503020202020204" pitchFamily="34" charset="0"/>
              </a:rPr>
              <a:t> friedlich unter der Brücke entlang.</a:t>
            </a:r>
          </a:p>
          <a:p>
            <a:pPr marL="457200" indent="-457200" algn="just">
              <a:buAutoNum type="arabicPeriod"/>
            </a:pPr>
            <a:r>
              <a:rPr lang="de-DE" sz="2400" dirty="0">
                <a:latin typeface="Agency FB" panose="020B0503020202020204" pitchFamily="34" charset="0"/>
              </a:rPr>
              <a:t>Mein Fu</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schmerzt vom langen Wandern.</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ist kein </a:t>
            </a:r>
            <a:r>
              <a:rPr lang="de-DE" sz="2400" dirty="0" err="1">
                <a:latin typeface="Agency FB" panose="020B0503020202020204" pitchFamily="34" charset="0"/>
              </a:rPr>
              <a:t>Spa</a:t>
            </a:r>
            <a:r>
              <a:rPr lang="de-DE" sz="2400" b="1" dirty="0">
                <a:solidFill>
                  <a:srgbClr val="FF0000"/>
                </a:solidFill>
                <a:latin typeface="Agency FB" panose="020B0503020202020204" pitchFamily="34" charset="0"/>
              </a:rPr>
              <a:t> _</a:t>
            </a:r>
            <a:r>
              <a:rPr lang="de-DE" sz="2400" dirty="0">
                <a:latin typeface="Agency FB" panose="020B0503020202020204" pitchFamily="34" charset="0"/>
              </a:rPr>
              <a:t> mehr!</a:t>
            </a:r>
          </a:p>
          <a:p>
            <a:pPr marL="457200" indent="-457200" algn="just">
              <a:buAutoNum type="arabicPeriod"/>
            </a:pPr>
            <a:r>
              <a:rPr lang="de-DE" sz="2400" dirty="0">
                <a:latin typeface="Agency FB" panose="020B0503020202020204" pitchFamily="34" charset="0"/>
              </a:rPr>
              <a:t>Nimm endlich den Finger aus der Na</a:t>
            </a:r>
            <a:r>
              <a:rPr lang="de-DE" sz="2400" b="1" dirty="0">
                <a:solidFill>
                  <a:srgbClr val="FF0000"/>
                </a:solidFill>
                <a:latin typeface="Agency FB" panose="020B0503020202020204" pitchFamily="34" charset="0"/>
              </a:rPr>
              <a:t> _ </a:t>
            </a:r>
            <a:r>
              <a:rPr lang="de-DE" sz="2400" dirty="0">
                <a:latin typeface="Agency FB" panose="020B0503020202020204" pitchFamily="34" charset="0"/>
              </a:rPr>
              <a:t>e. </a:t>
            </a:r>
          </a:p>
          <a:p>
            <a:pPr marL="457200" indent="-457200" algn="just">
              <a:buAutoNum type="arabicPeriod"/>
            </a:pPr>
            <a:r>
              <a:rPr lang="de-DE" sz="2400" dirty="0">
                <a:latin typeface="Agency FB" panose="020B0503020202020204" pitchFamily="34" charset="0"/>
              </a:rPr>
              <a:t>Mein Junge,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a:t>
            </a:r>
            <a:r>
              <a:rPr lang="de-DE" sz="2400" dirty="0" err="1">
                <a:latin typeface="Agency FB" panose="020B0503020202020204" pitchFamily="34" charset="0"/>
              </a:rPr>
              <a:t>pa</a:t>
            </a:r>
            <a:r>
              <a:rPr lang="de-DE" sz="2400" b="1" dirty="0">
                <a:solidFill>
                  <a:srgbClr val="FF0000"/>
                </a:solidFill>
                <a:latin typeface="Agency FB" panose="020B0503020202020204" pitchFamily="34" charset="0"/>
              </a:rPr>
              <a:t>_ </a:t>
            </a:r>
            <a:r>
              <a:rPr lang="de-DE" sz="2400" dirty="0">
                <a:latin typeface="Agency FB" panose="020B0503020202020204" pitchFamily="34" charset="0"/>
              </a:rPr>
              <a:t>t mir gar nicht! </a:t>
            </a:r>
          </a:p>
          <a:p>
            <a:pPr marL="457200" indent="-457200" algn="just">
              <a:buAutoNum type="arabicPeriod"/>
            </a:pPr>
            <a:r>
              <a:rPr lang="de-DE" sz="2400" dirty="0">
                <a:latin typeface="Agency FB" panose="020B0503020202020204" pitchFamily="34" charset="0"/>
              </a:rPr>
              <a:t>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ich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noch erleben darf,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jemand da</a:t>
            </a:r>
            <a:r>
              <a:rPr lang="de-DE" sz="2400" b="1" dirty="0">
                <a:solidFill>
                  <a:srgbClr val="FF0000"/>
                </a:solidFill>
                <a:latin typeface="Agency FB" panose="020B0503020202020204" pitchFamily="34" charset="0"/>
              </a:rPr>
              <a:t>_</a:t>
            </a:r>
            <a:r>
              <a:rPr lang="de-DE" sz="2400" dirty="0">
                <a:latin typeface="Agency FB" panose="020B0503020202020204" pitchFamily="34" charset="0"/>
              </a:rPr>
              <a:t> Rätsel der alten Steinbrücke löst!</a:t>
            </a:r>
          </a:p>
        </p:txBody>
      </p:sp>
      <p:pic>
        <p:nvPicPr>
          <p:cNvPr id="11" name="Picture 4" descr="Blocked">
            <a:extLst>
              <a:ext uri="{FF2B5EF4-FFF2-40B4-BE49-F238E27FC236}">
                <a16:creationId xmlns:a16="http://schemas.microsoft.com/office/drawing/2014/main" id="{634B21B7-5881-8BDD-064E-E6B3852336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19806" y="1238786"/>
            <a:ext cx="2772194" cy="2772194"/>
          </a:xfrm>
          <a:prstGeom prst="rect">
            <a:avLst/>
          </a:prstGeom>
          <a:noFill/>
          <a:extLst>
            <a:ext uri="{909E8E84-426E-40DD-AFC4-6F175D3DCCD1}">
              <a14:hiddenFill xmlns:a14="http://schemas.microsoft.com/office/drawing/2010/main">
                <a:solidFill>
                  <a:srgbClr val="FFFFFF"/>
                </a:solidFill>
              </a14:hiddenFill>
            </a:ext>
          </a:extLst>
        </p:spPr>
      </p:pic>
      <p:sp>
        <p:nvSpPr>
          <p:cNvPr id="12" name="Textfeld 11">
            <a:extLst>
              <a:ext uri="{FF2B5EF4-FFF2-40B4-BE49-F238E27FC236}">
                <a16:creationId xmlns:a16="http://schemas.microsoft.com/office/drawing/2014/main" id="{D08CD232-0FFB-2582-6777-1A0BF4967B60}"/>
              </a:ext>
            </a:extLst>
          </p:cNvPr>
          <p:cNvSpPr txBox="1"/>
          <p:nvPr/>
        </p:nvSpPr>
        <p:spPr>
          <a:xfrm>
            <a:off x="402825" y="827302"/>
            <a:ext cx="11903105" cy="461665"/>
          </a:xfrm>
          <a:prstGeom prst="rect">
            <a:avLst/>
          </a:prstGeom>
          <a:noFill/>
        </p:spPr>
        <p:txBody>
          <a:bodyPr wrap="square" rtlCol="0">
            <a:spAutoFit/>
          </a:bodyPr>
          <a:lstStyle/>
          <a:p>
            <a:r>
              <a:rPr lang="de-DE" sz="2400" b="1" dirty="0">
                <a:latin typeface="Bodoni MT Condensed" panose="02070606080606020203" pitchFamily="18" charset="0"/>
              </a:rPr>
              <a:t>Ergänze bei folgenden Sätzen das „s“, „</a:t>
            </a:r>
            <a:r>
              <a:rPr lang="de-DE" sz="2400" b="1" dirty="0" err="1">
                <a:latin typeface="Bodoni MT Condensed" panose="02070606080606020203" pitchFamily="18" charset="0"/>
              </a:rPr>
              <a:t>ss</a:t>
            </a:r>
            <a:r>
              <a:rPr lang="de-DE" sz="2400" b="1" dirty="0">
                <a:latin typeface="Bodoni MT Condensed" panose="02070606080606020203" pitchFamily="18" charset="0"/>
              </a:rPr>
              <a:t>“ oder „ß“!</a:t>
            </a:r>
          </a:p>
        </p:txBody>
      </p:sp>
      <p:sp>
        <p:nvSpPr>
          <p:cNvPr id="13" name="Rechteck 12">
            <a:extLst>
              <a:ext uri="{FF2B5EF4-FFF2-40B4-BE49-F238E27FC236}">
                <a16:creationId xmlns:a16="http://schemas.microsoft.com/office/drawing/2014/main" id="{9CB429A9-0D9E-0B36-8E90-DF794D5B0934}"/>
              </a:ext>
            </a:extLst>
          </p:cNvPr>
          <p:cNvSpPr/>
          <p:nvPr/>
        </p:nvSpPr>
        <p:spPr>
          <a:xfrm>
            <a:off x="9594323" y="2240280"/>
            <a:ext cx="2423160" cy="533545"/>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Kombination </a:t>
            </a:r>
          </a:p>
          <a:p>
            <a:pPr algn="ctr"/>
            <a:r>
              <a:rPr lang="de-DE" sz="1200" b="1" i="1" dirty="0"/>
              <a:t>(wie oft in die Lücken eingesetzt?)</a:t>
            </a:r>
            <a:r>
              <a:rPr lang="de-DE" b="1" i="1" dirty="0"/>
              <a:t>:</a:t>
            </a:r>
          </a:p>
        </p:txBody>
      </p:sp>
      <p:sp>
        <p:nvSpPr>
          <p:cNvPr id="14" name="Rechteck 13">
            <a:extLst>
              <a:ext uri="{FF2B5EF4-FFF2-40B4-BE49-F238E27FC236}">
                <a16:creationId xmlns:a16="http://schemas.microsoft.com/office/drawing/2014/main" id="{2BA04B89-32E3-F906-B7AF-633257C4A64F}"/>
              </a:ext>
            </a:extLst>
          </p:cNvPr>
          <p:cNvSpPr/>
          <p:nvPr/>
        </p:nvSpPr>
        <p:spPr>
          <a:xfrm>
            <a:off x="10174208"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15" name="Rechteck 14">
            <a:extLst>
              <a:ext uri="{FF2B5EF4-FFF2-40B4-BE49-F238E27FC236}">
                <a16:creationId xmlns:a16="http://schemas.microsoft.com/office/drawing/2014/main" id="{305BC91B-3225-10D7-1EE3-EABE19DF3751}"/>
              </a:ext>
            </a:extLst>
          </p:cNvPr>
          <p:cNvSpPr/>
          <p:nvPr/>
        </p:nvSpPr>
        <p:spPr>
          <a:xfrm>
            <a:off x="10174208" y="3686356"/>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s</a:t>
            </a:r>
          </a:p>
        </p:txBody>
      </p:sp>
      <p:sp>
        <p:nvSpPr>
          <p:cNvPr id="16" name="Rechteck 15">
            <a:extLst>
              <a:ext uri="{FF2B5EF4-FFF2-40B4-BE49-F238E27FC236}">
                <a16:creationId xmlns:a16="http://schemas.microsoft.com/office/drawing/2014/main" id="{125A7D31-D3E7-6D11-86E1-DD2481E3E6EC}"/>
              </a:ext>
            </a:extLst>
          </p:cNvPr>
          <p:cNvSpPr/>
          <p:nvPr/>
        </p:nvSpPr>
        <p:spPr>
          <a:xfrm>
            <a:off x="10615909" y="3680764"/>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err="1"/>
              <a:t>ss</a:t>
            </a:r>
            <a:endParaRPr lang="de-DE" b="1" i="1" dirty="0"/>
          </a:p>
        </p:txBody>
      </p:sp>
      <p:sp>
        <p:nvSpPr>
          <p:cNvPr id="17" name="Rechteck 16">
            <a:extLst>
              <a:ext uri="{FF2B5EF4-FFF2-40B4-BE49-F238E27FC236}">
                <a16:creationId xmlns:a16="http://schemas.microsoft.com/office/drawing/2014/main" id="{C8A2CAB3-0FE9-D1A6-067B-7A7B961901A6}"/>
              </a:ext>
            </a:extLst>
          </p:cNvPr>
          <p:cNvSpPr/>
          <p:nvPr/>
        </p:nvSpPr>
        <p:spPr>
          <a:xfrm>
            <a:off x="11067022" y="3680764"/>
            <a:ext cx="405400" cy="348338"/>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i="1" dirty="0"/>
              <a:t>ß</a:t>
            </a:r>
          </a:p>
        </p:txBody>
      </p:sp>
      <p:sp>
        <p:nvSpPr>
          <p:cNvPr id="18" name="Rechteck 17">
            <a:extLst>
              <a:ext uri="{FF2B5EF4-FFF2-40B4-BE49-F238E27FC236}">
                <a16:creationId xmlns:a16="http://schemas.microsoft.com/office/drawing/2014/main" id="{9AD846A7-008B-2F62-B6E0-CA586F56F1C4}"/>
              </a:ext>
            </a:extLst>
          </p:cNvPr>
          <p:cNvSpPr/>
          <p:nvPr/>
        </p:nvSpPr>
        <p:spPr>
          <a:xfrm>
            <a:off x="10625321"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19" name="Rechteck 18">
            <a:extLst>
              <a:ext uri="{FF2B5EF4-FFF2-40B4-BE49-F238E27FC236}">
                <a16:creationId xmlns:a16="http://schemas.microsoft.com/office/drawing/2014/main" id="{278EACA8-BB6B-576A-4FE1-01ADB1325CD0}"/>
              </a:ext>
            </a:extLst>
          </p:cNvPr>
          <p:cNvSpPr/>
          <p:nvPr/>
        </p:nvSpPr>
        <p:spPr>
          <a:xfrm>
            <a:off x="11085310" y="4059408"/>
            <a:ext cx="395988" cy="810083"/>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de-DE" b="1" dirty="0">
                <a:solidFill>
                  <a:srgbClr val="FF0000"/>
                </a:solidFill>
              </a:rPr>
              <a:t>?</a:t>
            </a:r>
          </a:p>
        </p:txBody>
      </p:sp>
      <p:sp>
        <p:nvSpPr>
          <p:cNvPr id="20" name="Textfeld 19">
            <a:extLst>
              <a:ext uri="{FF2B5EF4-FFF2-40B4-BE49-F238E27FC236}">
                <a16:creationId xmlns:a16="http://schemas.microsoft.com/office/drawing/2014/main" id="{613CD10F-63AA-A5AF-58E3-1A4DE54D31CE}"/>
              </a:ext>
            </a:extLst>
          </p:cNvPr>
          <p:cNvSpPr txBox="1"/>
          <p:nvPr/>
        </p:nvSpPr>
        <p:spPr>
          <a:xfrm>
            <a:off x="-98921" y="6557224"/>
            <a:ext cx="2156322" cy="261610"/>
          </a:xfrm>
          <a:prstGeom prst="rect">
            <a:avLst/>
          </a:prstGeom>
          <a:noFill/>
        </p:spPr>
        <p:txBody>
          <a:bodyPr wrap="square" rtlCol="0">
            <a:spAutoFit/>
          </a:bodyPr>
          <a:lstStyle/>
          <a:p>
            <a:pPr algn="ctr"/>
            <a:r>
              <a:rPr lang="de-DE" sz="1100" dirty="0"/>
              <a:t>© www.vertreten-duerfen.de</a:t>
            </a:r>
          </a:p>
        </p:txBody>
      </p:sp>
      <p:sp>
        <p:nvSpPr>
          <p:cNvPr id="21" name="Rechteck: abgerundete Ecken 148">
            <a:hlinkClick r:id="rId5" action="ppaction://hlinksldjump"/>
            <a:extLst>
              <a:ext uri="{FF2B5EF4-FFF2-40B4-BE49-F238E27FC236}">
                <a16:creationId xmlns:a16="http://schemas.microsoft.com/office/drawing/2014/main" id="{5B7116E5-B2E7-1A23-D623-6296371E65E3}"/>
              </a:ext>
            </a:extLst>
          </p:cNvPr>
          <p:cNvSpPr/>
          <p:nvPr/>
        </p:nvSpPr>
        <p:spPr>
          <a:xfrm>
            <a:off x="9914674" y="181594"/>
            <a:ext cx="1946108" cy="389676"/>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de-DE" dirty="0">
                <a:latin typeface="Bodoni MT Condensed" panose="02070606080606020203" pitchFamily="18" charset="0"/>
              </a:rPr>
              <a:t>Du brauchst Hilfe?</a:t>
            </a:r>
          </a:p>
        </p:txBody>
      </p:sp>
    </p:spTree>
    <p:extLst>
      <p:ext uri="{BB962C8B-B14F-4D97-AF65-F5344CB8AC3E}">
        <p14:creationId xmlns:p14="http://schemas.microsoft.com/office/powerpoint/2010/main" val="2738727066"/>
      </p:ext>
    </p:extLst>
  </p:cSld>
  <p:clrMapOvr>
    <a:masterClrMapping/>
  </p:clrMapOvr>
  <mc:AlternateContent xmlns:mc="http://schemas.openxmlformats.org/markup-compatibility/2006" xmlns:p14="http://schemas.microsoft.com/office/powerpoint/2010/main">
    <mc:Choice Requires="p14">
      <p:transition spd="med" p14:dur="700" advClick="0">
        <p:fade/>
      </p:transition>
    </mc:Choice>
    <mc:Fallback xmlns="">
      <p:transition spd="med" advClick="0">
        <p:fade/>
      </p:transition>
    </mc:Fallback>
  </mc:AlternateContent>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4649</Words>
  <Application>Microsoft Office PowerPoint</Application>
  <PresentationFormat>Breitbild</PresentationFormat>
  <Paragraphs>717</Paragraphs>
  <Slides>55</Slides>
  <Notes>5</Notes>
  <HiddenSlides>0</HiddenSlides>
  <MMClips>0</MMClips>
  <ScaleCrop>false</ScaleCrop>
  <HeadingPairs>
    <vt:vector size="6" baseType="variant">
      <vt:variant>
        <vt:lpstr>Verwendete Schriftarten</vt:lpstr>
      </vt:variant>
      <vt:variant>
        <vt:i4>11</vt:i4>
      </vt:variant>
      <vt:variant>
        <vt:lpstr>Design</vt:lpstr>
      </vt:variant>
      <vt:variant>
        <vt:i4>1</vt:i4>
      </vt:variant>
      <vt:variant>
        <vt:lpstr>Folientitel</vt:lpstr>
      </vt:variant>
      <vt:variant>
        <vt:i4>55</vt:i4>
      </vt:variant>
    </vt:vector>
  </HeadingPairs>
  <TitlesOfParts>
    <vt:vector size="67" baseType="lpstr">
      <vt:lpstr>Agency FB</vt:lpstr>
      <vt:lpstr>Arial</vt:lpstr>
      <vt:lpstr>Bahnschrift Light</vt:lpstr>
      <vt:lpstr>Bahnschrift Light Condensed</vt:lpstr>
      <vt:lpstr>Bodoni MT Condensed</vt:lpstr>
      <vt:lpstr>Bookman Old Style</vt:lpstr>
      <vt:lpstr>Brush Script MT</vt:lpstr>
      <vt:lpstr>Calibri</vt:lpstr>
      <vt:lpstr>Calibri Light</vt:lpstr>
      <vt:lpstr>Freestyle Script</vt:lpstr>
      <vt:lpstr>Söhne</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Alexander Langanka</dc:creator>
  <cp:lastModifiedBy>Alexander Langanka</cp:lastModifiedBy>
  <cp:revision>76</cp:revision>
  <dcterms:created xsi:type="dcterms:W3CDTF">2023-03-23T14:57:48Z</dcterms:created>
  <dcterms:modified xsi:type="dcterms:W3CDTF">2023-03-31T14:08:43Z</dcterms:modified>
  <cp:contentStatus/>
</cp:coreProperties>
</file>