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282" r:id="rId3"/>
    <p:sldId id="328" r:id="rId4"/>
    <p:sldId id="318" r:id="rId5"/>
    <p:sldId id="319" r:id="rId6"/>
    <p:sldId id="323" r:id="rId7"/>
    <p:sldId id="325" r:id="rId8"/>
    <p:sldId id="326" r:id="rId9"/>
    <p:sldId id="327" r:id="rId10"/>
    <p:sldId id="257" r:id="rId11"/>
    <p:sldId id="348" r:id="rId12"/>
    <p:sldId id="349" r:id="rId13"/>
    <p:sldId id="321" r:id="rId14"/>
    <p:sldId id="335" r:id="rId15"/>
    <p:sldId id="338" r:id="rId16"/>
    <p:sldId id="339" r:id="rId17"/>
    <p:sldId id="340" r:id="rId18"/>
    <p:sldId id="341" r:id="rId19"/>
    <p:sldId id="342" r:id="rId20"/>
    <p:sldId id="343" r:id="rId21"/>
    <p:sldId id="344" r:id="rId22"/>
    <p:sldId id="345" r:id="rId23"/>
    <p:sldId id="346" r:id="rId24"/>
    <p:sldId id="353" r:id="rId25"/>
    <p:sldId id="370" r:id="rId26"/>
    <p:sldId id="371" r:id="rId27"/>
    <p:sldId id="372" r:id="rId28"/>
    <p:sldId id="373" r:id="rId29"/>
    <p:sldId id="374" r:id="rId30"/>
    <p:sldId id="367" r:id="rId31"/>
    <p:sldId id="352" r:id="rId32"/>
    <p:sldId id="354" r:id="rId33"/>
    <p:sldId id="361" r:id="rId34"/>
    <p:sldId id="363" r:id="rId35"/>
    <p:sldId id="364" r:id="rId36"/>
    <p:sldId id="365" r:id="rId37"/>
    <p:sldId id="366" r:id="rId38"/>
    <p:sldId id="360" r:id="rId39"/>
    <p:sldId id="351" r:id="rId40"/>
    <p:sldId id="350" r:id="rId41"/>
    <p:sldId id="377" r:id="rId42"/>
    <p:sldId id="378" r:id="rId43"/>
    <p:sldId id="380" r:id="rId44"/>
    <p:sldId id="383" r:id="rId45"/>
    <p:sldId id="384" r:id="rId46"/>
    <p:sldId id="385" r:id="rId47"/>
    <p:sldId id="386" r:id="rId48"/>
    <p:sldId id="382" r:id="rId49"/>
    <p:sldId id="390" r:id="rId50"/>
    <p:sldId id="391" r:id="rId51"/>
    <p:sldId id="392" r:id="rId52"/>
    <p:sldId id="393" r:id="rId53"/>
    <p:sldId id="379" r:id="rId54"/>
    <p:sldId id="394" r:id="rId55"/>
    <p:sldId id="395" r:id="rId56"/>
    <p:sldId id="396" r:id="rId57"/>
    <p:sldId id="397" r:id="rId58"/>
    <p:sldId id="398" r:id="rId59"/>
    <p:sldId id="399" r:id="rId60"/>
    <p:sldId id="400" r:id="rId61"/>
    <p:sldId id="401" r:id="rId62"/>
    <p:sldId id="402" r:id="rId63"/>
    <p:sldId id="403" r:id="rId64"/>
    <p:sldId id="404" r:id="rId65"/>
    <p:sldId id="405" r:id="rId66"/>
    <p:sldId id="406" r:id="rId67"/>
    <p:sldId id="387" r:id="rId68"/>
    <p:sldId id="388" r:id="rId69"/>
    <p:sldId id="355" r:id="rId70"/>
    <p:sldId id="356" r:id="rId71"/>
    <p:sldId id="375" r:id="rId72"/>
    <p:sldId id="357" r:id="rId73"/>
    <p:sldId id="412" r:id="rId74"/>
    <p:sldId id="376" r:id="rId75"/>
    <p:sldId id="320" r:id="rId76"/>
    <p:sldId id="413" r:id="rId77"/>
    <p:sldId id="322" r:id="rId78"/>
    <p:sldId id="334" r:id="rId79"/>
    <p:sldId id="369" r:id="rId80"/>
    <p:sldId id="359" r:id="rId81"/>
    <p:sldId id="381" r:id="rId82"/>
    <p:sldId id="407" r:id="rId83"/>
    <p:sldId id="324" r:id="rId84"/>
    <p:sldId id="336" r:id="rId85"/>
    <p:sldId id="362" r:id="rId86"/>
    <p:sldId id="368" r:id="rId87"/>
    <p:sldId id="389" r:id="rId88"/>
    <p:sldId id="409" r:id="rId89"/>
    <p:sldId id="410" r:id="rId90"/>
    <p:sldId id="411" r:id="rId91"/>
    <p:sldId id="317" r:id="rId9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VyiRzY7qaNJkm4WWWQgpQ==" hashData="dPpqeJ/6B2n/aZND/W/dSKWFYhXEg7JrgSBFDZ7swvrKh+Yf1jEr9VAIos1bGDCIOvcoSHEmxMmXpjQ8rtdM4A=="/>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Langanka" initials="AL" lastIdx="4" clrIdx="0">
    <p:extLst>
      <p:ext uri="{19B8F6BF-5375-455C-9EA6-DF929625EA0E}">
        <p15:presenceInfo xmlns:p15="http://schemas.microsoft.com/office/powerpoint/2012/main" userId="6d852b7509f5d1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600"/>
    <a:srgbClr val="23E6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3" autoAdjust="0"/>
    <p:restoredTop sz="94660"/>
  </p:normalViewPr>
  <p:slideViewPr>
    <p:cSldViewPr snapToGrid="0">
      <p:cViewPr varScale="1">
        <p:scale>
          <a:sx n="104" d="100"/>
          <a:sy n="104" d="100"/>
        </p:scale>
        <p:origin x="1044" y="114"/>
      </p:cViewPr>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FAA99B-B287-4B1A-A50D-71D2A7663B67}" type="datetimeFigureOut">
              <a:rPr lang="de-DE" smtClean="0"/>
              <a:t>16.10.2023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75F09A-2BC8-481F-846F-330E6996A10C}" type="slidenum">
              <a:rPr lang="de-DE" smtClean="0"/>
              <a:t>‹Nr.›</a:t>
            </a:fld>
            <a:endParaRPr lang="de-DE"/>
          </a:p>
        </p:txBody>
      </p:sp>
    </p:spTree>
    <p:extLst>
      <p:ext uri="{BB962C8B-B14F-4D97-AF65-F5344CB8AC3E}">
        <p14:creationId xmlns:p14="http://schemas.microsoft.com/office/powerpoint/2010/main" val="375801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975F09A-2BC8-481F-846F-330E6996A10C}" type="slidenum">
              <a:rPr lang="de-DE" smtClean="0"/>
              <a:t>1</a:t>
            </a:fld>
            <a:endParaRPr lang="de-DE"/>
          </a:p>
        </p:txBody>
      </p:sp>
    </p:spTree>
    <p:extLst>
      <p:ext uri="{BB962C8B-B14F-4D97-AF65-F5344CB8AC3E}">
        <p14:creationId xmlns:p14="http://schemas.microsoft.com/office/powerpoint/2010/main" val="136012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050" kern="120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C975F09A-2BC8-481F-846F-330E6996A10C}" type="slidenum">
              <a:rPr lang="de-DE" smtClean="0"/>
              <a:t>2</a:t>
            </a:fld>
            <a:endParaRPr lang="de-DE"/>
          </a:p>
        </p:txBody>
      </p:sp>
    </p:spTree>
    <p:extLst>
      <p:ext uri="{BB962C8B-B14F-4D97-AF65-F5344CB8AC3E}">
        <p14:creationId xmlns:p14="http://schemas.microsoft.com/office/powerpoint/2010/main" val="262703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5F09A-2BC8-481F-846F-330E6996A10C}" type="slidenum">
              <a:rPr lang="de-DE" smtClean="0"/>
              <a:t>5</a:t>
            </a:fld>
            <a:endParaRPr lang="de-DE"/>
          </a:p>
        </p:txBody>
      </p:sp>
    </p:spTree>
    <p:extLst>
      <p:ext uri="{BB962C8B-B14F-4D97-AF65-F5344CB8AC3E}">
        <p14:creationId xmlns:p14="http://schemas.microsoft.com/office/powerpoint/2010/main" val="2767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5F09A-2BC8-481F-846F-330E6996A10C}" type="slidenum">
              <a:rPr lang="de-DE" smtClean="0"/>
              <a:t>9</a:t>
            </a:fld>
            <a:endParaRPr lang="de-DE"/>
          </a:p>
        </p:txBody>
      </p:sp>
    </p:spTree>
    <p:extLst>
      <p:ext uri="{BB962C8B-B14F-4D97-AF65-F5344CB8AC3E}">
        <p14:creationId xmlns:p14="http://schemas.microsoft.com/office/powerpoint/2010/main" val="239567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975F09A-2BC8-481F-846F-330E6996A10C}" type="slidenum">
              <a:rPr lang="de-DE" smtClean="0"/>
              <a:t>69</a:t>
            </a:fld>
            <a:endParaRPr lang="de-DE"/>
          </a:p>
        </p:txBody>
      </p:sp>
    </p:spTree>
    <p:extLst>
      <p:ext uri="{BB962C8B-B14F-4D97-AF65-F5344CB8AC3E}">
        <p14:creationId xmlns:p14="http://schemas.microsoft.com/office/powerpoint/2010/main" val="51497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E7404F-83CD-5763-25D1-A546419BDEB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E45D3DE-61D2-3ED9-AE4F-A6C88DB9C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9EF21B0-7FAE-DA55-D8F3-8075D44A2882}"/>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78795A9E-B57E-54FB-00D1-918B90CA128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24C940A-B35B-2355-8F87-9FB24368A491}"/>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5439047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4C71EE-F62D-844E-E1EA-BE09811B938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2E5A63C-F888-8269-1D4E-14295F87923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03E0828-B802-FDD1-FF46-E700DB1C2E87}"/>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01262A20-334D-3571-B7B3-F0FC51D45D2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797D6E6-6ABB-D39A-8521-1E17D9F9DA62}"/>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15840439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16F837-C95A-D296-D955-17577895088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73941E0-0D2E-A327-4F67-F5529C9A732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5F15F4-4803-2D2B-19E1-B5ADE446152F}"/>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D659543D-C796-401B-3377-6EFEABC261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BA5176-F734-8281-D123-A39DA7C1AF60}"/>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8850673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66CFF-EFA4-90DE-B7A8-D3F4BA46D46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B909A3C-2390-240C-548C-017C1D6E60E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963974F-3D89-2DB6-28B7-01E7EC829855}"/>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133A1F7E-F4E2-4649-0A99-3EE20843BEA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F05DC2D-2F8F-F82D-0860-1F8266A82350}"/>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40890931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896F8-24CC-65C1-0FE4-0CC90B8ABE7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62FA3ED-CFFE-68EB-2852-DEECC07DC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473A702-4C97-10A3-B2C6-1F0E27E4A194}"/>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38F931EB-0011-19EA-532A-E3F6F8E0245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BF92AF-25F9-62F0-53D3-EBD3D76C30CA}"/>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6228832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2E3DC-847A-496A-E3F7-039D01CF05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5BC58AC-F971-135D-1C77-D34BFC6307B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D795B01-562E-5C3A-1C99-2E8D2A45E1C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41030919-08E9-0272-EE70-A13D9471AC57}"/>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6" name="Fußzeilenplatzhalter 5">
            <a:extLst>
              <a:ext uri="{FF2B5EF4-FFF2-40B4-BE49-F238E27FC236}">
                <a16:creationId xmlns:a16="http://schemas.microsoft.com/office/drawing/2014/main" id="{4708D209-145B-A1D6-0712-320C88E2291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3061153-C158-4500-9346-683668F50738}"/>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7908422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C4EA2-06DC-0A3C-85EC-1437E2C893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918624-F71E-8429-F3CF-ADC999AED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0479B0D-CD57-83A0-279D-D1D12796B9D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081DB80-B66C-A242-761C-FB58A6B3D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15796F5-F06A-0657-1652-FEC26B9CE83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D6C1871-8FCC-8AFB-2474-DD1C4B13033D}"/>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8" name="Fußzeilenplatzhalter 7">
            <a:extLst>
              <a:ext uri="{FF2B5EF4-FFF2-40B4-BE49-F238E27FC236}">
                <a16:creationId xmlns:a16="http://schemas.microsoft.com/office/drawing/2014/main" id="{3A401742-5D2E-5411-38A8-15D1B2B464D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A80B0917-E11B-5457-EF37-E253F2825D95}"/>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2820607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810A6-8837-4EBF-54D7-A5FC05443AF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E641716-4871-5378-95B7-FAEC84C97A4C}"/>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4" name="Fußzeilenplatzhalter 3">
            <a:extLst>
              <a:ext uri="{FF2B5EF4-FFF2-40B4-BE49-F238E27FC236}">
                <a16:creationId xmlns:a16="http://schemas.microsoft.com/office/drawing/2014/main" id="{89D99026-1CBF-767E-518B-D828ABFC2E8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98DD3E6-AB47-E689-50E2-3D5F4CD836AA}"/>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38558349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EFE8475-9903-44A1-206C-9FF228DA98AC}"/>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3" name="Fußzeilenplatzhalter 2">
            <a:extLst>
              <a:ext uri="{FF2B5EF4-FFF2-40B4-BE49-F238E27FC236}">
                <a16:creationId xmlns:a16="http://schemas.microsoft.com/office/drawing/2014/main" id="{DF773ECD-761B-9409-D694-79CCB88D409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034EBB8-F899-04B5-27AC-B313D7E7AE33}"/>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18360106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B9A3C-7392-E35B-BCFD-06C17AAABBF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6AE6C56-F803-6214-0693-042A2B3BE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2ED7EEC-AA5B-1051-5AFA-B7A7F91E6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1C0A424-466D-7E80-FC1F-C5846ED2777E}"/>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6" name="Fußzeilenplatzhalter 5">
            <a:extLst>
              <a:ext uri="{FF2B5EF4-FFF2-40B4-BE49-F238E27FC236}">
                <a16:creationId xmlns:a16="http://schemas.microsoft.com/office/drawing/2014/main" id="{887B9A5C-030B-BB4C-0ED5-74F24051C90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4897302-E67E-359B-5456-EE01DE19CE9F}"/>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21931981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E39D-038D-B56C-D16D-0419B59345A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8276D4C-C85C-6F01-F270-CE37C4DC35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952ABB2-8E02-6A75-D18E-E49D1B5962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CF35004-EEA3-2975-C50D-C83344A16CE9}"/>
              </a:ext>
            </a:extLst>
          </p:cNvPr>
          <p:cNvSpPr>
            <a:spLocks noGrp="1"/>
          </p:cNvSpPr>
          <p:nvPr>
            <p:ph type="dt" sz="half" idx="10"/>
          </p:nvPr>
        </p:nvSpPr>
        <p:spPr/>
        <p:txBody>
          <a:bodyPr/>
          <a:lstStyle/>
          <a:p>
            <a:fld id="{E8974527-BB1F-4963-BDB5-7FEE7E93D8A5}" type="datetimeFigureOut">
              <a:rPr lang="de-DE" smtClean="0"/>
              <a:t>16.10.2023</a:t>
            </a:fld>
            <a:endParaRPr lang="de-DE"/>
          </a:p>
        </p:txBody>
      </p:sp>
      <p:sp>
        <p:nvSpPr>
          <p:cNvPr id="6" name="Fußzeilenplatzhalter 5">
            <a:extLst>
              <a:ext uri="{FF2B5EF4-FFF2-40B4-BE49-F238E27FC236}">
                <a16:creationId xmlns:a16="http://schemas.microsoft.com/office/drawing/2014/main" id="{48608739-E45C-4368-F72F-8F8C6426759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75B27FC-E884-7A75-528C-8624F7C2170A}"/>
              </a:ext>
            </a:extLst>
          </p:cNvPr>
          <p:cNvSpPr>
            <a:spLocks noGrp="1"/>
          </p:cNvSpPr>
          <p:nvPr>
            <p:ph type="sldNum" sz="quarter" idx="12"/>
          </p:nvPr>
        </p:nvSpPr>
        <p:spPr/>
        <p:txBody>
          <a:bodyPr/>
          <a:lstStyle/>
          <a:p>
            <a:fld id="{DB1B0901-46A7-4E0D-9A57-1D13E9883336}" type="slidenum">
              <a:rPr lang="de-DE" smtClean="0"/>
              <a:t>‹Nr.›</a:t>
            </a:fld>
            <a:endParaRPr lang="de-DE"/>
          </a:p>
        </p:txBody>
      </p:sp>
    </p:spTree>
    <p:extLst>
      <p:ext uri="{BB962C8B-B14F-4D97-AF65-F5344CB8AC3E}">
        <p14:creationId xmlns:p14="http://schemas.microsoft.com/office/powerpoint/2010/main" val="13712822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658B00D-4C5C-6917-7193-85CF83500B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695A5691-EC39-6C40-3CEC-B213344CCC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441581E-3E1E-46A9-1C12-1FCA1EFD5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74527-BB1F-4963-BDB5-7FEE7E93D8A5}" type="datetimeFigureOut">
              <a:rPr lang="de-DE" smtClean="0"/>
              <a:t>16.10.2023</a:t>
            </a:fld>
            <a:endParaRPr lang="de-DE"/>
          </a:p>
        </p:txBody>
      </p:sp>
      <p:sp>
        <p:nvSpPr>
          <p:cNvPr id="5" name="Fußzeilenplatzhalter 4">
            <a:extLst>
              <a:ext uri="{FF2B5EF4-FFF2-40B4-BE49-F238E27FC236}">
                <a16:creationId xmlns:a16="http://schemas.microsoft.com/office/drawing/2014/main" id="{B984DE79-2DCB-9A29-0811-717CF890A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3C3E511-C333-D16C-616E-7DF7FC794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B0901-46A7-4E0D-9A57-1D13E9883336}" type="slidenum">
              <a:rPr lang="de-DE" smtClean="0"/>
              <a:t>‹Nr.›</a:t>
            </a:fld>
            <a:endParaRPr lang="de-DE"/>
          </a:p>
        </p:txBody>
      </p:sp>
    </p:spTree>
    <p:extLst>
      <p:ext uri="{BB962C8B-B14F-4D97-AF65-F5344CB8AC3E}">
        <p14:creationId xmlns:p14="http://schemas.microsoft.com/office/powerpoint/2010/main" val="954193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7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84.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84.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17.xml"/><Relationship Id="rId4" Type="http://schemas.openxmlformats.org/officeDocument/2006/relationships/slide" Target="slide8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18.xml"/><Relationship Id="rId4" Type="http://schemas.openxmlformats.org/officeDocument/2006/relationships/slide" Target="slide8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19.xml"/><Relationship Id="rId4" Type="http://schemas.openxmlformats.org/officeDocument/2006/relationships/slide" Target="slide8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20.xml"/><Relationship Id="rId4" Type="http://schemas.openxmlformats.org/officeDocument/2006/relationships/slide" Target="slide8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slide" Target="slide84.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image" Target="../media/image5.jpe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slide" Target="slide79.xml"/><Relationship Id="rId4" Type="http://schemas.openxmlformats.org/officeDocument/2006/relationships/slide" Target="slide86.xml"/></Relationships>
</file>

<file path=ppt/slides/_rels/slide25.xml.rels><?xml version="1.0" encoding="UTF-8" standalone="yes"?>
<Relationships xmlns="http://schemas.openxmlformats.org/package/2006/relationships"><Relationship Id="rId8" Type="http://schemas.openxmlformats.org/officeDocument/2006/relationships/slide" Target="slide79.xml"/><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slide" Target="slide86.xml"/></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6.xml"/><Relationship Id="rId4" Type="http://schemas.openxmlformats.org/officeDocument/2006/relationships/image" Target="../media/image18.jpeg"/><Relationship Id="rId9" Type="http://schemas.openxmlformats.org/officeDocument/2006/relationships/slide" Target="slide79.xml"/></Relationships>
</file>

<file path=ppt/slides/_rels/slide27.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slide" Target="slide86.xml"/><Relationship Id="rId9" Type="http://schemas.openxmlformats.org/officeDocument/2006/relationships/slide" Target="slide79.xml"/></Relationships>
</file>

<file path=ppt/slides/_rels/slide28.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slide" Target="slide86.xml"/><Relationship Id="rId10" Type="http://schemas.openxmlformats.org/officeDocument/2006/relationships/image" Target="../media/image22.jpeg"/><Relationship Id="rId4" Type="http://schemas.openxmlformats.org/officeDocument/2006/relationships/image" Target="../media/image18.jpeg"/><Relationship Id="rId9" Type="http://schemas.openxmlformats.org/officeDocument/2006/relationships/slide" Target="slide79.xml"/></Relationships>
</file>

<file path=ppt/slides/_rels/slide29.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jpeg"/><Relationship Id="rId4" Type="http://schemas.openxmlformats.org/officeDocument/2006/relationships/slide" Target="slide86.xml"/><Relationship Id="rId9" Type="http://schemas.openxmlformats.org/officeDocument/2006/relationships/slide" Target="slide7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5.xml"/><Relationship Id="rId5" Type="http://schemas.openxmlformats.org/officeDocument/2006/relationships/image" Target="../media/image26.jpeg"/><Relationship Id="rId4" Type="http://schemas.openxmlformats.org/officeDocument/2006/relationships/slide" Target="slide80.xml"/></Relationships>
</file>

<file path=ppt/slides/_rels/slide33.xml.rels><?xml version="1.0" encoding="UTF-8" standalone="yes"?>
<Relationships xmlns="http://schemas.openxmlformats.org/package/2006/relationships"><Relationship Id="rId8" Type="http://schemas.openxmlformats.org/officeDocument/2006/relationships/slide" Target="slide80.xml"/><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5.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5.xml"/><Relationship Id="rId4" Type="http://schemas.openxmlformats.org/officeDocument/2006/relationships/image" Target="../media/image26.jpeg"/><Relationship Id="rId9" Type="http://schemas.openxmlformats.org/officeDocument/2006/relationships/slide" Target="slide80.xml"/></Relationships>
</file>

<file path=ppt/slides/_rels/slide35.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slide" Target="slide85.xml"/><Relationship Id="rId10" Type="http://schemas.openxmlformats.org/officeDocument/2006/relationships/slide" Target="slide80.xml"/><Relationship Id="rId4" Type="http://schemas.openxmlformats.org/officeDocument/2006/relationships/image" Target="../media/image26.jpeg"/><Relationship Id="rId9" Type="http://schemas.openxmlformats.org/officeDocument/2006/relationships/image" Target="../media/image22.jpeg"/></Relationships>
</file>

<file path=ppt/slides/_rels/slide36.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slide" Target="slide80.xml"/><Relationship Id="rId5" Type="http://schemas.openxmlformats.org/officeDocument/2006/relationships/slide" Target="slide85.xml"/><Relationship Id="rId10" Type="http://schemas.openxmlformats.org/officeDocument/2006/relationships/image" Target="../media/image23.jpeg"/><Relationship Id="rId4" Type="http://schemas.openxmlformats.org/officeDocument/2006/relationships/image" Target="../media/image26.jpeg"/><Relationship Id="rId9" Type="http://schemas.openxmlformats.org/officeDocument/2006/relationships/image" Target="../media/image22.jpeg"/></Relationships>
</file>

<file path=ppt/slides/_rels/slide37.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openxmlformats.org/officeDocument/2006/relationships/image" Target="../media/image20.jpeg"/><Relationship Id="rId12" Type="http://schemas.openxmlformats.org/officeDocument/2006/relationships/slide" Target="slide8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slide" Target="slide85.xml"/><Relationship Id="rId10" Type="http://schemas.openxmlformats.org/officeDocument/2006/relationships/image" Target="../media/image23.jpeg"/><Relationship Id="rId4" Type="http://schemas.openxmlformats.org/officeDocument/2006/relationships/image" Target="../media/image26.jpeg"/><Relationship Id="rId9"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slide" Target="slide40.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54.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8" Type="http://schemas.openxmlformats.org/officeDocument/2006/relationships/slide" Target="slide46.xml"/><Relationship Id="rId3" Type="http://schemas.microsoft.com/office/2007/relationships/hdphoto" Target="../media/hdphoto1.wdp"/><Relationship Id="rId7" Type="http://schemas.openxmlformats.org/officeDocument/2006/relationships/slide" Target="slide4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4.xml"/><Relationship Id="rId5" Type="http://schemas.openxmlformats.org/officeDocument/2006/relationships/slide" Target="slide43.xml"/><Relationship Id="rId10" Type="http://schemas.openxmlformats.org/officeDocument/2006/relationships/slide" Target="slide48.xml"/><Relationship Id="rId4" Type="http://schemas.openxmlformats.org/officeDocument/2006/relationships/image" Target="../media/image28.jpeg"/><Relationship Id="rId9" Type="http://schemas.openxmlformats.org/officeDocument/2006/relationships/slide" Target="slide4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81.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2.xml"/><Relationship Id="rId5" Type="http://schemas.openxmlformats.org/officeDocument/2006/relationships/slide" Target="slide81.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5.xml"/><Relationship Id="rId5" Type="http://schemas.openxmlformats.org/officeDocument/2006/relationships/slide" Target="slide81.xml"/><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6.xml"/><Relationship Id="rId5" Type="http://schemas.openxmlformats.org/officeDocument/2006/relationships/slide" Target="slide81.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47.xml"/><Relationship Id="rId5" Type="http://schemas.openxmlformats.org/officeDocument/2006/relationships/slide" Target="slide81.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77.xml"/><Relationship Id="rId5" Type="http://schemas.openxmlformats.org/officeDocument/2006/relationships/image" Target="../media/image7.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7.xml"/><Relationship Id="rId5" Type="http://schemas.openxmlformats.org/officeDocument/2006/relationships/image" Target="../media/image28.jpeg"/><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 Target="slide6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8" Type="http://schemas.openxmlformats.org/officeDocument/2006/relationships/slide" Target="slide59.xml"/><Relationship Id="rId3" Type="http://schemas.microsoft.com/office/2007/relationships/hdphoto" Target="../media/hdphoto1.wdp"/><Relationship Id="rId7" Type="http://schemas.openxmlformats.org/officeDocument/2006/relationships/slide" Target="slide5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7.xml"/><Relationship Id="rId5" Type="http://schemas.openxmlformats.org/officeDocument/2006/relationships/slide" Target="slide56.xml"/><Relationship Id="rId10" Type="http://schemas.openxmlformats.org/officeDocument/2006/relationships/slide" Target="slide61.xml"/><Relationship Id="rId4" Type="http://schemas.openxmlformats.org/officeDocument/2006/relationships/image" Target="../media/image28.jpeg"/><Relationship Id="rId9" Type="http://schemas.openxmlformats.org/officeDocument/2006/relationships/slide" Target="slide60.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slide" Target="slide55.xml"/><Relationship Id="rId4" Type="http://schemas.openxmlformats.org/officeDocument/2006/relationships/image" Target="../media/image28.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2.xml"/><Relationship Id="rId5" Type="http://schemas.openxmlformats.org/officeDocument/2006/relationships/slide" Target="slide55.xml"/><Relationship Id="rId4" Type="http://schemas.openxmlformats.org/officeDocument/2006/relationships/image" Target="../media/image28.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5.xml"/><Relationship Id="rId5" Type="http://schemas.openxmlformats.org/officeDocument/2006/relationships/slide" Target="slide45.xml"/><Relationship Id="rId4" Type="http://schemas.openxmlformats.org/officeDocument/2006/relationships/image" Target="../media/image28.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5.xml"/><Relationship Id="rId5" Type="http://schemas.openxmlformats.org/officeDocument/2006/relationships/slide" Target="slide46.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7.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image" Target="../media/image7.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55.xml"/><Relationship Id="rId5" Type="http://schemas.openxmlformats.org/officeDocument/2006/relationships/slide" Target="slide47.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8.xml"/><Relationship Id="rId5" Type="http://schemas.openxmlformats.org/officeDocument/2006/relationships/image" Target="../media/image28.jpeg"/><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69.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8" Type="http://schemas.openxmlformats.org/officeDocument/2006/relationships/slide" Target="slide72.xml"/><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70.xml"/><Relationship Id="rId5" Type="http://schemas.openxmlformats.org/officeDocument/2006/relationships/image" Target="../media/image32.jpeg"/><Relationship Id="rId10" Type="http://schemas.openxmlformats.org/officeDocument/2006/relationships/image" Target="../media/image35.jpeg"/><Relationship Id="rId4" Type="http://schemas.microsoft.com/office/2007/relationships/hdphoto" Target="../media/hdphoto1.wdp"/><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image" Target="../media/image7.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36.jpe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75.xml"/><Relationship Id="rId4" Type="http://schemas.openxmlformats.org/officeDocument/2006/relationships/slide" Target="slide89.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36.jpe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75.xml"/><Relationship Id="rId4" Type="http://schemas.openxmlformats.org/officeDocument/2006/relationships/slide" Target="slide90.xml"/></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slide" Target="slide69.xml"/></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www.vertreten-duerfen.de/" TargetMode="External"/><Relationship Id="rId4" Type="http://schemas.openxmlformats.org/officeDocument/2006/relationships/image" Target="../media/image39.jpe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5.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13.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2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9.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3.xml"/><Relationship Id="rId5" Type="http://schemas.openxmlformats.org/officeDocument/2006/relationships/image" Target="../media/image7.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32.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42.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slide" Target="slide55.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7.xml"/><Relationship Id="rId5" Type="http://schemas.openxmlformats.org/officeDocument/2006/relationships/image" Target="../media/image40.jpeg"/><Relationship Id="rId4" Type="http://schemas.openxmlformats.org/officeDocument/2006/relationships/slide" Target="slide5.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8.xml"/><Relationship Id="rId5" Type="http://schemas.openxmlformats.org/officeDocument/2006/relationships/image" Target="../media/image40.jpeg"/><Relationship Id="rId4" Type="http://schemas.openxmlformats.org/officeDocument/2006/relationships/slide" Target="slide13.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80.xml"/><Relationship Id="rId5" Type="http://schemas.openxmlformats.org/officeDocument/2006/relationships/image" Target="../media/image40.jpeg"/><Relationship Id="rId4" Type="http://schemas.openxmlformats.org/officeDocument/2006/relationships/slide" Target="slide32.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79.xml"/><Relationship Id="rId5" Type="http://schemas.openxmlformats.org/officeDocument/2006/relationships/image" Target="../media/image40.jpeg"/><Relationship Id="rId4" Type="http://schemas.openxmlformats.org/officeDocument/2006/relationships/slide" Target="slide24.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42.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55.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70.xml"/></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7.jpeg"/><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slide" Target="slide72.xml"/></Relationships>
</file>

<file path=ppt/slides/_rels/slide91.xml.rels><?xml version="1.0" encoding="UTF-8" standalone="yes"?>
<Relationships xmlns="http://schemas.openxmlformats.org/package/2006/relationships"><Relationship Id="rId3" Type="http://schemas.openxmlformats.org/officeDocument/2006/relationships/hyperlink" Target="http://www.vertreten-duerfen.de/" TargetMode="External"/><Relationship Id="rId2" Type="http://schemas.openxmlformats.org/officeDocument/2006/relationships/hyperlink" Target="http://www.freepik.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DB3A17F-9423-3997-D950-6DA1B55AD2F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 name="Rechteck: abgerundete Ecken 5">
            <a:hlinkClick r:id="" action="ppaction://hlinkshowjump?jump=nextslide"/>
            <a:extLst>
              <a:ext uri="{FF2B5EF4-FFF2-40B4-BE49-F238E27FC236}">
                <a16:creationId xmlns:a16="http://schemas.microsoft.com/office/drawing/2014/main" id="{136CF545-965A-C86B-197F-CEFD0E95E3B5}"/>
              </a:ext>
            </a:extLst>
          </p:cNvPr>
          <p:cNvSpPr/>
          <p:nvPr/>
        </p:nvSpPr>
        <p:spPr>
          <a:xfrm>
            <a:off x="4918956" y="5833072"/>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Start</a:t>
            </a:r>
          </a:p>
        </p:txBody>
      </p:sp>
      <p:sp>
        <p:nvSpPr>
          <p:cNvPr id="7" name="Textfeld 6">
            <a:extLst>
              <a:ext uri="{FF2B5EF4-FFF2-40B4-BE49-F238E27FC236}">
                <a16:creationId xmlns:a16="http://schemas.microsoft.com/office/drawing/2014/main" id="{67286B81-7743-6CCA-471F-C8F03391EE2B}"/>
              </a:ext>
            </a:extLst>
          </p:cNvPr>
          <p:cNvSpPr txBox="1"/>
          <p:nvPr/>
        </p:nvSpPr>
        <p:spPr>
          <a:xfrm>
            <a:off x="1915806" y="5200197"/>
            <a:ext cx="8360387" cy="584775"/>
          </a:xfrm>
          <a:prstGeom prst="rect">
            <a:avLst/>
          </a:prstGeom>
          <a:noFill/>
        </p:spPr>
        <p:txBody>
          <a:bodyPr wrap="square" rtlCol="0">
            <a:spAutoFit/>
          </a:bodyPr>
          <a:lstStyle/>
          <a:p>
            <a:pPr algn="ctr"/>
            <a:r>
              <a:rPr lang="de-DE" sz="3200" b="1" dirty="0">
                <a:latin typeface="Papyrus" panose="03070502060502030205" pitchFamily="66" charset="0"/>
              </a:rPr>
              <a:t>Kapitel 2: In der Burg der Zeichensetzer</a:t>
            </a:r>
            <a:endParaRPr lang="de-DE" sz="2800" b="1" dirty="0">
              <a:latin typeface="Papyrus" panose="03070502060502030205" pitchFamily="66" charset="0"/>
            </a:endParaRPr>
          </a:p>
        </p:txBody>
      </p:sp>
      <p:sp>
        <p:nvSpPr>
          <p:cNvPr id="9" name="Textfeld 8">
            <a:extLst>
              <a:ext uri="{FF2B5EF4-FFF2-40B4-BE49-F238E27FC236}">
                <a16:creationId xmlns:a16="http://schemas.microsoft.com/office/drawing/2014/main" id="{37E6AA22-B42A-BBBA-7910-619D7F3359F2}"/>
              </a:ext>
            </a:extLst>
          </p:cNvPr>
          <p:cNvSpPr txBox="1"/>
          <p:nvPr/>
        </p:nvSpPr>
        <p:spPr>
          <a:xfrm>
            <a:off x="2644130" y="501514"/>
            <a:ext cx="6903729" cy="1938992"/>
          </a:xfrm>
          <a:prstGeom prst="rect">
            <a:avLst/>
          </a:prstGeom>
          <a:noFill/>
        </p:spPr>
        <p:txBody>
          <a:bodyPr wrap="square" rtlCol="0">
            <a:spAutoFit/>
          </a:bodyPr>
          <a:lstStyle/>
          <a:p>
            <a:pPr algn="ctr"/>
            <a:r>
              <a:rPr lang="de-DE" sz="6000" dirty="0">
                <a:ln w="0"/>
                <a:effectLst>
                  <a:outerShdw blurRad="50800" dist="38100" algn="l" rotWithShape="0">
                    <a:prstClr val="black">
                      <a:alpha val="40000"/>
                    </a:prstClr>
                  </a:outerShdw>
                </a:effectLst>
                <a:latin typeface="Papyrus" panose="03070502060502030205" pitchFamily="66" charset="0"/>
              </a:rPr>
              <a:t>Die magischen Prüfungen </a:t>
            </a:r>
            <a:endParaRPr lang="de-DE" sz="4000" dirty="0">
              <a:ln w="0"/>
              <a:effectLst>
                <a:outerShdw blurRad="50800" dist="38100" algn="l" rotWithShape="0">
                  <a:prstClr val="black">
                    <a:alpha val="40000"/>
                  </a:prstClr>
                </a:outerShdw>
              </a:effectLst>
              <a:latin typeface="Papyrus" panose="03070502060502030205" pitchFamily="66" charset="0"/>
            </a:endParaRPr>
          </a:p>
        </p:txBody>
      </p:sp>
      <p:sp>
        <p:nvSpPr>
          <p:cNvPr id="12" name="Textfeld 11">
            <a:extLst>
              <a:ext uri="{FF2B5EF4-FFF2-40B4-BE49-F238E27FC236}">
                <a16:creationId xmlns:a16="http://schemas.microsoft.com/office/drawing/2014/main" id="{48A0E696-C950-4219-E81D-3E581707C851}"/>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Textfeld 2">
            <a:extLst>
              <a:ext uri="{FF2B5EF4-FFF2-40B4-BE49-F238E27FC236}">
                <a16:creationId xmlns:a16="http://schemas.microsoft.com/office/drawing/2014/main" id="{1857EE4E-6976-4B0F-496C-F2490AD48DF3}"/>
              </a:ext>
            </a:extLst>
          </p:cNvPr>
          <p:cNvSpPr txBox="1"/>
          <p:nvPr/>
        </p:nvSpPr>
        <p:spPr>
          <a:xfrm>
            <a:off x="10636135" y="6357169"/>
            <a:ext cx="2046594" cy="400110"/>
          </a:xfrm>
          <a:prstGeom prst="rect">
            <a:avLst/>
          </a:prstGeom>
          <a:noFill/>
        </p:spPr>
        <p:txBody>
          <a:bodyPr wrap="square" rtlCol="0">
            <a:spAutoFit/>
          </a:bodyPr>
          <a:lstStyle/>
          <a:p>
            <a:pPr algn="ctr"/>
            <a:r>
              <a:rPr lang="de-DE" sz="2000" dirty="0">
                <a:solidFill>
                  <a:schemeClr val="bg1"/>
                </a:solidFill>
              </a:rPr>
              <a:t>v</a:t>
            </a:r>
            <a:r>
              <a:rPr lang="de-DE" sz="2000">
                <a:solidFill>
                  <a:schemeClr val="bg1"/>
                </a:solidFill>
              </a:rPr>
              <a:t>.1.01</a:t>
            </a:r>
            <a:endParaRPr lang="de-DE" dirty="0">
              <a:solidFill>
                <a:schemeClr val="bg1"/>
              </a:solidFill>
            </a:endParaRPr>
          </a:p>
        </p:txBody>
      </p:sp>
      <p:sp>
        <p:nvSpPr>
          <p:cNvPr id="11" name="Ellipse 10">
            <a:extLst>
              <a:ext uri="{FF2B5EF4-FFF2-40B4-BE49-F238E27FC236}">
                <a16:creationId xmlns:a16="http://schemas.microsoft.com/office/drawing/2014/main" id="{C6444912-1530-E06A-800E-A295559248EF}"/>
              </a:ext>
            </a:extLst>
          </p:cNvPr>
          <p:cNvSpPr/>
          <p:nvPr/>
        </p:nvSpPr>
        <p:spPr>
          <a:xfrm>
            <a:off x="3421381" y="4763075"/>
            <a:ext cx="5117590" cy="389022"/>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02298C5F-B2DA-F7C5-F702-3051C09F5A14}"/>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630168" y="2145660"/>
            <a:ext cx="4700016" cy="2816352"/>
          </a:xfrm>
          <a:prstGeom prst="rect">
            <a:avLst/>
          </a:prstGeom>
        </p:spPr>
      </p:pic>
    </p:spTree>
    <p:extLst>
      <p:ext uri="{BB962C8B-B14F-4D97-AF65-F5344CB8AC3E}">
        <p14:creationId xmlns:p14="http://schemas.microsoft.com/office/powerpoint/2010/main" val="35679429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pic>
        <p:nvPicPr>
          <p:cNvPr id="5" name="Grafik 4">
            <a:hlinkClick r:id="" action="ppaction://hlinkshowjump?jump=nextslide"/>
            <a:extLst>
              <a:ext uri="{FF2B5EF4-FFF2-40B4-BE49-F238E27FC236}">
                <a16:creationId xmlns:a16="http://schemas.microsoft.com/office/drawing/2014/main" id="{78045E95-8FAE-5BA9-5EEB-5036A5472B0D}"/>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5639" y="4220605"/>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0" name="Rechteck 9">
            <a:hlinkClick r:id="" action="ppaction://hlinkshowjump?jump=nextslide"/>
            <a:extLst>
              <a:ext uri="{FF2B5EF4-FFF2-40B4-BE49-F238E27FC236}">
                <a16:creationId xmlns:a16="http://schemas.microsoft.com/office/drawing/2014/main" id="{DDE237E4-DE7E-B348-F27B-E73173819158}"/>
              </a:ext>
            </a:extLst>
          </p:cNvPr>
          <p:cNvSpPr/>
          <p:nvPr/>
        </p:nvSpPr>
        <p:spPr>
          <a:xfrm>
            <a:off x="3187091" y="3875544"/>
            <a:ext cx="1228250" cy="28001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Verirrt!</a:t>
            </a:r>
          </a:p>
        </p:txBody>
      </p:sp>
      <p:sp>
        <p:nvSpPr>
          <p:cNvPr id="6" name="Welle 5">
            <a:extLst>
              <a:ext uri="{FF2B5EF4-FFF2-40B4-BE49-F238E27FC236}">
                <a16:creationId xmlns:a16="http://schemas.microsoft.com/office/drawing/2014/main" id="{7C5EFC37-90D1-2D52-B9A0-D70D12F5D853}"/>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a:latin typeface="Papyrus" panose="03070502060502030205" pitchFamily="66" charset="0"/>
              </a:rPr>
              <a:t>Wähle deinen nächsten Schritt…</a:t>
            </a:r>
            <a:endParaRPr lang="de-DE" sz="1800" dirty="0">
              <a:latin typeface="Papyrus" panose="03070502060502030205" pitchFamily="66" charset="0"/>
            </a:endParaRPr>
          </a:p>
        </p:txBody>
      </p:sp>
    </p:spTree>
    <p:extLst>
      <p:ext uri="{BB962C8B-B14F-4D97-AF65-F5344CB8AC3E}">
        <p14:creationId xmlns:p14="http://schemas.microsoft.com/office/powerpoint/2010/main" val="9556154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900"/>
                                        <p:tgtEl>
                                          <p:spTgt spid="3"/>
                                        </p:tgtEl>
                                      </p:cBhvr>
                                    </p:animEffect>
                                  </p:childTnLst>
                                </p:cTn>
                              </p:par>
                              <p:par>
                                <p:cTn id="8" presetID="10" presetClass="entr" presetSubtype="0" fill="hold" grpId="0" nodeType="withEffect">
                                  <p:stCondLst>
                                    <p:cond delay="19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200"/>
                                        <p:tgtEl>
                                          <p:spTgt spid="9"/>
                                        </p:tgtEl>
                                      </p:cBhvr>
                                    </p:animEffect>
                                  </p:childTnLst>
                                </p:cTn>
                              </p:par>
                              <p:par>
                                <p:cTn id="11" presetID="10" presetClass="entr" presetSubtype="0" fill="hold" nodeType="withEffect">
                                  <p:stCondLst>
                                    <p:cond delay="29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300"/>
                                        <p:tgtEl>
                                          <p:spTgt spid="5"/>
                                        </p:tgtEl>
                                      </p:cBhvr>
                                    </p:animEffect>
                                  </p:childTnLst>
                                </p:cTn>
                              </p:par>
                              <p:par>
                                <p:cTn id="14" presetID="10" presetClass="entr" presetSubtype="0" fill="hold" grpId="0" nodeType="withEffect">
                                  <p:stCondLst>
                                    <p:cond delay="4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1ED30B-F2C0-6CEF-1A28-FCFCD55FC1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94"/>
            <a:ext cx="12192000"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6" name="Rechteck: diagonal liegende Ecken abgerundet 5">
            <a:extLst>
              <a:ext uri="{FF2B5EF4-FFF2-40B4-BE49-F238E27FC236}">
                <a16:creationId xmlns:a16="http://schemas.microsoft.com/office/drawing/2014/main" id="{CB4F2CBF-8BB0-1A20-2CAC-3E01D4598696}"/>
              </a:ext>
            </a:extLst>
          </p:cNvPr>
          <p:cNvSpPr/>
          <p:nvPr/>
        </p:nvSpPr>
        <p:spPr>
          <a:xfrm>
            <a:off x="4065754" y="210497"/>
            <a:ext cx="7854696" cy="113801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stürmst aus deiner Gefängniszelle und </a:t>
            </a:r>
            <a:r>
              <a:rPr lang="de-DE" b="1" dirty="0">
                <a:latin typeface="Papyrus" panose="03070502060502030205" pitchFamily="66" charset="0"/>
              </a:rPr>
              <a:t>versuchst einen Weg aus der Burg zu finden</a:t>
            </a:r>
            <a:r>
              <a:rPr lang="de-DE" dirty="0">
                <a:latin typeface="Papyrus" panose="03070502060502030205" pitchFamily="66" charset="0"/>
              </a:rPr>
              <a:t>. Nach kurzer Zeit stellst du entsetzt fest, dass du dich </a:t>
            </a:r>
            <a:r>
              <a:rPr lang="de-DE" b="1" dirty="0">
                <a:latin typeface="Papyrus" panose="03070502060502030205" pitchFamily="66" charset="0"/>
              </a:rPr>
              <a:t>komplett</a:t>
            </a:r>
            <a:r>
              <a:rPr lang="de-DE" dirty="0">
                <a:latin typeface="Papyrus" panose="03070502060502030205" pitchFamily="66" charset="0"/>
              </a:rPr>
              <a:t> </a:t>
            </a:r>
            <a:r>
              <a:rPr lang="de-DE" b="1" dirty="0">
                <a:latin typeface="Papyrus" panose="03070502060502030205" pitchFamily="66" charset="0"/>
              </a:rPr>
              <a:t>verlaufen</a:t>
            </a:r>
            <a:r>
              <a:rPr lang="de-DE" dirty="0">
                <a:latin typeface="Papyrus" panose="03070502060502030205" pitchFamily="66" charset="0"/>
              </a:rPr>
              <a:t> hast! Du beschließt kurz Rast zu machen und dich auszuruhen.</a:t>
            </a:r>
          </a:p>
        </p:txBody>
      </p:sp>
      <p:sp>
        <p:nvSpPr>
          <p:cNvPr id="8" name="Rechteck: diagonal liegende Ecken abgerundet 7">
            <a:extLst>
              <a:ext uri="{FF2B5EF4-FFF2-40B4-BE49-F238E27FC236}">
                <a16:creationId xmlns:a16="http://schemas.microsoft.com/office/drawing/2014/main" id="{DDFF3FE7-BA63-95B1-6319-D3C50977A0CD}"/>
              </a:ext>
            </a:extLst>
          </p:cNvPr>
          <p:cNvSpPr/>
          <p:nvPr/>
        </p:nvSpPr>
        <p:spPr>
          <a:xfrm>
            <a:off x="7170821" y="1632896"/>
            <a:ext cx="4263797" cy="792669"/>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r>
              <a:rPr lang="de-DE" dirty="0">
                <a:latin typeface="Papyrus" panose="03070502060502030205" pitchFamily="66" charset="0"/>
              </a:rPr>
              <a:t>Da fällt dein Blick auf eine </a:t>
            </a:r>
            <a:r>
              <a:rPr lang="de-DE" b="1" dirty="0">
                <a:latin typeface="Papyrus" panose="03070502060502030205" pitchFamily="66" charset="0"/>
              </a:rPr>
              <a:t>Kiste, sie scheint unverschlossen</a:t>
            </a:r>
            <a:r>
              <a:rPr lang="de-DE" dirty="0">
                <a:latin typeface="Papyrus" panose="03070502060502030205" pitchFamily="66" charset="0"/>
              </a:rPr>
              <a:t>…</a:t>
            </a:r>
          </a:p>
        </p:txBody>
      </p:sp>
      <p:sp>
        <p:nvSpPr>
          <p:cNvPr id="9" name="Textfeld 8">
            <a:extLst>
              <a:ext uri="{FF2B5EF4-FFF2-40B4-BE49-F238E27FC236}">
                <a16:creationId xmlns:a16="http://schemas.microsoft.com/office/drawing/2014/main" id="{2BEF65D7-A3C3-DE57-A2B6-B2A4105E8A92}"/>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25" name="Rechteck: abgerundete Ecken 24">
            <a:hlinkClick r:id="rId3" action="ppaction://hlinksldjump"/>
            <a:extLst>
              <a:ext uri="{FF2B5EF4-FFF2-40B4-BE49-F238E27FC236}">
                <a16:creationId xmlns:a16="http://schemas.microsoft.com/office/drawing/2014/main" id="{2C9895D4-DBFC-4E6E-FD08-E0AB3AC209CB}"/>
              </a:ext>
            </a:extLst>
          </p:cNvPr>
          <p:cNvSpPr/>
          <p:nvPr/>
        </p:nvSpPr>
        <p:spPr>
          <a:xfrm>
            <a:off x="7084289" y="5130482"/>
            <a:ext cx="1019507" cy="5904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Papyrus" panose="03070502060502030205" pitchFamily="66" charset="0"/>
              </a:rPr>
              <a:t>Truhe öffnen</a:t>
            </a:r>
          </a:p>
        </p:txBody>
      </p:sp>
    </p:spTree>
    <p:extLst>
      <p:ext uri="{BB962C8B-B14F-4D97-AF65-F5344CB8AC3E}">
        <p14:creationId xmlns:p14="http://schemas.microsoft.com/office/powerpoint/2010/main" val="2841321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26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42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8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DF3801E-71A9-0C81-A0FC-6C219B48B694}"/>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5" name="Grafik 4">
            <a:extLst>
              <a:ext uri="{FF2B5EF4-FFF2-40B4-BE49-F238E27FC236}">
                <a16:creationId xmlns:a16="http://schemas.microsoft.com/office/drawing/2014/main" id="{F21ED30B-F2C0-6CEF-1A28-FCFCD55FC1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4066" y="1645756"/>
            <a:ext cx="4309142" cy="4362190"/>
          </a:xfrm>
          <a:prstGeom prst="ellipse">
            <a:avLst/>
          </a:prstGeom>
          <a:ln>
            <a:noFill/>
          </a:ln>
          <a:effectLst>
            <a:softEdge rad="112500"/>
          </a:effectLst>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2BEF65D7-A3C3-DE57-A2B6-B2A4105E8A92}"/>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22" name="Rechteck: diagonal liegende Ecken abgerundet 21">
            <a:extLst>
              <a:ext uri="{FF2B5EF4-FFF2-40B4-BE49-F238E27FC236}">
                <a16:creationId xmlns:a16="http://schemas.microsoft.com/office/drawing/2014/main" id="{E12A305D-7ABD-724B-8102-F4726815C4D8}"/>
              </a:ext>
            </a:extLst>
          </p:cNvPr>
          <p:cNvSpPr/>
          <p:nvPr/>
        </p:nvSpPr>
        <p:spPr>
          <a:xfrm>
            <a:off x="979240" y="2312124"/>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…eine </a:t>
            </a:r>
            <a:r>
              <a:rPr lang="de-DE" b="1" dirty="0">
                <a:latin typeface="Papyrus" panose="03070502060502030205" pitchFamily="66" charset="0"/>
              </a:rPr>
              <a:t>Schriftrolle</a:t>
            </a:r>
            <a:r>
              <a:rPr lang="de-DE" dirty="0">
                <a:latin typeface="Papyrus" panose="03070502060502030205" pitchFamily="66" charset="0"/>
              </a:rPr>
              <a:t>! Wird sie dir helfen können…?</a:t>
            </a:r>
          </a:p>
        </p:txBody>
      </p:sp>
      <p:pic>
        <p:nvPicPr>
          <p:cNvPr id="13" name="Grafik 12">
            <a:extLst>
              <a:ext uri="{FF2B5EF4-FFF2-40B4-BE49-F238E27FC236}">
                <a16:creationId xmlns:a16="http://schemas.microsoft.com/office/drawing/2014/main" id="{CD6534B0-C469-5AA8-C2BE-6CCBF49BB88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277435">
            <a:off x="2914222" y="1777806"/>
            <a:ext cx="2122922" cy="5168097"/>
          </a:xfrm>
          <a:prstGeom prst="rect">
            <a:avLst/>
          </a:prstGeom>
        </p:spPr>
      </p:pic>
      <p:sp>
        <p:nvSpPr>
          <p:cNvPr id="3" name="Rechteck: abgerundete Ecken 2">
            <a:hlinkClick r:id="rId6" action="ppaction://hlinksldjump"/>
            <a:extLst>
              <a:ext uri="{FF2B5EF4-FFF2-40B4-BE49-F238E27FC236}">
                <a16:creationId xmlns:a16="http://schemas.microsoft.com/office/drawing/2014/main" id="{9858AE6D-9BC3-E826-0BEB-6E094CE75D73}"/>
              </a:ext>
            </a:extLst>
          </p:cNvPr>
          <p:cNvSpPr/>
          <p:nvPr/>
        </p:nvSpPr>
        <p:spPr>
          <a:xfrm>
            <a:off x="3431676" y="5290810"/>
            <a:ext cx="1019507" cy="41366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Papyrus" panose="03070502060502030205" pitchFamily="66" charset="0"/>
              </a:rPr>
              <a:t>öffnen</a:t>
            </a:r>
          </a:p>
        </p:txBody>
      </p:sp>
      <p:sp>
        <p:nvSpPr>
          <p:cNvPr id="11" name="Rechteck: diagonal liegende Ecken abgerundet 10">
            <a:extLst>
              <a:ext uri="{FF2B5EF4-FFF2-40B4-BE49-F238E27FC236}">
                <a16:creationId xmlns:a16="http://schemas.microsoft.com/office/drawing/2014/main" id="{CF1EDDD3-BE9F-D934-B0FA-708B012B915A}"/>
              </a:ext>
            </a:extLst>
          </p:cNvPr>
          <p:cNvSpPr/>
          <p:nvPr/>
        </p:nvSpPr>
        <p:spPr>
          <a:xfrm>
            <a:off x="1560109" y="1080826"/>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Du rüttelst am Schloss und die Truhe springt wie erhofft auf . Gespannt greifst du hinein und findest… </a:t>
            </a:r>
            <a:endParaRPr lang="de-DE" dirty="0"/>
          </a:p>
        </p:txBody>
      </p:sp>
    </p:spTree>
    <p:extLst>
      <p:ext uri="{BB962C8B-B14F-4D97-AF65-F5344CB8AC3E}">
        <p14:creationId xmlns:p14="http://schemas.microsoft.com/office/powerpoint/2010/main" val="29707771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154951" y="6596390"/>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Textfeld 4">
            <a:extLst>
              <a:ext uri="{FF2B5EF4-FFF2-40B4-BE49-F238E27FC236}">
                <a16:creationId xmlns:a16="http://schemas.microsoft.com/office/drawing/2014/main" id="{B9281172-0482-C4C6-C044-9A17666A038B}"/>
              </a:ext>
            </a:extLst>
          </p:cNvPr>
          <p:cNvSpPr txBox="1"/>
          <p:nvPr/>
        </p:nvSpPr>
        <p:spPr>
          <a:xfrm>
            <a:off x="1985775" y="771613"/>
            <a:ext cx="7564581" cy="1200329"/>
          </a:xfrm>
          <a:prstGeom prst="rect">
            <a:avLst/>
          </a:prstGeom>
          <a:noFill/>
        </p:spPr>
        <p:txBody>
          <a:bodyPr wrap="square">
            <a:spAutoFit/>
          </a:bodyPr>
          <a:lstStyle/>
          <a:p>
            <a:pPr algn="ctr"/>
            <a:r>
              <a:rPr lang="de-DE" b="1" dirty="0">
                <a:latin typeface="Papyrus" panose="03070502060502030205" pitchFamily="66" charset="0"/>
              </a:rPr>
              <a:t>Diese Karte wird dir helfen, den Weg aus dem Burgverließ zu finden!</a:t>
            </a:r>
          </a:p>
          <a:p>
            <a:pPr algn="ctr"/>
            <a:r>
              <a:rPr lang="de-DE" b="1" dirty="0">
                <a:latin typeface="Papyrus" panose="03070502060502030205" pitchFamily="66" charset="0"/>
              </a:rPr>
              <a:t>Entscheide, ob die Kommasetzung in den jeweiligen Sätzen </a:t>
            </a:r>
            <a:r>
              <a:rPr lang="de-DE" b="1" u="sng" dirty="0">
                <a:latin typeface="Papyrus" panose="03070502060502030205" pitchFamily="66" charset="0"/>
              </a:rPr>
              <a:t>richtig</a:t>
            </a:r>
            <a:r>
              <a:rPr lang="de-DE" b="1" dirty="0">
                <a:latin typeface="Papyrus" panose="03070502060502030205" pitchFamily="66" charset="0"/>
              </a:rPr>
              <a:t> oder </a:t>
            </a:r>
            <a:r>
              <a:rPr lang="de-DE" b="1" u="sng" dirty="0">
                <a:latin typeface="Papyrus" panose="03070502060502030205" pitchFamily="66" charset="0"/>
              </a:rPr>
              <a:t>falsch</a:t>
            </a:r>
            <a:r>
              <a:rPr lang="de-DE" b="1" dirty="0">
                <a:latin typeface="Papyrus" panose="03070502060502030205" pitchFamily="66" charset="0"/>
              </a:rPr>
              <a:t> ist. Notiere dir die Pfeile, damit du den richtigen Weg (auf der nächsten Seite) findest!</a:t>
            </a:r>
          </a:p>
        </p:txBody>
      </p:sp>
      <p:graphicFrame>
        <p:nvGraphicFramePr>
          <p:cNvPr id="3" name="Tabelle 2"/>
          <p:cNvGraphicFramePr>
            <a:graphicFrameLocks noGrp="1"/>
          </p:cNvGraphicFramePr>
          <p:nvPr>
            <p:extLst>
              <p:ext uri="{D42A27DB-BD31-4B8C-83A1-F6EECF244321}">
                <p14:modId xmlns:p14="http://schemas.microsoft.com/office/powerpoint/2010/main" val="2530118763"/>
              </p:ext>
            </p:extLst>
          </p:nvPr>
        </p:nvGraphicFramePr>
        <p:xfrm>
          <a:off x="1553131" y="1695459"/>
          <a:ext cx="9223431" cy="3893906"/>
        </p:xfrm>
        <a:graphic>
          <a:graphicData uri="http://schemas.openxmlformats.org/drawingml/2006/table">
            <a:tbl>
              <a:tblPr firstRow="1" bandRow="1">
                <a:tableStyleId>{5940675A-B579-460E-94D1-54222C63F5DA}</a:tableStyleId>
              </a:tblPr>
              <a:tblGrid>
                <a:gridCol w="7534033">
                  <a:extLst>
                    <a:ext uri="{9D8B030D-6E8A-4147-A177-3AD203B41FA5}">
                      <a16:colId xmlns:a16="http://schemas.microsoft.com/office/drawing/2014/main" val="1340764827"/>
                    </a:ext>
                  </a:extLst>
                </a:gridCol>
                <a:gridCol w="818960">
                  <a:extLst>
                    <a:ext uri="{9D8B030D-6E8A-4147-A177-3AD203B41FA5}">
                      <a16:colId xmlns:a16="http://schemas.microsoft.com/office/drawing/2014/main" val="3932481528"/>
                    </a:ext>
                  </a:extLst>
                </a:gridCol>
                <a:gridCol w="870438">
                  <a:extLst>
                    <a:ext uri="{9D8B030D-6E8A-4147-A177-3AD203B41FA5}">
                      <a16:colId xmlns:a16="http://schemas.microsoft.com/office/drawing/2014/main" val="3855469672"/>
                    </a:ext>
                  </a:extLst>
                </a:gridCol>
              </a:tblGrid>
              <a:tr h="370840">
                <a:tc>
                  <a:txBody>
                    <a:bodyPr/>
                    <a:lstStyle/>
                    <a:p>
                      <a:pPr marL="457200" indent="-457200" algn="ctr">
                        <a:buAutoNum type="arabicPeriod"/>
                      </a:pPr>
                      <a:endParaRPr lang="de-DE" dirty="0"/>
                    </a:p>
                  </a:txBody>
                  <a:tcPr>
                    <a:lnL w="12700" cmpd="sng">
                      <a:noFill/>
                    </a:lnL>
                    <a:lnT w="12700" cmpd="sng">
                      <a:noFill/>
                    </a:lnT>
                  </a:tcPr>
                </a:tc>
                <a:tc>
                  <a:txBody>
                    <a:bodyPr/>
                    <a:lstStyle/>
                    <a:p>
                      <a:pPr algn="ctr"/>
                      <a:r>
                        <a:rPr lang="de-DE" dirty="0"/>
                        <a:t>richtig</a:t>
                      </a:r>
                    </a:p>
                  </a:txBody>
                  <a:tcPr/>
                </a:tc>
                <a:tc>
                  <a:txBody>
                    <a:bodyPr/>
                    <a:lstStyle/>
                    <a:p>
                      <a:pPr algn="ctr"/>
                      <a:r>
                        <a:rPr lang="de-DE" dirty="0"/>
                        <a:t>falsch</a:t>
                      </a:r>
                    </a:p>
                  </a:txBody>
                  <a:tcPr/>
                </a:tc>
                <a:extLst>
                  <a:ext uri="{0D108BD9-81ED-4DB2-BD59-A6C34878D82A}">
                    <a16:rowId xmlns:a16="http://schemas.microsoft.com/office/drawing/2014/main" val="1671106730"/>
                  </a:ext>
                </a:extLst>
              </a:tr>
              <a:tr h="460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kern="1200" dirty="0">
                          <a:solidFill>
                            <a:schemeClr val="tx1"/>
                          </a:solidFill>
                          <a:latin typeface="+mn-lt"/>
                          <a:ea typeface="+mn-ea"/>
                          <a:cs typeface="+mn-cs"/>
                        </a:rPr>
                        <a:t>1. Die graue Burg die mächtig aussah, stand auf den Klippen.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884637698"/>
                  </a:ext>
                </a:extLst>
              </a:tr>
              <a:tr h="469900">
                <a:tc>
                  <a:txBody>
                    <a:bodyPr/>
                    <a:lstStyle/>
                    <a:p>
                      <a:r>
                        <a:rPr lang="de-DE" sz="1600" dirty="0"/>
                        <a:t>2. Auf den Zinnen der Burg stand der König, der verträumt in die Ferne blickte</a:t>
                      </a:r>
                      <a:r>
                        <a:rPr lang="de-DE" sz="1600" baseline="0" dirty="0"/>
                        <a:t>.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545697714"/>
                  </a:ext>
                </a:extLst>
              </a:tr>
              <a:tr h="479425">
                <a:tc>
                  <a:txBody>
                    <a:bodyPr/>
                    <a:lstStyle/>
                    <a:p>
                      <a:r>
                        <a:rPr lang="de-DE" sz="1600" dirty="0"/>
                        <a:t>3. Die Dörfer, die zum Königreich gehörten, waren am Horizont zu sehen.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1315985029"/>
                  </a:ext>
                </a:extLst>
              </a:tr>
              <a:tr h="476250">
                <a:tc>
                  <a:txBody>
                    <a:bodyPr/>
                    <a:lstStyle/>
                    <a:p>
                      <a:r>
                        <a:rPr lang="de-DE" sz="1600" dirty="0"/>
                        <a:t>4. Der Rauch, der aus den Kaminen stieg war deutlich zu erkennen.</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228518598"/>
                  </a:ext>
                </a:extLst>
              </a:tr>
              <a:tr h="476250">
                <a:tc>
                  <a:txBody>
                    <a:bodyPr/>
                    <a:lstStyle/>
                    <a:p>
                      <a:r>
                        <a:rPr lang="de-DE" sz="1600" dirty="0"/>
                        <a:t>5. Die Herausforderungen</a:t>
                      </a:r>
                      <a:r>
                        <a:rPr lang="de-DE" sz="1600" baseline="0" dirty="0"/>
                        <a:t> waren groß, denn im Königreich, das verarmt war, musste viel getan werden.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2912257982"/>
                  </a:ext>
                </a:extLst>
              </a:tr>
              <a:tr h="473869">
                <a:tc>
                  <a:txBody>
                    <a:bodyPr/>
                    <a:lstStyle/>
                    <a:p>
                      <a:r>
                        <a:rPr lang="de-DE" sz="1600" dirty="0"/>
                        <a:t>6. Der</a:t>
                      </a:r>
                      <a:r>
                        <a:rPr lang="de-DE" sz="1600" baseline="0" dirty="0"/>
                        <a:t> Ritter der neben dem König stand bewegte sich, um mit der mühevollen Arbeit zu beginnen. </a:t>
                      </a:r>
                      <a:endParaRPr lang="de-DE" sz="1600" dirty="0"/>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375468544"/>
                  </a:ext>
                </a:extLst>
              </a:tr>
              <a:tr h="478631">
                <a:tc>
                  <a:txBody>
                    <a:bodyPr/>
                    <a:lstStyle/>
                    <a:p>
                      <a:r>
                        <a:rPr lang="de-DE" sz="1600" dirty="0"/>
                        <a:t>7.</a:t>
                      </a:r>
                      <a:r>
                        <a:rPr lang="de-DE" sz="1600" baseline="0" dirty="0"/>
                        <a:t> </a:t>
                      </a:r>
                      <a:r>
                        <a:rPr lang="de-DE" sz="1600" dirty="0"/>
                        <a:t>Ihm folgte sein Knappe der allerdings wenig Lust verspürte. </a:t>
                      </a:r>
                    </a:p>
                  </a:txBody>
                  <a:tcPr/>
                </a:tc>
                <a:tc>
                  <a:txBody>
                    <a:bodyPr/>
                    <a:lstStyle/>
                    <a:p>
                      <a:endParaRPr lang="de-DE" dirty="0"/>
                    </a:p>
                  </a:txBody>
                  <a:tcPr/>
                </a:tc>
                <a:tc>
                  <a:txBody>
                    <a:bodyPr/>
                    <a:lstStyle/>
                    <a:p>
                      <a:endParaRPr lang="de-DE" dirty="0"/>
                    </a:p>
                  </a:txBody>
                  <a:tcPr/>
                </a:tc>
                <a:extLst>
                  <a:ext uri="{0D108BD9-81ED-4DB2-BD59-A6C34878D82A}">
                    <a16:rowId xmlns:a16="http://schemas.microsoft.com/office/drawing/2014/main" val="3578975853"/>
                  </a:ext>
                </a:extLst>
              </a:tr>
            </a:tbl>
          </a:graphicData>
        </a:graphic>
      </p:graphicFrame>
      <p:sp>
        <p:nvSpPr>
          <p:cNvPr id="10" name="Pfeil nach rechts 9"/>
          <p:cNvSpPr/>
          <p:nvPr/>
        </p:nvSpPr>
        <p:spPr>
          <a:xfrm rot="16200000">
            <a:off x="10135045" y="2144484"/>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1" name="Pfeil nach rechts 10"/>
          <p:cNvSpPr/>
          <p:nvPr/>
        </p:nvSpPr>
        <p:spPr>
          <a:xfrm rot="16200000">
            <a:off x="9312275" y="261330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2" name="Pfeil nach rechts 11"/>
          <p:cNvSpPr/>
          <p:nvPr/>
        </p:nvSpPr>
        <p:spPr>
          <a:xfrm rot="10800000">
            <a:off x="9312276" y="309199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4" name="Pfeil nach rechts 13"/>
          <p:cNvSpPr/>
          <p:nvPr/>
        </p:nvSpPr>
        <p:spPr>
          <a:xfrm rot="5400000">
            <a:off x="9311053" y="408921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6" name="Pfeil nach rechts 15"/>
          <p:cNvSpPr/>
          <p:nvPr/>
        </p:nvSpPr>
        <p:spPr>
          <a:xfrm rot="16200000">
            <a:off x="10129807" y="519055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7" name="Pfeil nach rechts 16"/>
          <p:cNvSpPr/>
          <p:nvPr/>
        </p:nvSpPr>
        <p:spPr>
          <a:xfrm rot="10800000">
            <a:off x="10095480" y="3556639"/>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8" name="Pfeil nach rechts 17"/>
          <p:cNvSpPr/>
          <p:nvPr/>
        </p:nvSpPr>
        <p:spPr>
          <a:xfrm rot="10800000">
            <a:off x="10095480" y="4656664"/>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3" name="Rechteck: abgerundete Ecken 4">
            <a:hlinkClick r:id="rId4" action="ppaction://hlinksldjump"/>
            <a:extLst>
              <a:ext uri="{FF2B5EF4-FFF2-40B4-BE49-F238E27FC236}">
                <a16:creationId xmlns:a16="http://schemas.microsoft.com/office/drawing/2014/main" id="{330CE785-A091-1FB7-4739-B4F9D537D5C2}"/>
              </a:ext>
            </a:extLst>
          </p:cNvPr>
          <p:cNvSpPr/>
          <p:nvPr/>
        </p:nvSpPr>
        <p:spPr>
          <a:xfrm>
            <a:off x="9457540" y="989663"/>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15" name="Pfeil nach rechts 14"/>
          <p:cNvSpPr/>
          <p:nvPr/>
        </p:nvSpPr>
        <p:spPr>
          <a:xfrm rot="10800000">
            <a:off x="9293468" y="2144483"/>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19" name="Pfeil nach rechts 18"/>
          <p:cNvSpPr/>
          <p:nvPr/>
        </p:nvSpPr>
        <p:spPr>
          <a:xfrm>
            <a:off x="10135045" y="2621580"/>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0" name="Pfeil nach rechts 19"/>
          <p:cNvSpPr/>
          <p:nvPr/>
        </p:nvSpPr>
        <p:spPr>
          <a:xfrm rot="10800000">
            <a:off x="9277570" y="5194036"/>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1" name="Pfeil nach rechts 20"/>
          <p:cNvSpPr/>
          <p:nvPr/>
        </p:nvSpPr>
        <p:spPr>
          <a:xfrm>
            <a:off x="9352529" y="355663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2" name="Pfeil nach rechts 21"/>
          <p:cNvSpPr/>
          <p:nvPr/>
        </p:nvSpPr>
        <p:spPr>
          <a:xfrm rot="16200000">
            <a:off x="10112778" y="3089108"/>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3" name="Pfeil nach rechts 22"/>
          <p:cNvSpPr/>
          <p:nvPr/>
        </p:nvSpPr>
        <p:spPr>
          <a:xfrm rot="5400000">
            <a:off x="9293467" y="4650049"/>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24" name="Pfeil nach rechts 23"/>
          <p:cNvSpPr/>
          <p:nvPr/>
        </p:nvSpPr>
        <p:spPr>
          <a:xfrm>
            <a:off x="10152343" y="4087670"/>
            <a:ext cx="395654" cy="316523"/>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9" name="Rechteck: abgerundete Ecken 8">
            <a:hlinkClick r:id="" action="ppaction://hlinkshowjump?jump=nextslide"/>
            <a:extLst>
              <a:ext uri="{FF2B5EF4-FFF2-40B4-BE49-F238E27FC236}">
                <a16:creationId xmlns:a16="http://schemas.microsoft.com/office/drawing/2014/main" id="{4C194DAA-127B-FB09-986B-04138AE26476}"/>
              </a:ext>
            </a:extLst>
          </p:cNvPr>
          <p:cNvSpPr/>
          <p:nvPr/>
        </p:nvSpPr>
        <p:spPr>
          <a:xfrm>
            <a:off x="5313465" y="5741163"/>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Losgehen</a:t>
            </a:r>
            <a:endParaRPr lang="de-DE" dirty="0">
              <a:latin typeface="Papyrus" panose="03070502060502030205" pitchFamily="66" charset="0"/>
            </a:endParaRPr>
          </a:p>
        </p:txBody>
      </p:sp>
      <p:sp>
        <p:nvSpPr>
          <p:cNvPr id="25" name="Textfeld 24">
            <a:extLst>
              <a:ext uri="{FF2B5EF4-FFF2-40B4-BE49-F238E27FC236}">
                <a16:creationId xmlns:a16="http://schemas.microsoft.com/office/drawing/2014/main" id="{9AF43EAA-33E3-605C-7209-549E48F36A34}"/>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24281449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b="1" dirty="0">
              <a:ln w="22225">
                <a:solidFill>
                  <a:schemeClr val="accent2"/>
                </a:solidFill>
                <a:prstDash val="solid"/>
              </a:ln>
              <a:solidFill>
                <a:schemeClr val="accent2">
                  <a:lumMod val="40000"/>
                  <a:lumOff val="60000"/>
                </a:schemeClr>
              </a:solidFill>
            </a:endParaRPr>
          </a:p>
        </p:txBody>
      </p:sp>
      <p:sp>
        <p:nvSpPr>
          <p:cNvPr id="35" name="Pfeil nach rechts 34">
            <a:hlinkClick r:id="rId5"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44" name="Gestreifter Pfeil nach rechts 43"/>
          <p:cNvSpPr/>
          <p:nvPr/>
        </p:nvSpPr>
        <p:spPr>
          <a:xfrm rot="16200000">
            <a:off x="9411580" y="5742971"/>
            <a:ext cx="492698" cy="457200"/>
          </a:xfrm>
          <a:prstGeom prst="stripedRightArrow">
            <a:avLst>
              <a:gd name="adj1" fmla="val 26666"/>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pic>
        <p:nvPicPr>
          <p:cNvPr id="45" name="Grafik 4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4585912"/>
            <a:ext cx="1050304" cy="1047732"/>
          </a:xfrm>
          <a:prstGeom prst="rect">
            <a:avLst/>
          </a:prstGeom>
        </p:spPr>
      </p:pic>
      <p:sp>
        <p:nvSpPr>
          <p:cNvPr id="6" name="Rechteck 5">
            <a:extLst>
              <a:ext uri="{FF2B5EF4-FFF2-40B4-BE49-F238E27FC236}">
                <a16:creationId xmlns:a16="http://schemas.microsoft.com/office/drawing/2014/main" id="{BBA45FD6-5958-6573-03F2-A7B8BD982D7A}"/>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249345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5"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4588616"/>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3448212"/>
            <a:ext cx="1050304" cy="1047732"/>
          </a:xfrm>
          <a:prstGeom prst="rect">
            <a:avLst/>
          </a:prstGeom>
        </p:spPr>
      </p:pic>
      <p:sp>
        <p:nvSpPr>
          <p:cNvPr id="3" name="Rechteck 2">
            <a:extLst>
              <a:ext uri="{FF2B5EF4-FFF2-40B4-BE49-F238E27FC236}">
                <a16:creationId xmlns:a16="http://schemas.microsoft.com/office/drawing/2014/main" id="{9AF9D697-6901-B137-6281-D2C84637AA18}"/>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054452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4"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4586636"/>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3446232"/>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0768" y="2312730"/>
            <a:ext cx="1050304" cy="1047732"/>
          </a:xfrm>
          <a:prstGeom prst="rect">
            <a:avLst/>
          </a:prstGeom>
        </p:spPr>
      </p:pic>
      <p:sp>
        <p:nvSpPr>
          <p:cNvPr id="3" name="Rechteck 2">
            <a:extLst>
              <a:ext uri="{FF2B5EF4-FFF2-40B4-BE49-F238E27FC236}">
                <a16:creationId xmlns:a16="http://schemas.microsoft.com/office/drawing/2014/main" id="{693036E7-9D4A-B672-7EEF-101C3F9D8986}"/>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99377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4"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sp>
        <p:nvSpPr>
          <p:cNvPr id="3" name="Rechteck 2">
            <a:extLst>
              <a:ext uri="{FF2B5EF4-FFF2-40B4-BE49-F238E27FC236}">
                <a16:creationId xmlns:a16="http://schemas.microsoft.com/office/drawing/2014/main" id="{502342F6-78CC-CA77-B75B-564FB73DDA7C}"/>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61209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4"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sp>
        <p:nvSpPr>
          <p:cNvPr id="3" name="Rechteck 2">
            <a:extLst>
              <a:ext uri="{FF2B5EF4-FFF2-40B4-BE49-F238E27FC236}">
                <a16:creationId xmlns:a16="http://schemas.microsoft.com/office/drawing/2014/main" id="{9DCB0E10-E5DC-EFEA-9EB2-9CABC560B063}"/>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632006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4"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4"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pic>
        <p:nvPicPr>
          <p:cNvPr id="40" name="Grafik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4007" y="3448212"/>
            <a:ext cx="1050304" cy="1047732"/>
          </a:xfrm>
          <a:prstGeom prst="rect">
            <a:avLst/>
          </a:prstGeom>
        </p:spPr>
      </p:pic>
      <p:sp>
        <p:nvSpPr>
          <p:cNvPr id="3" name="Rechteck 2">
            <a:extLst>
              <a:ext uri="{FF2B5EF4-FFF2-40B4-BE49-F238E27FC236}">
                <a16:creationId xmlns:a16="http://schemas.microsoft.com/office/drawing/2014/main" id="{CAE0457E-26A4-501D-9068-6BA0DABC8756}"/>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762528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666D6CA-3491-8871-1463-97EEF4913BB2}"/>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Textfeld 3">
            <a:extLst>
              <a:ext uri="{FF2B5EF4-FFF2-40B4-BE49-F238E27FC236}">
                <a16:creationId xmlns:a16="http://schemas.microsoft.com/office/drawing/2014/main" id="{0E8E25A3-B2C7-CD56-F245-A4817BD1C444}"/>
              </a:ext>
            </a:extLst>
          </p:cNvPr>
          <p:cNvSpPr txBox="1"/>
          <p:nvPr/>
        </p:nvSpPr>
        <p:spPr>
          <a:xfrm>
            <a:off x="1417320" y="1502700"/>
            <a:ext cx="5334449" cy="4247317"/>
          </a:xfrm>
          <a:prstGeom prst="rect">
            <a:avLst/>
          </a:prstGeom>
          <a:noFill/>
        </p:spPr>
        <p:txBody>
          <a:bodyPr wrap="square" rtlCol="0">
            <a:spAutoFit/>
          </a:bodyPr>
          <a:lstStyle/>
          <a:p>
            <a:pPr marL="457200" indent="-457200">
              <a:buAutoNum type="arabicPeriod"/>
            </a:pPr>
            <a:r>
              <a:rPr lang="de-DE" b="1" dirty="0">
                <a:solidFill>
                  <a:schemeClr val="dk1"/>
                </a:solidFill>
                <a:latin typeface="Papyrus" panose="03070502060502030205" pitchFamily="66" charset="0"/>
              </a:rPr>
              <a:t>Bearbeite die Aufgaben alleine.</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Du solltest Papier und Stift neben dir liegen haben, damit du dir Notizen machen kannst (z.B. für Zahlenkombinationen). </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Arbeite sorgfältig und überprüfe deine Ergebnisse, nachdem du eine Aufgabe abgeschlossen hast. </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Versuche nicht zu raten, sondern sei dir möglichst sicher bei deinen Antworten. </a:t>
            </a:r>
          </a:p>
          <a:p>
            <a:pPr marL="457200" indent="-457200">
              <a:buAutoNum type="arabicPeriod"/>
            </a:pPr>
            <a:endParaRPr lang="de-DE" b="1" dirty="0">
              <a:solidFill>
                <a:schemeClr val="dk1"/>
              </a:solidFill>
              <a:latin typeface="Papyrus" panose="03070502060502030205" pitchFamily="66" charset="0"/>
            </a:endParaRPr>
          </a:p>
          <a:p>
            <a:pPr marL="457200" indent="-457200">
              <a:buAutoNum type="arabicPeriod"/>
            </a:pPr>
            <a:r>
              <a:rPr lang="de-DE" b="1" dirty="0">
                <a:solidFill>
                  <a:schemeClr val="dk1"/>
                </a:solidFill>
                <a:latin typeface="Papyrus" panose="03070502060502030205" pitchFamily="66" charset="0"/>
              </a:rPr>
              <a:t>Lass dir Zeit und genieße die Reise - der Weg ist das Ziel und nicht, schnell fertig zu werden.</a:t>
            </a:r>
          </a:p>
        </p:txBody>
      </p:sp>
      <p:sp>
        <p:nvSpPr>
          <p:cNvPr id="3" name="Textfeld 2">
            <a:extLst>
              <a:ext uri="{FF2B5EF4-FFF2-40B4-BE49-F238E27FC236}">
                <a16:creationId xmlns:a16="http://schemas.microsoft.com/office/drawing/2014/main" id="{5037B8D7-7AF7-14EB-1F61-0A5991D53876}"/>
              </a:ext>
            </a:extLst>
          </p:cNvPr>
          <p:cNvSpPr txBox="1"/>
          <p:nvPr/>
        </p:nvSpPr>
        <p:spPr>
          <a:xfrm>
            <a:off x="1728217" y="732192"/>
            <a:ext cx="6471821" cy="646331"/>
          </a:xfrm>
          <a:prstGeom prst="rect">
            <a:avLst/>
          </a:prstGeom>
          <a:noFill/>
        </p:spPr>
        <p:txBody>
          <a:bodyPr wrap="square" rtlCol="0">
            <a:spAutoFit/>
          </a:bodyPr>
          <a:lstStyle/>
          <a:p>
            <a:r>
              <a:rPr lang="de-DE" sz="3600" b="1" u="sng" dirty="0">
                <a:solidFill>
                  <a:schemeClr val="dk1"/>
                </a:solidFill>
                <a:latin typeface="Papyrus" panose="03070502060502030205" pitchFamily="66" charset="0"/>
              </a:rPr>
              <a:t>Anleitung:</a:t>
            </a:r>
          </a:p>
        </p:txBody>
      </p:sp>
      <p:sp>
        <p:nvSpPr>
          <p:cNvPr id="9" name="Rechteck: abgerundete Ecken 8">
            <a:hlinkClick r:id="" action="ppaction://hlinkshowjump?jump=nextslide"/>
            <a:extLst>
              <a:ext uri="{FF2B5EF4-FFF2-40B4-BE49-F238E27FC236}">
                <a16:creationId xmlns:a16="http://schemas.microsoft.com/office/drawing/2014/main" id="{B3022A5B-357A-288E-409B-0123CB1AEDC1}"/>
              </a:ext>
            </a:extLst>
          </p:cNvPr>
          <p:cNvSpPr/>
          <p:nvPr/>
        </p:nvSpPr>
        <p:spPr>
          <a:xfrm>
            <a:off x="4918960" y="57906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Die Reise beginnen</a:t>
            </a:r>
          </a:p>
        </p:txBody>
      </p:sp>
      <p:sp>
        <p:nvSpPr>
          <p:cNvPr id="10" name="Textfeld 9">
            <a:extLst>
              <a:ext uri="{FF2B5EF4-FFF2-40B4-BE49-F238E27FC236}">
                <a16:creationId xmlns:a16="http://schemas.microsoft.com/office/drawing/2014/main" id="{D48DD01C-9E65-D0BB-42E4-AE9CACDB357A}"/>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Ellipse 13">
            <a:extLst>
              <a:ext uri="{FF2B5EF4-FFF2-40B4-BE49-F238E27FC236}">
                <a16:creationId xmlns:a16="http://schemas.microsoft.com/office/drawing/2014/main" id="{7C8BCD39-5FE4-ACBE-09A0-3530315C094E}"/>
              </a:ext>
            </a:extLst>
          </p:cNvPr>
          <p:cNvSpPr/>
          <p:nvPr/>
        </p:nvSpPr>
        <p:spPr>
          <a:xfrm>
            <a:off x="6385159" y="4723278"/>
            <a:ext cx="5117590" cy="389022"/>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0A23CF17-F092-BB9C-8D91-93BDC0BB9353}"/>
              </a:ext>
            </a:extLst>
          </p:cNvPr>
          <p:cNvSpPr txBox="1"/>
          <p:nvPr/>
        </p:nvSpPr>
        <p:spPr>
          <a:xfrm>
            <a:off x="9957816" y="6604084"/>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studiovrt</a:t>
            </a:r>
            <a:r>
              <a:rPr lang="en-US" sz="1050" dirty="0">
                <a:solidFill>
                  <a:schemeClr val="bg1"/>
                </a:solidFill>
              </a:rPr>
              <a:t>, auf Freepik.com</a:t>
            </a:r>
            <a:endParaRPr lang="de-DE" sz="1050" dirty="0">
              <a:solidFill>
                <a:schemeClr val="bg1"/>
              </a:solidFill>
            </a:endParaRPr>
          </a:p>
        </p:txBody>
      </p:sp>
      <p:pic>
        <p:nvPicPr>
          <p:cNvPr id="11" name="Grafik 10">
            <a:extLst>
              <a:ext uri="{FF2B5EF4-FFF2-40B4-BE49-F238E27FC236}">
                <a16:creationId xmlns:a16="http://schemas.microsoft.com/office/drawing/2014/main" id="{046F639F-A3B7-9C72-08D3-35A584410AE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50218" y="411486"/>
            <a:ext cx="5043691" cy="5043691"/>
          </a:xfrm>
          <a:prstGeom prst="rect">
            <a:avLst/>
          </a:prstGeom>
        </p:spPr>
      </p:pic>
    </p:spTree>
    <p:extLst>
      <p:ext uri="{BB962C8B-B14F-4D97-AF65-F5344CB8AC3E}">
        <p14:creationId xmlns:p14="http://schemas.microsoft.com/office/powerpoint/2010/main" val="14066696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35408" y="6561071"/>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0" name="Rechteck 29"/>
          <p:cNvSpPr/>
          <p:nvPr/>
        </p:nvSpPr>
        <p:spPr>
          <a:xfrm>
            <a:off x="979240" y="1998795"/>
            <a:ext cx="4333597" cy="369332"/>
          </a:xfrm>
          <a:prstGeom prst="rect">
            <a:avLst/>
          </a:prstGeom>
        </p:spPr>
        <p:txBody>
          <a:bodyPr wrap="square">
            <a:spAutoFit/>
          </a:bodyPr>
          <a:lstStyle/>
          <a:p>
            <a:pPr algn="ctr"/>
            <a:r>
              <a:rPr lang="de-DE" b="1" dirty="0">
                <a:latin typeface="Papyrus" panose="03070502060502030205" pitchFamily="66" charset="0"/>
              </a:rPr>
              <a:t>Mache den nächsten Schritt…</a:t>
            </a:r>
          </a:p>
        </p:txBody>
      </p:sp>
      <p:sp>
        <p:nvSpPr>
          <p:cNvPr id="31" name="Pfeil nach rechts 30">
            <a:hlinkClick r:id="rId4" action="ppaction://hlinksldjump"/>
          </p:cNvPr>
          <p:cNvSpPr/>
          <p:nvPr/>
        </p:nvSpPr>
        <p:spPr>
          <a:xfrm rot="16200000">
            <a:off x="2720564" y="2677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5" name="Pfeil nach rechts 34">
            <a:hlinkClick r:id="rId5" action="ppaction://hlinksldjump"/>
          </p:cNvPr>
          <p:cNvSpPr/>
          <p:nvPr/>
        </p:nvSpPr>
        <p:spPr>
          <a:xfrm>
            <a:off x="3556776" y="3357196"/>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sp>
        <p:nvSpPr>
          <p:cNvPr id="36" name="Pfeil nach rechts 35">
            <a:hlinkClick r:id="rId5" action="ppaction://hlinksldjump"/>
          </p:cNvPr>
          <p:cNvSpPr/>
          <p:nvPr/>
        </p:nvSpPr>
        <p:spPr>
          <a:xfrm rot="5400000">
            <a:off x="2718407" y="4036880"/>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dirty="0">
              <a:ln w="0"/>
              <a:solidFill>
                <a:schemeClr val="tx1"/>
              </a:solidFill>
              <a:effectLst>
                <a:outerShdw blurRad="38100" dist="19050" dir="2700000" algn="tl" rotWithShape="0">
                  <a:schemeClr val="dk1">
                    <a:alpha val="40000"/>
                  </a:schemeClr>
                </a:outerShdw>
              </a:effectLst>
            </a:endParaRPr>
          </a:p>
        </p:txBody>
      </p:sp>
      <p:sp>
        <p:nvSpPr>
          <p:cNvPr id="37" name="Pfeil nach rechts 36">
            <a:hlinkClick r:id="rId5" action="ppaction://hlinksldjump"/>
          </p:cNvPr>
          <p:cNvSpPr/>
          <p:nvPr/>
        </p:nvSpPr>
        <p:spPr>
          <a:xfrm rot="10800000">
            <a:off x="1889902" y="3340512"/>
            <a:ext cx="719011" cy="640357"/>
          </a:xfrm>
          <a:prstGeom prst="rightArrow">
            <a:avLst/>
          </a:prstGeom>
          <a:solidFill>
            <a:srgbClr val="049600"/>
          </a:solidFill>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ln w="0"/>
              <a:solidFill>
                <a:schemeClr val="tx1"/>
              </a:solidFill>
              <a:effectLst>
                <a:outerShdw blurRad="38100" dist="19050" dir="2700000" algn="tl" rotWithShape="0">
                  <a:schemeClr val="dk1">
                    <a:alpha val="40000"/>
                  </a:schemeClr>
                </a:outerShdw>
              </a:effectLst>
            </a:endParaRPr>
          </a:p>
        </p:txBody>
      </p:sp>
      <p:pic>
        <p:nvPicPr>
          <p:cNvPr id="38" name="Grafik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pic>
        <p:nvPicPr>
          <p:cNvPr id="40" name="Grafik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94007" y="3448212"/>
            <a:ext cx="1050304" cy="1047732"/>
          </a:xfrm>
          <a:prstGeom prst="rect">
            <a:avLst/>
          </a:prstGeom>
        </p:spPr>
      </p:pic>
      <p:pic>
        <p:nvPicPr>
          <p:cNvPr id="41" name="Grafik 4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3157" y="3448795"/>
            <a:ext cx="1050304" cy="1047732"/>
          </a:xfrm>
          <a:prstGeom prst="rect">
            <a:avLst/>
          </a:prstGeom>
        </p:spPr>
      </p:pic>
      <p:sp>
        <p:nvSpPr>
          <p:cNvPr id="3" name="Rechteck 2">
            <a:extLst>
              <a:ext uri="{FF2B5EF4-FFF2-40B4-BE49-F238E27FC236}">
                <a16:creationId xmlns:a16="http://schemas.microsoft.com/office/drawing/2014/main" id="{C0E04222-CC6C-8B65-75BD-575390150AD4}"/>
              </a:ext>
            </a:extLst>
          </p:cNvPr>
          <p:cNvSpPr/>
          <p:nvPr/>
        </p:nvSpPr>
        <p:spPr>
          <a:xfrm>
            <a:off x="1256145" y="1616364"/>
            <a:ext cx="3768437" cy="3685310"/>
          </a:xfrm>
          <a:prstGeom prst="rect">
            <a:avLst/>
          </a:prstGeom>
          <a:noFill/>
          <a:ln w="57150">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183058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clrChange>
              <a:clrFrom>
                <a:srgbClr val="F1F2ED"/>
              </a:clrFrom>
              <a:clrTo>
                <a:srgbClr val="F1F2ED">
                  <a:alpha val="0"/>
                </a:srgbClr>
              </a:clrTo>
            </a:clrChange>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4" name="Textfeld 13">
            <a:extLst>
              <a:ext uri="{FF2B5EF4-FFF2-40B4-BE49-F238E27FC236}">
                <a16:creationId xmlns:a16="http://schemas.microsoft.com/office/drawing/2014/main" id="{0B7D2B24-C9F9-380D-09F8-F12EECBB34EE}"/>
              </a:ext>
            </a:extLst>
          </p:cNvPr>
          <p:cNvSpPr txBox="1"/>
          <p:nvPr/>
        </p:nvSpPr>
        <p:spPr>
          <a:xfrm>
            <a:off x="9943070" y="6544630"/>
            <a:ext cx="3270093"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Rechteck 3"/>
          <p:cNvSpPr/>
          <p:nvPr/>
        </p:nvSpPr>
        <p:spPr>
          <a:xfrm>
            <a:off x="5762903" y="1173773"/>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5" name="Rechteck 14"/>
          <p:cNvSpPr/>
          <p:nvPr/>
        </p:nvSpPr>
        <p:spPr>
          <a:xfrm>
            <a:off x="6890525"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6" name="Rechteck 15"/>
          <p:cNvSpPr/>
          <p:nvPr/>
        </p:nvSpPr>
        <p:spPr>
          <a:xfrm>
            <a:off x="801814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7" name="Rechteck 16"/>
          <p:cNvSpPr/>
          <p:nvPr/>
        </p:nvSpPr>
        <p:spPr>
          <a:xfrm>
            <a:off x="9134787" y="117377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8" name="Rechteck 17"/>
          <p:cNvSpPr/>
          <p:nvPr/>
        </p:nvSpPr>
        <p:spPr>
          <a:xfrm>
            <a:off x="5762903" y="2310912"/>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19" name="Rechteck 18"/>
          <p:cNvSpPr/>
          <p:nvPr/>
        </p:nvSpPr>
        <p:spPr>
          <a:xfrm>
            <a:off x="6890525"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0" name="Rechteck 19"/>
          <p:cNvSpPr/>
          <p:nvPr/>
        </p:nvSpPr>
        <p:spPr>
          <a:xfrm>
            <a:off x="801814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1" name="Rechteck 20"/>
          <p:cNvSpPr/>
          <p:nvPr/>
        </p:nvSpPr>
        <p:spPr>
          <a:xfrm>
            <a:off x="9134787" y="231091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2" name="Rechteck 21"/>
          <p:cNvSpPr/>
          <p:nvPr/>
        </p:nvSpPr>
        <p:spPr>
          <a:xfrm>
            <a:off x="5762903" y="3448051"/>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3" name="Rechteck 22"/>
          <p:cNvSpPr/>
          <p:nvPr/>
        </p:nvSpPr>
        <p:spPr>
          <a:xfrm>
            <a:off x="6890525"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4" name="Rechteck 23"/>
          <p:cNvSpPr/>
          <p:nvPr/>
        </p:nvSpPr>
        <p:spPr>
          <a:xfrm>
            <a:off x="801814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5" name="Rechteck 24"/>
          <p:cNvSpPr/>
          <p:nvPr/>
        </p:nvSpPr>
        <p:spPr>
          <a:xfrm>
            <a:off x="9134787" y="3448050"/>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6" name="Rechteck 25"/>
          <p:cNvSpPr/>
          <p:nvPr/>
        </p:nvSpPr>
        <p:spPr>
          <a:xfrm>
            <a:off x="5762903" y="4586637"/>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7" name="Rechteck 26"/>
          <p:cNvSpPr/>
          <p:nvPr/>
        </p:nvSpPr>
        <p:spPr>
          <a:xfrm>
            <a:off x="6890525"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8" name="Rechteck 27"/>
          <p:cNvSpPr/>
          <p:nvPr/>
        </p:nvSpPr>
        <p:spPr>
          <a:xfrm>
            <a:off x="801814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29" name="Rechteck 28"/>
          <p:cNvSpPr/>
          <p:nvPr/>
        </p:nvSpPr>
        <p:spPr>
          <a:xfrm>
            <a:off x="9134787" y="4586636"/>
            <a:ext cx="1046285" cy="1046285"/>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38" name="Grafik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4787" y="4587007"/>
            <a:ext cx="1050304" cy="1047732"/>
          </a:xfrm>
          <a:prstGeom prst="rect">
            <a:avLst/>
          </a:prstGeom>
        </p:spPr>
      </p:pic>
      <p:pic>
        <p:nvPicPr>
          <p:cNvPr id="32" name="Grafik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4787" y="3446603"/>
            <a:ext cx="1050304" cy="1047732"/>
          </a:xfrm>
          <a:prstGeom prst="rect">
            <a:avLst/>
          </a:prstGeom>
        </p:spPr>
      </p:pic>
      <p:pic>
        <p:nvPicPr>
          <p:cNvPr id="33" name="Grafik 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34787" y="2313101"/>
            <a:ext cx="1050304" cy="1047732"/>
          </a:xfrm>
          <a:prstGeom prst="rect">
            <a:avLst/>
          </a:prstGeom>
        </p:spPr>
      </p:pic>
      <p:pic>
        <p:nvPicPr>
          <p:cNvPr id="34" name="Grafik 3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1938" y="2311282"/>
            <a:ext cx="1050304" cy="1047732"/>
          </a:xfrm>
          <a:prstGeom prst="rect">
            <a:avLst/>
          </a:prstGeom>
        </p:spPr>
      </p:pic>
      <p:pic>
        <p:nvPicPr>
          <p:cNvPr id="39" name="Grafik 3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8335" y="2310187"/>
            <a:ext cx="1050304" cy="1047732"/>
          </a:xfrm>
          <a:prstGeom prst="rect">
            <a:avLst/>
          </a:prstGeom>
        </p:spPr>
      </p:pic>
      <p:pic>
        <p:nvPicPr>
          <p:cNvPr id="40" name="Grafik 3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4007" y="3448212"/>
            <a:ext cx="1050304" cy="1047732"/>
          </a:xfrm>
          <a:prstGeom prst="rect">
            <a:avLst/>
          </a:prstGeom>
        </p:spPr>
      </p:pic>
      <p:pic>
        <p:nvPicPr>
          <p:cNvPr id="41" name="Grafik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63157" y="3448795"/>
            <a:ext cx="1050304" cy="1047732"/>
          </a:xfrm>
          <a:prstGeom prst="rect">
            <a:avLst/>
          </a:prstGeom>
        </p:spPr>
      </p:pic>
      <p:pic>
        <p:nvPicPr>
          <p:cNvPr id="42" name="Grafik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8441" y="2310187"/>
            <a:ext cx="1050304" cy="1047732"/>
          </a:xfrm>
          <a:prstGeom prst="rect">
            <a:avLst/>
          </a:prstGeom>
        </p:spPr>
      </p:pic>
      <p:sp>
        <p:nvSpPr>
          <p:cNvPr id="3" name="Stern mit 5 Zacken 2"/>
          <p:cNvSpPr/>
          <p:nvPr/>
        </p:nvSpPr>
        <p:spPr>
          <a:xfrm>
            <a:off x="5867355" y="2474301"/>
            <a:ext cx="838768" cy="719504"/>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5" name="Rechteck: diagonal liegende Ecken abgerundet 4">
            <a:extLst>
              <a:ext uri="{FF2B5EF4-FFF2-40B4-BE49-F238E27FC236}">
                <a16:creationId xmlns:a16="http://schemas.microsoft.com/office/drawing/2014/main" id="{33C1D55C-39BE-447E-4A86-90E44A11BAE4}"/>
              </a:ext>
            </a:extLst>
          </p:cNvPr>
          <p:cNvSpPr/>
          <p:nvPr/>
        </p:nvSpPr>
        <p:spPr>
          <a:xfrm>
            <a:off x="798050" y="1392108"/>
            <a:ext cx="4846618" cy="1890797"/>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folgst der Karte und entdeckst endlich den </a:t>
            </a:r>
            <a:r>
              <a:rPr lang="de-DE" b="1" dirty="0">
                <a:latin typeface="Papyrus" panose="03070502060502030205" pitchFamily="66" charset="0"/>
              </a:rPr>
              <a:t>Ausgang</a:t>
            </a:r>
            <a:r>
              <a:rPr lang="de-DE" dirty="0">
                <a:latin typeface="Papyrus" panose="03070502060502030205" pitchFamily="66" charset="0"/>
              </a:rPr>
              <a:t>. </a:t>
            </a:r>
            <a:r>
              <a:rPr lang="de-DE" b="1" dirty="0">
                <a:latin typeface="Papyrus" panose="03070502060502030205" pitchFamily="66" charset="0"/>
              </a:rPr>
              <a:t>Doch was ist das? </a:t>
            </a:r>
            <a:r>
              <a:rPr lang="de-DE" dirty="0">
                <a:latin typeface="Papyrus" panose="03070502060502030205" pitchFamily="66" charset="0"/>
              </a:rPr>
              <a:t>Auf dem Boden vor dir liegt ein </a:t>
            </a:r>
            <a:r>
              <a:rPr lang="de-DE" b="1" u="sng" dirty="0">
                <a:latin typeface="Papyrus" panose="03070502060502030205" pitchFamily="66" charset="0"/>
              </a:rPr>
              <a:t>alter Schlüssel</a:t>
            </a:r>
            <a:r>
              <a:rPr lang="de-DE" dirty="0">
                <a:latin typeface="Papyrus" panose="03070502060502030205" pitchFamily="66" charset="0"/>
              </a:rPr>
              <a:t>. Da du kein passendes Schloss in der Nähe erblicken kannst, steckst du ihn ein – vielleicht wird er dir noch von Nutzen sein können…</a:t>
            </a:r>
          </a:p>
        </p:txBody>
      </p:sp>
      <p:pic>
        <p:nvPicPr>
          <p:cNvPr id="1026" name="Picture 2" descr="Free vector vintage key illustration">
            <a:extLst>
              <a:ext uri="{FF2B5EF4-FFF2-40B4-BE49-F238E27FC236}">
                <a16:creationId xmlns:a16="http://schemas.microsoft.com/office/drawing/2014/main" id="{EA922AAF-B284-1822-1BA3-26CCCE93C820}"/>
              </a:ext>
            </a:extLst>
          </p:cNvPr>
          <p:cNvPicPr>
            <a:picLocks noChangeAspect="1" noChangeArrowheads="1"/>
          </p:cNvPicPr>
          <p:nvPr/>
        </p:nvPicPr>
        <p:blipFill>
          <a:blip r:embed="rId5" cstate="screen">
            <a:clrChange>
              <a:clrFrom>
                <a:srgbClr val="F1F2ED"/>
              </a:clrFrom>
              <a:clrTo>
                <a:srgbClr val="F1F2ED">
                  <a:alpha val="0"/>
                </a:srgbClr>
              </a:clrTo>
            </a:clrChange>
            <a:extLst>
              <a:ext uri="{28A0092B-C50C-407E-A947-70E740481C1C}">
                <a14:useLocalDpi xmlns:a14="http://schemas.microsoft.com/office/drawing/2010/main"/>
              </a:ext>
            </a:extLst>
          </a:blip>
          <a:srcRect/>
          <a:stretch>
            <a:fillRect/>
          </a:stretch>
        </p:blipFill>
        <p:spPr bwMode="auto">
          <a:xfrm>
            <a:off x="1489640" y="2763049"/>
            <a:ext cx="3463438" cy="2467561"/>
          </a:xfrm>
          <a:prstGeom prst="rect">
            <a:avLst/>
          </a:prstGeom>
          <a:noFill/>
          <a:extLst>
            <a:ext uri="{909E8E84-426E-40DD-AFC4-6F175D3DCCD1}">
              <a14:hiddenFill xmlns:a14="http://schemas.microsoft.com/office/drawing/2010/main">
                <a:solidFill>
                  <a:srgbClr val="FFFFFF"/>
                </a:solidFill>
              </a14:hiddenFill>
            </a:ext>
          </a:extLst>
        </p:spPr>
      </p:pic>
      <p:sp>
        <p:nvSpPr>
          <p:cNvPr id="43" name="Rechteck: abgerundete Ecken 13">
            <a:hlinkClick r:id="rId6" action="ppaction://hlinksldjump"/>
            <a:extLst>
              <a:ext uri="{FF2B5EF4-FFF2-40B4-BE49-F238E27FC236}">
                <a16:creationId xmlns:a16="http://schemas.microsoft.com/office/drawing/2014/main" id="{ED758CBB-62CA-BCA2-FCB6-8D4326F30DD0}"/>
              </a:ext>
            </a:extLst>
          </p:cNvPr>
          <p:cNvSpPr/>
          <p:nvPr/>
        </p:nvSpPr>
        <p:spPr>
          <a:xfrm>
            <a:off x="2048380" y="5013862"/>
            <a:ext cx="2466973" cy="52633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Geschafft!</a:t>
            </a:r>
            <a:endParaRPr lang="de-DE" dirty="0">
              <a:latin typeface="Papyrus" panose="03070502060502030205" pitchFamily="66" charset="0"/>
            </a:endParaRPr>
          </a:p>
        </p:txBody>
      </p:sp>
    </p:spTree>
    <p:extLst>
      <p:ext uri="{BB962C8B-B14F-4D97-AF65-F5344CB8AC3E}">
        <p14:creationId xmlns:p14="http://schemas.microsoft.com/office/powerpoint/2010/main" val="9935228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320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800"/>
                                        <p:tgtEl>
                                          <p:spTgt spid="43"/>
                                        </p:tgtEl>
                                      </p:cBhvr>
                                    </p:animEffect>
                                  </p:childTnLst>
                                </p:cTn>
                              </p:par>
                              <p:par>
                                <p:cTn id="11" presetID="10" presetClass="entr" presetSubtype="0" fill="hold" grpId="0" nodeType="withEffect">
                                  <p:stCondLst>
                                    <p:cond delay="11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par>
                                <p:cTn id="14" presetID="10" presetClass="entr" presetSubtype="0" fill="hold" nodeType="withEffect">
                                  <p:stCondLst>
                                    <p:cond delay="110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4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pic>
        <p:nvPicPr>
          <p:cNvPr id="5" name="Grafik 4">
            <a:hlinkClick r:id="rId4" action="ppaction://hlinksldjump"/>
            <a:extLst>
              <a:ext uri="{FF2B5EF4-FFF2-40B4-BE49-F238E27FC236}">
                <a16:creationId xmlns:a16="http://schemas.microsoft.com/office/drawing/2014/main" id="{78045E95-8FAE-5BA9-5EEB-5036A5472B0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66705" y="1191551"/>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0" name="Rechteck 9">
            <a:hlinkClick r:id="rId4" action="ppaction://hlinksldjump"/>
            <a:extLst>
              <a:ext uri="{FF2B5EF4-FFF2-40B4-BE49-F238E27FC236}">
                <a16:creationId xmlns:a16="http://schemas.microsoft.com/office/drawing/2014/main" id="{DDE237E4-DE7E-B348-F27B-E73173819158}"/>
              </a:ext>
            </a:extLst>
          </p:cNvPr>
          <p:cNvSpPr/>
          <p:nvPr/>
        </p:nvSpPr>
        <p:spPr>
          <a:xfrm>
            <a:off x="4051391" y="713780"/>
            <a:ext cx="1228250" cy="47777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Im Turm</a:t>
            </a:r>
          </a:p>
          <a:p>
            <a:pPr algn="ctr"/>
            <a:r>
              <a:rPr lang="de-DE" sz="1400" dirty="0">
                <a:latin typeface="Papyrus" panose="03070502060502030205" pitchFamily="66" charset="0"/>
              </a:rPr>
              <a:t>(</a:t>
            </a:r>
            <a:r>
              <a:rPr lang="de-DE" sz="1400" dirty="0">
                <a:solidFill>
                  <a:srgbClr val="FF0000"/>
                </a:solidFill>
                <a:latin typeface="Papyrus" panose="03070502060502030205" pitchFamily="66" charset="0"/>
              </a:rPr>
              <a:t>schwieriger</a:t>
            </a:r>
            <a:r>
              <a:rPr lang="de-DE" sz="1400" dirty="0">
                <a:latin typeface="Papyrus" panose="03070502060502030205" pitchFamily="66" charset="0"/>
              </a:rPr>
              <a:t>)</a:t>
            </a:r>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6" name="Welle 5">
            <a:extLst>
              <a:ext uri="{FF2B5EF4-FFF2-40B4-BE49-F238E27FC236}">
                <a16:creationId xmlns:a16="http://schemas.microsoft.com/office/drawing/2014/main" id="{6DF653DB-ECF8-245F-6D70-FFFA71FCEECF}"/>
              </a:ext>
            </a:extLst>
          </p:cNvPr>
          <p:cNvSpPr/>
          <p:nvPr/>
        </p:nvSpPr>
        <p:spPr>
          <a:xfrm>
            <a:off x="223983" y="245419"/>
            <a:ext cx="3666836" cy="1256562"/>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Vor dir liegt eine </a:t>
            </a:r>
            <a:r>
              <a:rPr lang="de-DE" b="1" u="sng" dirty="0">
                <a:latin typeface="Papyrus" panose="03070502060502030205" pitchFamily="66" charset="0"/>
              </a:rPr>
              <a:t>Abzweigung</a:t>
            </a:r>
            <a:r>
              <a:rPr lang="de-DE" dirty="0">
                <a:latin typeface="Papyrus" panose="03070502060502030205" pitchFamily="66" charset="0"/>
              </a:rPr>
              <a:t>. </a:t>
            </a:r>
            <a:r>
              <a:rPr lang="de-DE" sz="1800" dirty="0">
                <a:latin typeface="Papyrus" panose="03070502060502030205" pitchFamily="66" charset="0"/>
              </a:rPr>
              <a:t>Wähle deinen nächsten Schritt…</a:t>
            </a:r>
          </a:p>
        </p:txBody>
      </p:sp>
      <p:sp>
        <p:nvSpPr>
          <p:cNvPr id="8" name="Rechteck 7">
            <a:hlinkClick r:id="rId6" action="ppaction://hlinksldjump"/>
            <a:extLst>
              <a:ext uri="{FF2B5EF4-FFF2-40B4-BE49-F238E27FC236}">
                <a16:creationId xmlns:a16="http://schemas.microsoft.com/office/drawing/2014/main" id="{B7131541-5DB9-9133-5B42-EB466ADD4964}"/>
              </a:ext>
            </a:extLst>
          </p:cNvPr>
          <p:cNvSpPr/>
          <p:nvPr/>
        </p:nvSpPr>
        <p:spPr>
          <a:xfrm>
            <a:off x="5806399" y="4019400"/>
            <a:ext cx="1228250" cy="45622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Im Torhaus (</a:t>
            </a:r>
            <a:r>
              <a:rPr lang="de-DE" sz="1400" dirty="0">
                <a:solidFill>
                  <a:srgbClr val="049600"/>
                </a:solidFill>
                <a:latin typeface="Papyrus" panose="03070502060502030205" pitchFamily="66" charset="0"/>
              </a:rPr>
              <a:t>einfacher</a:t>
            </a:r>
            <a:r>
              <a:rPr lang="de-DE" sz="1400" dirty="0">
                <a:latin typeface="Papyrus" panose="03070502060502030205" pitchFamily="66" charset="0"/>
              </a:rPr>
              <a:t>)</a:t>
            </a:r>
          </a:p>
        </p:txBody>
      </p:sp>
      <p:sp>
        <p:nvSpPr>
          <p:cNvPr id="14" name="Freihandform: Form 13">
            <a:extLst>
              <a:ext uri="{FF2B5EF4-FFF2-40B4-BE49-F238E27FC236}">
                <a16:creationId xmlns:a16="http://schemas.microsoft.com/office/drawing/2014/main" id="{27B2C3C6-C81F-513B-1998-1BEC14AB9EAA}"/>
              </a:ext>
            </a:extLst>
          </p:cNvPr>
          <p:cNvSpPr/>
          <p:nvPr/>
        </p:nvSpPr>
        <p:spPr>
          <a:xfrm rot="384648">
            <a:off x="3860292" y="4849168"/>
            <a:ext cx="2570488" cy="170273"/>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dirty="0"/>
          </a:p>
        </p:txBody>
      </p:sp>
      <p:pic>
        <p:nvPicPr>
          <p:cNvPr id="15" name="Grafik 14">
            <a:hlinkClick r:id="rId6" action="ppaction://hlinksldjump"/>
            <a:extLst>
              <a:ext uri="{FF2B5EF4-FFF2-40B4-BE49-F238E27FC236}">
                <a16:creationId xmlns:a16="http://schemas.microsoft.com/office/drawing/2014/main" id="{5C88E96A-A742-C249-60B4-F5B568431542}"/>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238173" y="4525059"/>
            <a:ext cx="551155" cy="647008"/>
          </a:xfrm>
          <a:prstGeom prst="rect">
            <a:avLst/>
          </a:prstGeom>
        </p:spPr>
      </p:pic>
    </p:spTree>
    <p:extLst>
      <p:ext uri="{BB962C8B-B14F-4D97-AF65-F5344CB8AC3E}">
        <p14:creationId xmlns:p14="http://schemas.microsoft.com/office/powerpoint/2010/main" val="11056785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9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300"/>
                                        <p:tgtEl>
                                          <p:spTgt spid="5"/>
                                        </p:tgtEl>
                                      </p:cBhvr>
                                    </p:animEffect>
                                  </p:childTnLst>
                                </p:cTn>
                              </p:par>
                              <p:par>
                                <p:cTn id="8" presetID="10" presetClass="entr" presetSubtype="0" fill="hold" grpId="0" nodeType="withEffect">
                                  <p:stCondLst>
                                    <p:cond delay="4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9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200"/>
                                        <p:tgtEl>
                                          <p:spTgt spid="12"/>
                                        </p:tgtEl>
                                      </p:cBhvr>
                                    </p:animEffect>
                                  </p:childTnLst>
                                </p:cTn>
                              </p:par>
                              <p:par>
                                <p:cTn id="14" presetID="10" presetClass="entr" presetSubtype="0" fill="hold" grpId="0" nodeType="withEffect">
                                  <p:stCondLst>
                                    <p:cond delay="4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29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300"/>
                                        <p:tgtEl>
                                          <p:spTgt spid="15"/>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B60CC56-CF30-5E94-3FA1-5AFECEFE6B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0619"/>
            <a:ext cx="12192000" cy="7315201"/>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Textfeld 4">
            <a:extLst>
              <a:ext uri="{FF2B5EF4-FFF2-40B4-BE49-F238E27FC236}">
                <a16:creationId xmlns:a16="http://schemas.microsoft.com/office/drawing/2014/main" id="{367F849E-98E2-6569-D899-E957FE21E5B5}"/>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
        <p:nvSpPr>
          <p:cNvPr id="9" name="Sprechblase: rechteckig 8">
            <a:extLst>
              <a:ext uri="{FF2B5EF4-FFF2-40B4-BE49-F238E27FC236}">
                <a16:creationId xmlns:a16="http://schemas.microsoft.com/office/drawing/2014/main" id="{120092E3-F594-0222-3E06-2D56872465B0}"/>
              </a:ext>
            </a:extLst>
          </p:cNvPr>
          <p:cNvSpPr/>
          <p:nvPr/>
        </p:nvSpPr>
        <p:spPr>
          <a:xfrm>
            <a:off x="510156" y="1152863"/>
            <a:ext cx="3094490" cy="480627"/>
          </a:xfrm>
          <a:prstGeom prst="wedgeRectCallout">
            <a:avLst>
              <a:gd name="adj1" fmla="val 29140"/>
              <a:gd name="adj2" fmla="val 1370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t>
            </a:r>
            <a:r>
              <a:rPr lang="de-DE" b="1" dirty="0">
                <a:latin typeface="Papyrus" panose="03070502060502030205" pitchFamily="66" charset="0"/>
              </a:rPr>
              <a:t> </a:t>
            </a:r>
            <a:r>
              <a:rPr lang="de-DE" dirty="0">
                <a:latin typeface="Papyrus" panose="03070502060502030205" pitchFamily="66" charset="0"/>
              </a:rPr>
              <a:t>…</a:t>
            </a:r>
          </a:p>
        </p:txBody>
      </p:sp>
      <p:sp>
        <p:nvSpPr>
          <p:cNvPr id="10" name="Sprechblase: rechteckig 9">
            <a:extLst>
              <a:ext uri="{FF2B5EF4-FFF2-40B4-BE49-F238E27FC236}">
                <a16:creationId xmlns:a16="http://schemas.microsoft.com/office/drawing/2014/main" id="{2610F2D3-53A7-257B-2693-E9180F2B42DF}"/>
              </a:ext>
            </a:extLst>
          </p:cNvPr>
          <p:cNvSpPr/>
          <p:nvPr/>
        </p:nvSpPr>
        <p:spPr>
          <a:xfrm>
            <a:off x="4213624" y="1152861"/>
            <a:ext cx="7069894" cy="1874424"/>
          </a:xfrm>
          <a:prstGeom prst="wedgeRectCallout">
            <a:avLst>
              <a:gd name="adj1" fmla="val -57095"/>
              <a:gd name="adj2" fmla="val 421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Ach, hallo…du bist aus dem Verließ ausgebrochen? Das ist mir alles egal</a:t>
            </a:r>
            <a:r>
              <a:rPr lang="de-DE" b="1" dirty="0">
                <a:latin typeface="Papyrus" panose="03070502060502030205" pitchFamily="66" charset="0"/>
              </a:rPr>
              <a:t>. Ich brüte seit Tagen über einer Sache </a:t>
            </a:r>
            <a:r>
              <a:rPr lang="de-DE" dirty="0">
                <a:latin typeface="Papyrus" panose="03070502060502030205" pitchFamily="66" charset="0"/>
              </a:rPr>
              <a:t>und ich werde fast verrückt, wenn ich sie nicht bald gelöst bekomme! </a:t>
            </a:r>
            <a:r>
              <a:rPr lang="de-DE" b="1" dirty="0">
                <a:latin typeface="Papyrus" panose="03070502060502030205" pitchFamily="66" charset="0"/>
              </a:rPr>
              <a:t>Solltest du mir dabei helfen, werde ich nicht die Wachen rufen</a:t>
            </a:r>
            <a:r>
              <a:rPr lang="de-DE" dirty="0">
                <a:latin typeface="Papyrus" panose="03070502060502030205" pitchFamily="66" charset="0"/>
              </a:rPr>
              <a:t> – das ist doch ein fairer Handel, oder?</a:t>
            </a:r>
          </a:p>
        </p:txBody>
      </p:sp>
      <p:sp>
        <p:nvSpPr>
          <p:cNvPr id="3" name="Rechteck: abgerundete Ecken 2">
            <a:hlinkClick r:id="" action="ppaction://hlinkshowjump?jump=nextslide"/>
            <a:extLst>
              <a:ext uri="{FF2B5EF4-FFF2-40B4-BE49-F238E27FC236}">
                <a16:creationId xmlns:a16="http://schemas.microsoft.com/office/drawing/2014/main" id="{15817F46-2104-9840-E6E1-27E9AFE35C45}"/>
              </a:ext>
            </a:extLst>
          </p:cNvPr>
          <p:cNvSpPr/>
          <p:nvPr/>
        </p:nvSpPr>
        <p:spPr>
          <a:xfrm>
            <a:off x="8803856" y="2483342"/>
            <a:ext cx="2018025" cy="46404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Äh, natürlich…</a:t>
            </a:r>
          </a:p>
        </p:txBody>
      </p:sp>
    </p:spTree>
    <p:extLst>
      <p:ext uri="{BB962C8B-B14F-4D97-AF65-F5344CB8AC3E}">
        <p14:creationId xmlns:p14="http://schemas.microsoft.com/office/powerpoint/2010/main" val="7778184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300"/>
                                        <p:tgtEl>
                                          <p:spTgt spid="9"/>
                                        </p:tgtEl>
                                      </p:cBhvr>
                                    </p:animEffect>
                                  </p:childTnLst>
                                </p:cTn>
                              </p:par>
                              <p:par>
                                <p:cTn id="8" presetID="10" presetClass="entr" presetSubtype="0" fill="hold" grpId="0" nodeType="withEffect">
                                  <p:stCondLst>
                                    <p:cond delay="37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300"/>
                                        <p:tgtEl>
                                          <p:spTgt spid="10"/>
                                        </p:tgtEl>
                                      </p:cBhvr>
                                    </p:animEffect>
                                  </p:childTnLst>
                                </p:cTn>
                              </p:par>
                              <p:par>
                                <p:cTn id="11" presetID="10" presetClass="entr" presetSubtype="0" fill="hold" grpId="0" nodeType="withEffect">
                                  <p:stCondLst>
                                    <p:cond delay="59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1,12</a:t>
            </a:r>
          </a:p>
        </p:txBody>
      </p:sp>
      <p:sp>
        <p:nvSpPr>
          <p:cNvPr id="5" name="Rechteck: abgerundete Ecken 4">
            <a:hlinkClick r:id="rId5" action="ppaction://hlinksldjump"/>
            <a:extLst>
              <a:ext uri="{FF2B5EF4-FFF2-40B4-BE49-F238E27FC236}">
                <a16:creationId xmlns:a16="http://schemas.microsoft.com/office/drawing/2014/main" id="{894C14A3-9A75-B6A2-B482-2FC0EDE8D40E}"/>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Während die Ritter auf ihren Pferden durch den Burghof ritten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1    2           3    4         5              6          7     8               9         10</a:t>
            </a:r>
          </a:p>
          <a:p>
            <a:pPr algn="l"/>
            <a:endParaRPr lang="de-DE" dirty="0">
              <a:latin typeface="Papyrus" panose="03070502060502030205" pitchFamily="66" charset="0"/>
            </a:endParaRPr>
          </a:p>
          <a:p>
            <a:pPr algn="l"/>
            <a:r>
              <a:rPr lang="de-DE" b="0" i="0" dirty="0">
                <a:effectLst/>
                <a:latin typeface="Papyrus" panose="03070502060502030205" pitchFamily="66" charset="0"/>
              </a:rPr>
              <a:t>schloss der Burgherr das massive Tor.</a:t>
            </a:r>
          </a:p>
          <a:p>
            <a:pPr algn="l"/>
            <a:r>
              <a:rPr lang="de-DE" b="0" i="0" dirty="0">
                <a:effectLst/>
                <a:latin typeface="Papyrus" panose="03070502060502030205" pitchFamily="66" charset="0"/>
              </a:rPr>
              <a:t>             </a:t>
            </a:r>
            <a:r>
              <a:rPr lang="de-DE" b="0" i="0" dirty="0">
                <a:solidFill>
                  <a:schemeClr val="accent1">
                    <a:lumMod val="75000"/>
                  </a:schemeClr>
                </a:solidFill>
                <a:effectLst/>
                <a:latin typeface="Papyrus" panose="03070502060502030205" pitchFamily="66" charset="0"/>
              </a:rPr>
              <a:t>11  12               13    14         15</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347394"/>
            <a:ext cx="6932645" cy="1523026"/>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Ich habe bei einem </a:t>
            </a:r>
            <a:r>
              <a:rPr lang="de-DE" b="1" dirty="0">
                <a:latin typeface="Papyrus" panose="03070502060502030205" pitchFamily="66" charset="0"/>
              </a:rPr>
              <a:t>fehlgeschlagenen Experiment alle Kommas aus meiner Lieblingsgeschichte gelöscht</a:t>
            </a:r>
            <a:r>
              <a:rPr lang="de-DE" dirty="0">
                <a:latin typeface="Papyrus" panose="03070502060502030205" pitchFamily="66" charset="0"/>
              </a:rPr>
              <a:t>! Ich weiß nur noch, dass sie </a:t>
            </a:r>
            <a:r>
              <a:rPr lang="de-DE" b="1" u="sng" dirty="0">
                <a:latin typeface="Papyrus" panose="03070502060502030205" pitchFamily="66" charset="0"/>
              </a:rPr>
              <a:t>zwischen den Haupt- und Nebensätzen</a:t>
            </a:r>
            <a:r>
              <a:rPr lang="de-DE" dirty="0">
                <a:latin typeface="Papyrus" panose="03070502060502030205" pitchFamily="66" charset="0"/>
              </a:rPr>
              <a:t> waren, aber was ist was?! </a:t>
            </a:r>
            <a:r>
              <a:rPr lang="de-DE" b="1" dirty="0">
                <a:latin typeface="Papyrus" panose="03070502060502030205" pitchFamily="66" charset="0"/>
              </a:rPr>
              <a:t>Finde die fehlenden Kommas!</a:t>
            </a:r>
          </a:p>
        </p:txBody>
      </p:sp>
      <p:sp>
        <p:nvSpPr>
          <p:cNvPr id="10" name="Welle 9">
            <a:extLst>
              <a:ext uri="{FF2B5EF4-FFF2-40B4-BE49-F238E27FC236}">
                <a16:creationId xmlns:a16="http://schemas.microsoft.com/office/drawing/2014/main" id="{FE7F13FE-24D2-D238-D5D1-5F1AA00F0DCC}"/>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1/6</a:t>
            </a:r>
          </a:p>
        </p:txBody>
      </p:sp>
      <p:sp>
        <p:nvSpPr>
          <p:cNvPr id="11" name="Scrollen: horizontal 10">
            <a:extLst>
              <a:ext uri="{FF2B5EF4-FFF2-40B4-BE49-F238E27FC236}">
                <a16:creationId xmlns:a16="http://schemas.microsoft.com/office/drawing/2014/main" id="{05919ECD-B68D-9AEC-C732-F0216ACCFF26}"/>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2AF4A86A-31D7-569C-1B64-5474B6848EA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3,6</a:t>
            </a:r>
          </a:p>
        </p:txBody>
      </p:sp>
      <p:sp>
        <p:nvSpPr>
          <p:cNvPr id="16" name="Rechteck: abgerundete Ecken 15">
            <a:hlinkClick r:id="" action="ppaction://hlinkshowjump?jump=nextslide"/>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10</a:t>
            </a:r>
          </a:p>
        </p:txBody>
      </p:sp>
      <p:sp>
        <p:nvSpPr>
          <p:cNvPr id="17" name="Rechteck: abgerundete Ecken 16">
            <a:hlinkClick r:id="rId4"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6</a:t>
            </a:r>
          </a:p>
        </p:txBody>
      </p:sp>
      <p:sp>
        <p:nvSpPr>
          <p:cNvPr id="18" name="Rechteck: abgerundete Ecken 17">
            <a:hlinkClick r:id="rId4"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6,10,13</a:t>
            </a:r>
          </a:p>
        </p:txBody>
      </p:sp>
    </p:spTree>
    <p:extLst>
      <p:ext uri="{BB962C8B-B14F-4D97-AF65-F5344CB8AC3E}">
        <p14:creationId xmlns:p14="http://schemas.microsoft.com/office/powerpoint/2010/main" val="28510355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Die Burg die hoch auf dem Hügel </a:t>
            </a:r>
          </a:p>
          <a:p>
            <a:pPr algn="l"/>
            <a:r>
              <a:rPr lang="de-DE" dirty="0">
                <a:solidFill>
                  <a:schemeClr val="accent1">
                    <a:lumMod val="75000"/>
                  </a:schemeClr>
                </a:solidFill>
                <a:latin typeface="Papyrus" panose="03070502060502030205" pitchFamily="66" charset="0"/>
              </a:rPr>
              <a:t>       1          2    3        4    5       6           7</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a:p>
            <a:pPr algn="l"/>
            <a:r>
              <a:rPr lang="de-DE" b="0" i="0" dirty="0">
                <a:effectLst/>
                <a:latin typeface="Papyrus" panose="03070502060502030205" pitchFamily="66" charset="0"/>
              </a:rPr>
              <a:t>stand war ein beeindruckendes Bauwerk.</a:t>
            </a:r>
          </a:p>
          <a:p>
            <a:pPr algn="l"/>
            <a:r>
              <a:rPr lang="de-DE" dirty="0">
                <a:solidFill>
                  <a:schemeClr val="accent1">
                    <a:lumMod val="75000"/>
                  </a:schemeClr>
                </a:solidFill>
                <a:latin typeface="Papyrus" panose="03070502060502030205" pitchFamily="66" charset="0"/>
              </a:rPr>
              <a:t>           8    9    10                             11</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5"/>
            <a:ext cx="2728749" cy="832064"/>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Oh ja, </a:t>
            </a:r>
            <a:r>
              <a:rPr lang="de-DE" b="1" dirty="0">
                <a:latin typeface="Papyrus" panose="03070502060502030205" pitchFamily="66" charset="0"/>
              </a:rPr>
              <a:t>weiter geht‘s!</a:t>
            </a:r>
          </a:p>
        </p:txBody>
      </p:sp>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a:t>
            </a:r>
          </a:p>
        </p:txBody>
      </p:sp>
      <p:sp>
        <p:nvSpPr>
          <p:cNvPr id="16" name="Rechteck: abgerundete Ecken 15">
            <a:hlinkClick r:id="rId4"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2,9</a:t>
            </a:r>
          </a:p>
        </p:txBody>
      </p:sp>
      <p:sp>
        <p:nvSpPr>
          <p:cNvPr id="17" name="Rechteck: abgerundete Ecken 16">
            <a:hlinkClick r:id="rId4"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4,7,8</a:t>
            </a:r>
          </a:p>
        </p:txBody>
      </p:sp>
      <p:sp>
        <p:nvSpPr>
          <p:cNvPr id="18" name="Rechteck: abgerundete Ecken 17">
            <a:hlinkClick r:id="" action="ppaction://hlinkshowjump?jump=nextslide"/>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2,8</a:t>
            </a:r>
          </a:p>
        </p:txBody>
      </p:sp>
      <p:sp>
        <p:nvSpPr>
          <p:cNvPr id="4" name="Welle 3">
            <a:extLst>
              <a:ext uri="{FF2B5EF4-FFF2-40B4-BE49-F238E27FC236}">
                <a16:creationId xmlns:a16="http://schemas.microsoft.com/office/drawing/2014/main" id="{90E0D7DB-3E64-7EA3-F54A-DD256CB454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2 </a:t>
            </a:r>
            <a:r>
              <a:rPr lang="de-DE" sz="1800" dirty="0">
                <a:latin typeface="Papyrus" panose="03070502060502030205" pitchFamily="66" charset="0"/>
              </a:rPr>
              <a:t>/6</a:t>
            </a:r>
          </a:p>
        </p:txBody>
      </p:sp>
      <p:sp>
        <p:nvSpPr>
          <p:cNvPr id="13" name="Scrollen: horizontal 12">
            <a:extLst>
              <a:ext uri="{FF2B5EF4-FFF2-40B4-BE49-F238E27FC236}">
                <a16:creationId xmlns:a16="http://schemas.microsoft.com/office/drawing/2014/main" id="{64A39DAD-6ECE-ADDF-CAA8-80DC55F650E6}"/>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5" name="Grafik 14">
            <a:extLst>
              <a:ext uri="{FF2B5EF4-FFF2-40B4-BE49-F238E27FC236}">
                <a16:creationId xmlns:a16="http://schemas.microsoft.com/office/drawing/2014/main" id="{C22682F4-1AE4-4CF0-3101-191C064D40A2}"/>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9" name="Grafik 18">
            <a:extLst>
              <a:ext uri="{FF2B5EF4-FFF2-40B4-BE49-F238E27FC236}">
                <a16:creationId xmlns:a16="http://schemas.microsoft.com/office/drawing/2014/main" id="{D527AC22-E0EE-B863-46BB-0AA9B77C1B51}"/>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sp>
        <p:nvSpPr>
          <p:cNvPr id="20" name="Rechteck: abgerundete Ecken 19">
            <a:hlinkClick r:id="rId8" action="ppaction://hlinksldjump"/>
            <a:extLst>
              <a:ext uri="{FF2B5EF4-FFF2-40B4-BE49-F238E27FC236}">
                <a16:creationId xmlns:a16="http://schemas.microsoft.com/office/drawing/2014/main" id="{44007481-1666-DD1A-D240-61D5EBEBF57F}"/>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00210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 action="ppaction://hlinkshowjump?jump=nextslide"/>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5</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Wenn Feinde die Burg belagerten konnten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1             2    3          4                   5              6</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a:p>
            <a:pPr algn="l"/>
            <a:r>
              <a:rPr lang="de-DE" b="0" i="0" dirty="0">
                <a:effectLst/>
                <a:latin typeface="Papyrus" panose="03070502060502030205" pitchFamily="66" charset="0"/>
              </a:rPr>
              <a:t>die Bewohner monatelang in ihr ausharren.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7                   8                     9 10 11     </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206235"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Super</a:t>
            </a:r>
            <a:r>
              <a:rPr lang="de-DE" dirty="0">
                <a:latin typeface="Papyrus" panose="03070502060502030205" pitchFamily="66" charset="0"/>
              </a:rPr>
              <a:t>, und jetzt?</a:t>
            </a:r>
            <a:endParaRPr lang="de-DE" b="1" dirty="0">
              <a:latin typeface="Papyrus" panose="03070502060502030205" pitchFamily="66" charset="0"/>
            </a:endParaRPr>
          </a:p>
        </p:txBody>
      </p:sp>
      <p:sp>
        <p:nvSpPr>
          <p:cNvPr id="14" name="Rechteck: abgerundete Ecken 13">
            <a:hlinkClick r:id="rId5"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a:t>
            </a:r>
          </a:p>
        </p:txBody>
      </p:sp>
      <p:sp>
        <p:nvSpPr>
          <p:cNvPr id="16" name="Rechteck: abgerundete Ecken 15">
            <a:hlinkClick r:id="rId5"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3,10</a:t>
            </a:r>
          </a:p>
        </p:txBody>
      </p:sp>
      <p:sp>
        <p:nvSpPr>
          <p:cNvPr id="17" name="Rechteck: abgerundete Ecken 16">
            <a:hlinkClick r:id="rId5"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11</a:t>
            </a:r>
          </a:p>
        </p:txBody>
      </p:sp>
      <p:sp>
        <p:nvSpPr>
          <p:cNvPr id="18" name="Rechteck: abgerundete Ecken 17">
            <a:hlinkClick r:id="rId5"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2,5</a:t>
            </a:r>
          </a:p>
        </p:txBody>
      </p:sp>
      <p:sp>
        <p:nvSpPr>
          <p:cNvPr id="10" name="Welle 9">
            <a:extLst>
              <a:ext uri="{FF2B5EF4-FFF2-40B4-BE49-F238E27FC236}">
                <a16:creationId xmlns:a16="http://schemas.microsoft.com/office/drawing/2014/main" id="{D1EC70BF-0B0C-BB2E-D283-13586E20412C}"/>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3 </a:t>
            </a:r>
            <a:r>
              <a:rPr lang="de-DE" sz="1800" dirty="0">
                <a:latin typeface="Papyrus" panose="03070502060502030205" pitchFamily="66" charset="0"/>
              </a:rPr>
              <a:t>/6</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31637931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Der Burgherr der die Kontrolle über die Burg hatte</a:t>
            </a:r>
          </a:p>
          <a:p>
            <a:pPr algn="l"/>
            <a:r>
              <a:rPr lang="de-DE" dirty="0">
                <a:solidFill>
                  <a:schemeClr val="accent1">
                    <a:lumMod val="75000"/>
                  </a:schemeClr>
                </a:solidFill>
                <a:latin typeface="Papyrus" panose="03070502060502030205" pitchFamily="66" charset="0"/>
              </a:rPr>
              <a:t>       1                 2     3     4                  5       6    7          8        9</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a:p>
            <a:pPr algn="l"/>
            <a:r>
              <a:rPr lang="de-DE" b="0" i="0" dirty="0">
                <a:effectLst/>
                <a:latin typeface="Papyrus" panose="03070502060502030205" pitchFamily="66" charset="0"/>
              </a:rPr>
              <a:t>war ein mächtiger Mann. </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10  11              12</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206235"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Ach ja, </a:t>
            </a:r>
            <a:r>
              <a:rPr lang="de-DE" dirty="0">
                <a:latin typeface="Papyrus" panose="03070502060502030205" pitchFamily="66" charset="0"/>
              </a:rPr>
              <a:t>wie weiter?</a:t>
            </a:r>
          </a:p>
        </p:txBody>
      </p:sp>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11</a:t>
            </a:r>
          </a:p>
        </p:txBody>
      </p:sp>
      <p:sp>
        <p:nvSpPr>
          <p:cNvPr id="16" name="Rechteck: abgerundete Ecken 15">
            <a:hlinkClick r:id="rId4"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4,7,11</a:t>
            </a:r>
          </a:p>
        </p:txBody>
      </p:sp>
      <p:sp>
        <p:nvSpPr>
          <p:cNvPr id="17" name="Rechteck: abgerundete Ecken 16">
            <a:hlinkClick r:id="" action="ppaction://hlinkshowjump?jump=nextslide"/>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2,9</a:t>
            </a:r>
          </a:p>
        </p:txBody>
      </p:sp>
      <p:sp>
        <p:nvSpPr>
          <p:cNvPr id="18" name="Rechteck: abgerundete Ecken 17">
            <a:hlinkClick r:id="rId4"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9</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4" name="Welle 3">
            <a:extLst>
              <a:ext uri="{FF2B5EF4-FFF2-40B4-BE49-F238E27FC236}">
                <a16:creationId xmlns:a16="http://schemas.microsoft.com/office/drawing/2014/main" id="{8FF96B56-A205-9E79-33EC-B7E908C41ADB}"/>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4 </a:t>
            </a:r>
            <a:r>
              <a:rPr lang="de-DE" sz="1800" dirty="0">
                <a:latin typeface="Papyrus" panose="03070502060502030205" pitchFamily="66" charset="0"/>
              </a:rPr>
              <a:t>/6</a:t>
            </a:r>
          </a:p>
        </p:txBody>
      </p:sp>
      <p:pic>
        <p:nvPicPr>
          <p:cNvPr id="5" name="Grafik 4">
            <a:extLst>
              <a:ext uri="{FF2B5EF4-FFF2-40B4-BE49-F238E27FC236}">
                <a16:creationId xmlns:a16="http://schemas.microsoft.com/office/drawing/2014/main" id="{C4EB4C92-013C-9C9C-1AF0-97C14BC0706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spTree>
    <p:extLst>
      <p:ext uri="{BB962C8B-B14F-4D97-AF65-F5344CB8AC3E}">
        <p14:creationId xmlns:p14="http://schemas.microsoft.com/office/powerpoint/2010/main" val="595311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 action="ppaction://hlinkshowjump?jump=nextslide"/>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Obwohl die Burgmauern dick und schwer waren konnten</a:t>
            </a:r>
          </a:p>
          <a:p>
            <a:pPr algn="l"/>
            <a:r>
              <a:rPr lang="de-DE" dirty="0">
                <a:solidFill>
                  <a:schemeClr val="accent1">
                    <a:lumMod val="75000"/>
                  </a:schemeClr>
                </a:solidFill>
                <a:latin typeface="Papyrus" panose="03070502060502030205" pitchFamily="66" charset="0"/>
              </a:rPr>
              <a:t>                1   2                         3      4      5           6          7               8</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a:p>
            <a:pPr algn="l"/>
            <a:r>
              <a:rPr lang="de-DE" b="0" i="0" dirty="0">
                <a:effectLst/>
                <a:latin typeface="Papyrus" panose="03070502060502030205" pitchFamily="66" charset="0"/>
              </a:rPr>
              <a:t>sie von Belagerungsmaschinen durchbrochen werden.</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9     10                                          11                       12</a:t>
            </a:r>
            <a:r>
              <a:rPr lang="de-DE" b="0" i="0" dirty="0">
                <a:solidFill>
                  <a:schemeClr val="accent1">
                    <a:lumMod val="75000"/>
                  </a:schemeClr>
                </a:solidFill>
                <a:effectLst/>
                <a:latin typeface="Papyrus" panose="03070502060502030205" pitchFamily="66" charset="0"/>
              </a:rPr>
              <a:t> </a:t>
            </a: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420839"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Klasse, </a:t>
            </a:r>
            <a:r>
              <a:rPr lang="de-DE" dirty="0">
                <a:latin typeface="Papyrus" panose="03070502060502030205" pitchFamily="66" charset="0"/>
              </a:rPr>
              <a:t>fast geschafft!</a:t>
            </a:r>
          </a:p>
        </p:txBody>
      </p:sp>
      <p:sp>
        <p:nvSpPr>
          <p:cNvPr id="14" name="Rechteck: abgerundete Ecken 13">
            <a:hlinkClick r:id="rId5"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7,11</a:t>
            </a:r>
          </a:p>
        </p:txBody>
      </p:sp>
      <p:sp>
        <p:nvSpPr>
          <p:cNvPr id="16" name="Rechteck: abgerundete Ecken 15">
            <a:hlinkClick r:id="rId5" action="ppaction://hlinksldjump"/>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7,11,12</a:t>
            </a:r>
          </a:p>
        </p:txBody>
      </p:sp>
      <p:sp>
        <p:nvSpPr>
          <p:cNvPr id="17" name="Rechteck: abgerundete Ecken 16">
            <a:hlinkClick r:id="rId5"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12</a:t>
            </a:r>
          </a:p>
        </p:txBody>
      </p:sp>
      <p:sp>
        <p:nvSpPr>
          <p:cNvPr id="18" name="Rechteck: abgerundete Ecken 17">
            <a:hlinkClick r:id="rId5"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pic>
        <p:nvPicPr>
          <p:cNvPr id="5" name="Grafik 4">
            <a:extLst>
              <a:ext uri="{FF2B5EF4-FFF2-40B4-BE49-F238E27FC236}">
                <a16:creationId xmlns:a16="http://schemas.microsoft.com/office/drawing/2014/main" id="{C4EB4C92-013C-9C9C-1AF0-97C14BC0706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sp>
        <p:nvSpPr>
          <p:cNvPr id="10" name="Welle 9">
            <a:extLst>
              <a:ext uri="{FF2B5EF4-FFF2-40B4-BE49-F238E27FC236}">
                <a16:creationId xmlns:a16="http://schemas.microsoft.com/office/drawing/2014/main" id="{28983726-EF0D-2A94-877C-AC762F2EBA96}"/>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5 </a:t>
            </a:r>
            <a:r>
              <a:rPr lang="de-DE" sz="1800" dirty="0">
                <a:latin typeface="Papyrus" panose="03070502060502030205" pitchFamily="66" charset="0"/>
              </a:rPr>
              <a:t>/6</a:t>
            </a:r>
          </a:p>
        </p:txBody>
      </p:sp>
      <p:pic>
        <p:nvPicPr>
          <p:cNvPr id="13" name="Grafik 12">
            <a:extLst>
              <a:ext uri="{FF2B5EF4-FFF2-40B4-BE49-F238E27FC236}">
                <a16:creationId xmlns:a16="http://schemas.microsoft.com/office/drawing/2014/main" id="{5C8DD53F-B2AE-E187-5B0B-783C9610E479}"/>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spTree>
    <p:extLst>
      <p:ext uri="{BB962C8B-B14F-4D97-AF65-F5344CB8AC3E}">
        <p14:creationId xmlns:p14="http://schemas.microsoft.com/office/powerpoint/2010/main" val="11664132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15817F46-2104-9840-E6E1-27E9AFE35C45}"/>
              </a:ext>
            </a:extLst>
          </p:cNvPr>
          <p:cNvSpPr/>
          <p:nvPr/>
        </p:nvSpPr>
        <p:spPr>
          <a:xfrm>
            <a:off x="3989128"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3,10</a:t>
            </a:r>
          </a:p>
        </p:txBody>
      </p:sp>
      <p:sp>
        <p:nvSpPr>
          <p:cNvPr id="6" name="Textfeld 5">
            <a:extLst>
              <a:ext uri="{FF2B5EF4-FFF2-40B4-BE49-F238E27FC236}">
                <a16:creationId xmlns:a16="http://schemas.microsoft.com/office/drawing/2014/main" id="{1D5FBAF5-B951-236C-99F1-861A4FCE5D9A}"/>
              </a:ext>
            </a:extLst>
          </p:cNvPr>
          <p:cNvSpPr txBox="1"/>
          <p:nvPr/>
        </p:nvSpPr>
        <p:spPr>
          <a:xfrm>
            <a:off x="4066904" y="2477361"/>
            <a:ext cx="6932645" cy="1754326"/>
          </a:xfrm>
          <a:prstGeom prst="rect">
            <a:avLst/>
          </a:prstGeom>
          <a:noFill/>
        </p:spPr>
        <p:txBody>
          <a:bodyPr wrap="square">
            <a:spAutoFit/>
          </a:bodyPr>
          <a:lstStyle/>
          <a:p>
            <a:pPr algn="l"/>
            <a:r>
              <a:rPr lang="de-DE" b="0" i="0" dirty="0">
                <a:effectLst/>
                <a:latin typeface="Papyrus" panose="03070502060502030205" pitchFamily="66" charset="0"/>
              </a:rPr>
              <a:t>Die Ritter die in der Burg lebten übten sich</a:t>
            </a:r>
          </a:p>
          <a:p>
            <a:pPr algn="l"/>
            <a:r>
              <a:rPr lang="de-DE" dirty="0">
                <a:solidFill>
                  <a:schemeClr val="accent1">
                    <a:lumMod val="75000"/>
                  </a:schemeClr>
                </a:solidFill>
                <a:latin typeface="Papyrus" panose="03070502060502030205" pitchFamily="66" charset="0"/>
              </a:rPr>
              <a:t>       1          2     3  4    5         6           7         8       9</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a:p>
            <a:pPr algn="l"/>
            <a:r>
              <a:rPr lang="de-DE" b="0" i="0" dirty="0">
                <a:effectLst/>
                <a:latin typeface="Papyrus" panose="03070502060502030205" pitchFamily="66" charset="0"/>
              </a:rPr>
              <a:t> täglich im Schwertkampf. </a:t>
            </a:r>
          </a:p>
          <a:p>
            <a:pPr algn="l"/>
            <a:r>
              <a:rPr lang="de-DE" dirty="0">
                <a:latin typeface="Papyrus" panose="03070502060502030205" pitchFamily="66" charset="0"/>
              </a:rPr>
              <a:t>           </a:t>
            </a:r>
            <a:r>
              <a:rPr lang="de-DE" dirty="0">
                <a:solidFill>
                  <a:schemeClr val="accent1">
                    <a:lumMod val="75000"/>
                  </a:schemeClr>
                </a:solidFill>
                <a:latin typeface="Papyrus" panose="03070502060502030205" pitchFamily="66" charset="0"/>
              </a:rPr>
              <a:t>10 11                         </a:t>
            </a:r>
            <a:endParaRPr lang="de-DE" b="0" i="0" dirty="0">
              <a:solidFill>
                <a:schemeClr val="accent1">
                  <a:lumMod val="75000"/>
                </a:schemeClr>
              </a:solidFill>
              <a:effectLst/>
              <a:latin typeface="Papyrus" panose="03070502060502030205" pitchFamily="66" charset="0"/>
            </a:endParaRPr>
          </a:p>
          <a:p>
            <a:pPr algn="l"/>
            <a:endParaRPr lang="de-DE" dirty="0">
              <a:latin typeface="Papyrus" panose="03070502060502030205" pitchFamily="66" charset="0"/>
            </a:endParaRPr>
          </a:p>
        </p:txBody>
      </p:sp>
      <p:pic>
        <p:nvPicPr>
          <p:cNvPr id="8" name="Grafik 7">
            <a:extLst>
              <a:ext uri="{FF2B5EF4-FFF2-40B4-BE49-F238E27FC236}">
                <a16:creationId xmlns:a16="http://schemas.microsoft.com/office/drawing/2014/main" id="{94032022-39E8-FA92-510B-F744847FF6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1058" y="1401027"/>
            <a:ext cx="3387012" cy="4348066"/>
          </a:xfrm>
          <a:prstGeom prst="ellipse">
            <a:avLst/>
          </a:prstGeom>
          <a:ln>
            <a:noFill/>
          </a:ln>
          <a:effectLst>
            <a:softEdge rad="112500"/>
          </a:effectLst>
        </p:spPr>
      </p:pic>
      <p:sp>
        <p:nvSpPr>
          <p:cNvPr id="9" name="Sprechblase: rechteckig 8">
            <a:extLst>
              <a:ext uri="{FF2B5EF4-FFF2-40B4-BE49-F238E27FC236}">
                <a16:creationId xmlns:a16="http://schemas.microsoft.com/office/drawing/2014/main" id="{3B8AE869-5A4F-AFAE-F8CF-3307A3D5FD06}"/>
              </a:ext>
            </a:extLst>
          </p:cNvPr>
          <p:cNvSpPr/>
          <p:nvPr/>
        </p:nvSpPr>
        <p:spPr>
          <a:xfrm>
            <a:off x="3289496" y="1038354"/>
            <a:ext cx="2420839" cy="832065"/>
          </a:xfrm>
          <a:prstGeom prst="wedgeRectCallout">
            <a:avLst>
              <a:gd name="adj1" fmla="val -60881"/>
              <a:gd name="adj2" fmla="val 42549"/>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Es folgt: </a:t>
            </a:r>
            <a:r>
              <a:rPr lang="de-DE" b="1" dirty="0">
                <a:latin typeface="Papyrus" panose="03070502060502030205" pitchFamily="66" charset="0"/>
              </a:rPr>
              <a:t>das große Finale!</a:t>
            </a:r>
            <a:endParaRPr lang="de-DE" dirty="0">
              <a:latin typeface="Papyrus" panose="03070502060502030205" pitchFamily="66" charset="0"/>
            </a:endParaRPr>
          </a:p>
        </p:txBody>
      </p:sp>
      <p:sp>
        <p:nvSpPr>
          <p:cNvPr id="14" name="Rechteck: abgerundete Ecken 13">
            <a:hlinkClick r:id="rId4" action="ppaction://hlinksldjump"/>
            <a:extLst>
              <a:ext uri="{FF2B5EF4-FFF2-40B4-BE49-F238E27FC236}">
                <a16:creationId xmlns:a16="http://schemas.microsoft.com/office/drawing/2014/main" id="{4E1DB77B-4DF3-E0B0-4ACE-C71357C79EB5}"/>
              </a:ext>
            </a:extLst>
          </p:cNvPr>
          <p:cNvSpPr/>
          <p:nvPr/>
        </p:nvSpPr>
        <p:spPr>
          <a:xfrm>
            <a:off x="5109460"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2,7,9</a:t>
            </a:r>
          </a:p>
        </p:txBody>
      </p:sp>
      <p:sp>
        <p:nvSpPr>
          <p:cNvPr id="16" name="Rechteck: abgerundete Ecken 15">
            <a:hlinkClick r:id="" action="ppaction://hlinkshowjump?jump=nextslide"/>
            <a:extLst>
              <a:ext uri="{FF2B5EF4-FFF2-40B4-BE49-F238E27FC236}">
                <a16:creationId xmlns:a16="http://schemas.microsoft.com/office/drawing/2014/main" id="{94B052C6-DCB1-45E6-5741-6EDDC0F1A25F}"/>
              </a:ext>
            </a:extLst>
          </p:cNvPr>
          <p:cNvSpPr/>
          <p:nvPr/>
        </p:nvSpPr>
        <p:spPr>
          <a:xfrm>
            <a:off x="6229792"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2,7</a:t>
            </a:r>
          </a:p>
        </p:txBody>
      </p:sp>
      <p:sp>
        <p:nvSpPr>
          <p:cNvPr id="17" name="Rechteck: abgerundete Ecken 16">
            <a:hlinkClick r:id="rId4" action="ppaction://hlinksldjump"/>
            <a:extLst>
              <a:ext uri="{FF2B5EF4-FFF2-40B4-BE49-F238E27FC236}">
                <a16:creationId xmlns:a16="http://schemas.microsoft.com/office/drawing/2014/main" id="{B8F4924B-0E4E-AE96-E77D-3369EB0A780F}"/>
              </a:ext>
            </a:extLst>
          </p:cNvPr>
          <p:cNvSpPr/>
          <p:nvPr/>
        </p:nvSpPr>
        <p:spPr>
          <a:xfrm>
            <a:off x="7350124" y="4133755"/>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
        <p:nvSpPr>
          <p:cNvPr id="18" name="Rechteck: abgerundete Ecken 17">
            <a:hlinkClick r:id="rId4" action="ppaction://hlinksldjump"/>
            <a:extLst>
              <a:ext uri="{FF2B5EF4-FFF2-40B4-BE49-F238E27FC236}">
                <a16:creationId xmlns:a16="http://schemas.microsoft.com/office/drawing/2014/main" id="{30CDB363-3A33-10D3-1583-EEBB5389572A}"/>
              </a:ext>
            </a:extLst>
          </p:cNvPr>
          <p:cNvSpPr/>
          <p:nvPr/>
        </p:nvSpPr>
        <p:spPr>
          <a:xfrm>
            <a:off x="8470456" y="4127982"/>
            <a:ext cx="10214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1" name="Scrollen: horizontal 10">
            <a:extLst>
              <a:ext uri="{FF2B5EF4-FFF2-40B4-BE49-F238E27FC236}">
                <a16:creationId xmlns:a16="http://schemas.microsoft.com/office/drawing/2014/main" id="{45AD8ED5-EB06-92CE-4977-0E3D8541634A}"/>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2" name="Grafik 11">
            <a:extLst>
              <a:ext uri="{FF2B5EF4-FFF2-40B4-BE49-F238E27FC236}">
                <a16:creationId xmlns:a16="http://schemas.microsoft.com/office/drawing/2014/main" id="{B42254FB-A192-E469-12FB-03FDDAB365B9}"/>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20" name="Grafik 19">
            <a:extLst>
              <a:ext uri="{FF2B5EF4-FFF2-40B4-BE49-F238E27FC236}">
                <a16:creationId xmlns:a16="http://schemas.microsoft.com/office/drawing/2014/main" id="{4C56B190-67EE-1D40-16B4-B5891516A27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21" name="Grafik 20">
            <a:extLst>
              <a:ext uri="{FF2B5EF4-FFF2-40B4-BE49-F238E27FC236}">
                <a16:creationId xmlns:a16="http://schemas.microsoft.com/office/drawing/2014/main" id="{AA863C0F-A659-A059-D401-6940D42AC1BA}"/>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22" name="Rechteck: abgerundete Ecken 21">
            <a:hlinkClick r:id="rId9" action="ppaction://hlinksldjump"/>
            <a:extLst>
              <a:ext uri="{FF2B5EF4-FFF2-40B4-BE49-F238E27FC236}">
                <a16:creationId xmlns:a16="http://schemas.microsoft.com/office/drawing/2014/main" id="{CF824560-6673-53F1-6924-B299AAFE6866}"/>
              </a:ext>
            </a:extLst>
          </p:cNvPr>
          <p:cNvSpPr/>
          <p:nvPr/>
        </p:nvSpPr>
        <p:spPr>
          <a:xfrm>
            <a:off x="10685505" y="348207"/>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pic>
        <p:nvPicPr>
          <p:cNvPr id="5" name="Grafik 4">
            <a:extLst>
              <a:ext uri="{FF2B5EF4-FFF2-40B4-BE49-F238E27FC236}">
                <a16:creationId xmlns:a16="http://schemas.microsoft.com/office/drawing/2014/main" id="{C4EB4C92-013C-9C9C-1AF0-97C14BC07061}"/>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pic>
        <p:nvPicPr>
          <p:cNvPr id="13" name="Grafik 12">
            <a:extLst>
              <a:ext uri="{FF2B5EF4-FFF2-40B4-BE49-F238E27FC236}">
                <a16:creationId xmlns:a16="http://schemas.microsoft.com/office/drawing/2014/main" id="{5C8DD53F-B2AE-E187-5B0B-783C9610E479}"/>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sp>
        <p:nvSpPr>
          <p:cNvPr id="4" name="Welle 3">
            <a:extLst>
              <a:ext uri="{FF2B5EF4-FFF2-40B4-BE49-F238E27FC236}">
                <a16:creationId xmlns:a16="http://schemas.microsoft.com/office/drawing/2014/main" id="{F54B1B6F-E46E-A8E0-EF31-A795081E65AA}"/>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6 </a:t>
            </a:r>
            <a:r>
              <a:rPr lang="de-DE" sz="1800" dirty="0">
                <a:latin typeface="Papyrus" panose="03070502060502030205" pitchFamily="66" charset="0"/>
              </a:rPr>
              <a:t>/6</a:t>
            </a:r>
          </a:p>
        </p:txBody>
      </p:sp>
      <p:pic>
        <p:nvPicPr>
          <p:cNvPr id="15" name="Grafik 14">
            <a:extLst>
              <a:ext uri="{FF2B5EF4-FFF2-40B4-BE49-F238E27FC236}">
                <a16:creationId xmlns:a16="http://schemas.microsoft.com/office/drawing/2014/main" id="{29668551-E57C-59D3-EF45-609663EA3F2B}"/>
              </a:ext>
            </a:extLst>
          </p:cNvPr>
          <p:cNvPicPr>
            <a:picLocks noChangeAspect="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l="-27121"/>
          <a:stretch/>
        </p:blipFill>
        <p:spPr>
          <a:xfrm>
            <a:off x="8300086" y="5076142"/>
            <a:ext cx="661962" cy="887459"/>
          </a:xfrm>
          <a:prstGeom prst="rect">
            <a:avLst/>
          </a:prstGeom>
        </p:spPr>
      </p:pic>
    </p:spTree>
    <p:extLst>
      <p:ext uri="{BB962C8B-B14F-4D97-AF65-F5344CB8AC3E}">
        <p14:creationId xmlns:p14="http://schemas.microsoft.com/office/powerpoint/2010/main" val="30606846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5" name="Grafik 4">
            <a:hlinkClick r:id="" action="ppaction://hlinkshowjump?jump=nextslide"/>
            <a:extLst>
              <a:ext uri="{FF2B5EF4-FFF2-40B4-BE49-F238E27FC236}">
                <a16:creationId xmlns:a16="http://schemas.microsoft.com/office/drawing/2014/main" id="{78045E95-8FAE-5BA9-5EEB-5036A5472B0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781823" y="4298446"/>
            <a:ext cx="551155" cy="647008"/>
          </a:xfrm>
          <a:prstGeom prst="rect">
            <a:avLst/>
          </a:prstGeom>
        </p:spPr>
      </p:pic>
      <p:sp>
        <p:nvSpPr>
          <p:cNvPr id="10" name="Rechteck 9">
            <a:hlinkClick r:id="rId4" action="ppaction://hlinksldjump"/>
            <a:extLst>
              <a:ext uri="{FF2B5EF4-FFF2-40B4-BE49-F238E27FC236}">
                <a16:creationId xmlns:a16="http://schemas.microsoft.com/office/drawing/2014/main" id="{DDE237E4-DE7E-B348-F27B-E73173819158}"/>
              </a:ext>
            </a:extLst>
          </p:cNvPr>
          <p:cNvSpPr/>
          <p:nvPr/>
        </p:nvSpPr>
        <p:spPr>
          <a:xfrm>
            <a:off x="1443276" y="4018435"/>
            <a:ext cx="1228250" cy="28001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Gefangen!</a:t>
            </a:r>
          </a:p>
        </p:txBody>
      </p:sp>
      <p:sp>
        <p:nvSpPr>
          <p:cNvPr id="6" name="Welle 5">
            <a:extLst>
              <a:ext uri="{FF2B5EF4-FFF2-40B4-BE49-F238E27FC236}">
                <a16:creationId xmlns:a16="http://schemas.microsoft.com/office/drawing/2014/main" id="{6723B92D-8090-08B2-E596-C949D41DB962}"/>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spTree>
    <p:extLst>
      <p:ext uri="{BB962C8B-B14F-4D97-AF65-F5344CB8AC3E}">
        <p14:creationId xmlns:p14="http://schemas.microsoft.com/office/powerpoint/2010/main" val="29830077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1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93916DA-8700-EC68-F24F-9FCD116262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0619"/>
            <a:ext cx="12192000" cy="7315201"/>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8" name="Sprechblase: rechteckig 7">
            <a:extLst>
              <a:ext uri="{FF2B5EF4-FFF2-40B4-BE49-F238E27FC236}">
                <a16:creationId xmlns:a16="http://schemas.microsoft.com/office/drawing/2014/main" id="{3DABE3E5-31C6-0B14-F658-5B208AA05FC7}"/>
              </a:ext>
            </a:extLst>
          </p:cNvPr>
          <p:cNvSpPr/>
          <p:nvPr/>
        </p:nvSpPr>
        <p:spPr>
          <a:xfrm>
            <a:off x="5130599" y="1100269"/>
            <a:ext cx="5919818" cy="2446630"/>
          </a:xfrm>
          <a:prstGeom prst="wedgeRectCallout">
            <a:avLst>
              <a:gd name="adj1" fmla="val -75068"/>
              <a:gd name="adj2" fmla="val 30608"/>
            </a:avLst>
          </a:prstGeom>
        </p:spPr>
        <p:style>
          <a:lnRef idx="2">
            <a:schemeClr val="dk1"/>
          </a:lnRef>
          <a:fillRef idx="1">
            <a:schemeClr val="lt1"/>
          </a:fillRef>
          <a:effectRef idx="0">
            <a:schemeClr val="dk1"/>
          </a:effectRef>
          <a:fontRef idx="minor">
            <a:schemeClr val="dk1"/>
          </a:fontRef>
        </p:style>
        <p:txBody>
          <a:bodyPr rtlCol="0" anchor="ctr"/>
          <a:lstStyle/>
          <a:p>
            <a:pPr algn="l"/>
            <a:r>
              <a:rPr lang="de-DE" b="0" i="0" dirty="0">
                <a:effectLst/>
                <a:latin typeface="Papyrus" panose="03070502060502030205" pitchFamily="66" charset="0"/>
              </a:rPr>
              <a:t>Du hast mit </a:t>
            </a:r>
            <a:r>
              <a:rPr lang="de-DE" b="1" i="0" dirty="0">
                <a:effectLst/>
                <a:latin typeface="Papyrus" panose="03070502060502030205" pitchFamily="66" charset="0"/>
              </a:rPr>
              <a:t>geholfen</a:t>
            </a:r>
            <a:r>
              <a:rPr lang="de-DE" b="0" i="0" dirty="0">
                <a:effectLst/>
                <a:latin typeface="Papyrus" panose="03070502060502030205" pitchFamily="66" charset="0"/>
              </a:rPr>
              <a:t>, mein </a:t>
            </a:r>
            <a:r>
              <a:rPr lang="de-DE" b="1" i="0" dirty="0">
                <a:effectLst/>
                <a:latin typeface="Papyrus" panose="03070502060502030205" pitchFamily="66" charset="0"/>
              </a:rPr>
              <a:t>Missgeschick zu beseitigen</a:t>
            </a:r>
            <a:r>
              <a:rPr lang="de-DE" b="0" i="0" dirty="0">
                <a:effectLst/>
                <a:latin typeface="Papyrus" panose="03070502060502030205" pitchFamily="66" charset="0"/>
              </a:rPr>
              <a:t>. Ich habe nun keine weitere Verwendung für </a:t>
            </a:r>
            <a:r>
              <a:rPr lang="de-DE" dirty="0">
                <a:latin typeface="Papyrus" panose="03070502060502030205" pitchFamily="66" charset="0"/>
              </a:rPr>
              <a:t>d</a:t>
            </a:r>
            <a:r>
              <a:rPr lang="de-DE" b="0" i="0" dirty="0">
                <a:effectLst/>
                <a:latin typeface="Papyrus" panose="03070502060502030205" pitchFamily="66" charset="0"/>
              </a:rPr>
              <a:t>ich. Folge den Treppen hinab und halte dich bei der schweren Eisentür links, so kommst du aus der Burg. U</a:t>
            </a:r>
            <a:r>
              <a:rPr lang="de-DE" dirty="0">
                <a:latin typeface="Papyrus" panose="03070502060502030205" pitchFamily="66" charset="0"/>
              </a:rPr>
              <a:t>nd nun: </a:t>
            </a:r>
            <a:r>
              <a:rPr lang="de-DE" b="1" i="0" dirty="0">
                <a:effectLst/>
                <a:latin typeface="Papyrus" panose="03070502060502030205" pitchFamily="66" charset="0"/>
              </a:rPr>
              <a:t>geh</a:t>
            </a:r>
            <a:r>
              <a:rPr lang="de-DE" b="0" i="0" dirty="0">
                <a:effectLst/>
                <a:latin typeface="Papyrus" panose="03070502060502030205" pitchFamily="66" charset="0"/>
              </a:rPr>
              <a:t>!</a:t>
            </a:r>
          </a:p>
        </p:txBody>
      </p:sp>
      <p:sp>
        <p:nvSpPr>
          <p:cNvPr id="3" name="Rechteck: abgerundete Ecken 2">
            <a:hlinkClick r:id="rId3" action="ppaction://hlinksldjump"/>
            <a:extLst>
              <a:ext uri="{FF2B5EF4-FFF2-40B4-BE49-F238E27FC236}">
                <a16:creationId xmlns:a16="http://schemas.microsoft.com/office/drawing/2014/main" id="{15817F46-2104-9840-E6E1-27E9AFE35C45}"/>
              </a:ext>
            </a:extLst>
          </p:cNvPr>
          <p:cNvSpPr/>
          <p:nvPr/>
        </p:nvSpPr>
        <p:spPr>
          <a:xfrm>
            <a:off x="8463074" y="3039978"/>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Gerne doch!</a:t>
            </a:r>
          </a:p>
        </p:txBody>
      </p:sp>
    </p:spTree>
    <p:extLst>
      <p:ext uri="{BB962C8B-B14F-4D97-AF65-F5344CB8AC3E}">
        <p14:creationId xmlns:p14="http://schemas.microsoft.com/office/powerpoint/2010/main" val="3133178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Sprechblase: rechteckig 4">
            <a:extLst>
              <a:ext uri="{FF2B5EF4-FFF2-40B4-BE49-F238E27FC236}">
                <a16:creationId xmlns:a16="http://schemas.microsoft.com/office/drawing/2014/main" id="{FF034DAE-927B-11AB-B04A-434A747D05C3}"/>
              </a:ext>
            </a:extLst>
          </p:cNvPr>
          <p:cNvSpPr/>
          <p:nvPr/>
        </p:nvSpPr>
        <p:spPr>
          <a:xfrm>
            <a:off x="4213683" y="1989659"/>
            <a:ext cx="6268172" cy="2406850"/>
          </a:xfrm>
          <a:prstGeom prst="wedgeRectCallout">
            <a:avLst>
              <a:gd name="adj1" fmla="val -68069"/>
              <a:gd name="adj2" fmla="val -534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Wer schleicht denn da durch die Tür</a:t>
            </a:r>
            <a:r>
              <a:rPr lang="de-DE" dirty="0">
                <a:latin typeface="Papyrus" panose="03070502060502030205" pitchFamily="66" charset="0"/>
              </a:rPr>
              <a:t>?! </a:t>
            </a:r>
            <a:r>
              <a:rPr lang="de-DE" dirty="0" err="1">
                <a:latin typeface="Papyrus" panose="03070502060502030205" pitchFamily="66" charset="0"/>
              </a:rPr>
              <a:t>Tach</a:t>
            </a:r>
            <a:r>
              <a:rPr lang="de-DE" dirty="0">
                <a:latin typeface="Papyrus" panose="03070502060502030205" pitchFamily="66" charset="0"/>
              </a:rPr>
              <a:t>, man nennt mich den </a:t>
            </a:r>
            <a:r>
              <a:rPr lang="de-DE" b="1" dirty="0">
                <a:latin typeface="Papyrus" panose="03070502060502030205" pitchFamily="66" charset="0"/>
              </a:rPr>
              <a:t>Zauberlehrling</a:t>
            </a:r>
            <a:r>
              <a:rPr lang="de-DE" dirty="0">
                <a:latin typeface="Papyrus" panose="03070502060502030205" pitchFamily="66" charset="0"/>
              </a:rPr>
              <a:t>! Während mein Meister oben im Turm über wichtige Dinge nachdenkt, muss ich hier unten im Torhaus den Boden wischen – ich bin es langsam leid! </a:t>
            </a:r>
            <a:r>
              <a:rPr lang="de-DE" b="1" dirty="0">
                <a:latin typeface="Papyrus" panose="03070502060502030205" pitchFamily="66" charset="0"/>
              </a:rPr>
              <a:t>Aber, hey, hast du vielleicht Lust, mich mit einem kleinen Rätsel abzulenken? </a:t>
            </a:r>
            <a:r>
              <a:rPr lang="de-DE" dirty="0">
                <a:latin typeface="Papyrus" panose="03070502060502030205" pitchFamily="66" charset="0"/>
              </a:rPr>
              <a:t>Dann helfe ich dir auch gerne, aus dieser langweiligen Burg zu entkommen!</a:t>
            </a:r>
            <a:endParaRPr lang="de-DE" b="1" dirty="0">
              <a:latin typeface="Papyrus" panose="03070502060502030205" pitchFamily="66" charset="0"/>
            </a:endParaRPr>
          </a:p>
        </p:txBody>
      </p:sp>
      <p:pic>
        <p:nvPicPr>
          <p:cNvPr id="8" name="Grafik 7">
            <a:extLst>
              <a:ext uri="{FF2B5EF4-FFF2-40B4-BE49-F238E27FC236}">
                <a16:creationId xmlns:a16="http://schemas.microsoft.com/office/drawing/2014/main" id="{626CFDB1-B9B9-A667-719D-25074B2FFFB0}"/>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485451" y="249029"/>
            <a:ext cx="3578774" cy="6439000"/>
          </a:xfrm>
          <a:prstGeom prst="rect">
            <a:avLst/>
          </a:prstGeom>
        </p:spPr>
      </p:pic>
      <p:sp>
        <p:nvSpPr>
          <p:cNvPr id="3" name="Rechteck: abgerundete Ecken 2">
            <a:hlinkClick r:id="" action="ppaction://hlinkshowjump?jump=nextslide"/>
            <a:extLst>
              <a:ext uri="{FF2B5EF4-FFF2-40B4-BE49-F238E27FC236}">
                <a16:creationId xmlns:a16="http://schemas.microsoft.com/office/drawing/2014/main" id="{3CB44483-F298-5EDE-0C49-91C693255D60}"/>
              </a:ext>
            </a:extLst>
          </p:cNvPr>
          <p:cNvSpPr/>
          <p:nvPr/>
        </p:nvSpPr>
        <p:spPr>
          <a:xfrm>
            <a:off x="8127777" y="3916755"/>
            <a:ext cx="2004514"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Auf geht‘s!</a:t>
            </a:r>
          </a:p>
        </p:txBody>
      </p:sp>
      <p:sp>
        <p:nvSpPr>
          <p:cNvPr id="9" name="Sprechblase: rechteckig 8">
            <a:extLst>
              <a:ext uri="{FF2B5EF4-FFF2-40B4-BE49-F238E27FC236}">
                <a16:creationId xmlns:a16="http://schemas.microsoft.com/office/drawing/2014/main" id="{7B4854BD-F78E-D920-4E20-2689F0DF239D}"/>
              </a:ext>
            </a:extLst>
          </p:cNvPr>
          <p:cNvSpPr/>
          <p:nvPr/>
        </p:nvSpPr>
        <p:spPr>
          <a:xfrm>
            <a:off x="3301408" y="666669"/>
            <a:ext cx="2496535" cy="508777"/>
          </a:xfrm>
          <a:prstGeom prst="wedgeRectCallout">
            <a:avLst>
              <a:gd name="adj1" fmla="val -66219"/>
              <a:gd name="adj2" fmla="val 12078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 …</a:t>
            </a:r>
          </a:p>
        </p:txBody>
      </p:sp>
      <p:sp>
        <p:nvSpPr>
          <p:cNvPr id="10" name="Textfeld 9">
            <a:extLst>
              <a:ext uri="{FF2B5EF4-FFF2-40B4-BE49-F238E27FC236}">
                <a16:creationId xmlns:a16="http://schemas.microsoft.com/office/drawing/2014/main" id="{AE83DB7D-7D72-4C2A-BCC6-96714F7F2339}"/>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21139145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9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700"/>
                                        <p:tgtEl>
                                          <p:spTgt spid="9"/>
                                        </p:tgtEl>
                                      </p:cBhvr>
                                    </p:animEffect>
                                  </p:childTnLst>
                                </p:cTn>
                              </p:par>
                              <p:par>
                                <p:cTn id="11" presetID="10" presetClass="entr" presetSubtype="0" fill="hold" grpId="0" nodeType="withEffect">
                                  <p:stCondLst>
                                    <p:cond delay="47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3" name="Rechteck: abgerundete Ecken 4">
            <a:hlinkClick r:id="rId4" action="ppaction://hlinksldjump"/>
            <a:extLst>
              <a:ext uri="{FF2B5EF4-FFF2-40B4-BE49-F238E27FC236}">
                <a16:creationId xmlns:a16="http://schemas.microsoft.com/office/drawing/2014/main" id="{2DBE66B5-F46A-D4A5-0465-39509A8B344B}"/>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Textfeld 7">
            <a:extLst>
              <a:ext uri="{FF2B5EF4-FFF2-40B4-BE49-F238E27FC236}">
                <a16:creationId xmlns:a16="http://schemas.microsoft.com/office/drawing/2014/main" id="{A9CA7EDD-A0F0-E2BE-7087-AE1B360B23C5}"/>
              </a:ext>
            </a:extLst>
          </p:cNvPr>
          <p:cNvSpPr txBox="1"/>
          <p:nvPr/>
        </p:nvSpPr>
        <p:spPr>
          <a:xfrm>
            <a:off x="3682677" y="2846861"/>
            <a:ext cx="7587121" cy="1862048"/>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Nachdem die Ritter auf ihren Pferden durch den Burghof ritten, </a:t>
            </a:r>
          </a:p>
          <a:p>
            <a:pPr algn="l">
              <a:lnSpc>
                <a:spcPct val="200000"/>
              </a:lnSpc>
            </a:pPr>
            <a:r>
              <a:rPr lang="de-DE" sz="2000" b="0" i="0" dirty="0">
                <a:effectLst/>
                <a:latin typeface="Papyrus" panose="03070502060502030205" pitchFamily="66" charset="0"/>
              </a:rPr>
              <a:t>schloss der Burgherr das massive Tor. </a:t>
            </a:r>
          </a:p>
          <a:p>
            <a:pPr algn="l">
              <a:lnSpc>
                <a:spcPct val="200000"/>
              </a:lnSpc>
              <a:buFont typeface="+mj-lt"/>
              <a:buAutoNum type="arabicPeriod"/>
            </a:pPr>
            <a:endParaRPr lang="de-DE" sz="2000" b="0" i="0" dirty="0">
              <a:effectLst/>
              <a:latin typeface="Papyrus" panose="03070502060502030205" pitchFamily="66" charset="0"/>
            </a:endParaRP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5"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902161"/>
            <a:ext cx="5256963" cy="1259188"/>
          </a:xfrm>
          <a:prstGeom prst="wedgeRectCallout">
            <a:avLst>
              <a:gd name="adj1" fmla="val -42661"/>
              <a:gd name="adj2" fmla="val 118081"/>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Ich möchte dir eine Geschichte erzählen. </a:t>
            </a:r>
            <a:r>
              <a:rPr lang="de-DE" b="1" dirty="0">
                <a:latin typeface="Papyrus" panose="03070502060502030205" pitchFamily="66" charset="0"/>
              </a:rPr>
              <a:t>Finde in jedem Abschnitt meiner Geschichte den </a:t>
            </a:r>
            <a:r>
              <a:rPr lang="de-DE" b="1" u="sng" dirty="0">
                <a:latin typeface="Papyrus" panose="03070502060502030205" pitchFamily="66" charset="0"/>
              </a:rPr>
              <a:t>Nebensatz</a:t>
            </a:r>
            <a:r>
              <a:rPr lang="de-DE" b="1" dirty="0">
                <a:latin typeface="Papyrus" panose="03070502060502030205" pitchFamily="66" charset="0"/>
              </a:rPr>
              <a:t> und klicke ihn an!</a:t>
            </a:r>
          </a:p>
        </p:txBody>
      </p:sp>
      <p:sp>
        <p:nvSpPr>
          <p:cNvPr id="12" name="Rechteck 11">
            <a:hlinkClick r:id="" action="ppaction://hlinkshowjump?jump=nextslide"/>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5" name="Welle 14">
            <a:extLst>
              <a:ext uri="{FF2B5EF4-FFF2-40B4-BE49-F238E27FC236}">
                <a16:creationId xmlns:a16="http://schemas.microsoft.com/office/drawing/2014/main" id="{95CB79D8-3B28-55D2-7786-F1C7C5B344E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1/6</a:t>
            </a:r>
          </a:p>
        </p:txBody>
      </p:sp>
      <p:sp>
        <p:nvSpPr>
          <p:cNvPr id="14" name="Rechteck 13">
            <a:hlinkClick r:id="rId6" action="ppaction://hlinksldjump"/>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4" name="Scrollen: horizontal 3">
            <a:extLst>
              <a:ext uri="{FF2B5EF4-FFF2-40B4-BE49-F238E27FC236}">
                <a16:creationId xmlns:a16="http://schemas.microsoft.com/office/drawing/2014/main" id="{853B0C01-1AD2-FC0A-FD51-4CBF2CE32C6F}"/>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5" name="Grafik 4">
            <a:extLst>
              <a:ext uri="{FF2B5EF4-FFF2-40B4-BE49-F238E27FC236}">
                <a16:creationId xmlns:a16="http://schemas.microsoft.com/office/drawing/2014/main" id="{CF361487-9B95-5EDE-F522-AA660BA3DCD0}"/>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spTree>
    <p:extLst>
      <p:ext uri="{BB962C8B-B14F-4D97-AF65-F5344CB8AC3E}">
        <p14:creationId xmlns:p14="http://schemas.microsoft.com/office/powerpoint/2010/main" val="28570857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65236" y="2838772"/>
            <a:ext cx="7587121" cy="1862048"/>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Die Burg,</a:t>
            </a:r>
          </a:p>
          <a:p>
            <a:pPr algn="l">
              <a:lnSpc>
                <a:spcPct val="200000"/>
              </a:lnSpc>
            </a:pPr>
            <a:r>
              <a:rPr lang="de-DE" sz="2000" b="0" i="0" dirty="0">
                <a:effectLst/>
                <a:latin typeface="Papyrus" panose="03070502060502030205" pitchFamily="66" charset="0"/>
              </a:rPr>
              <a:t>die hoch auf dem Hügel stand,</a:t>
            </a:r>
          </a:p>
          <a:p>
            <a:pPr algn="l">
              <a:lnSpc>
                <a:spcPct val="200000"/>
              </a:lnSpc>
            </a:pPr>
            <a:r>
              <a:rPr lang="de-DE" sz="2000" b="0" i="0" dirty="0">
                <a:effectLst/>
                <a:latin typeface="Papyrus" panose="03070502060502030205" pitchFamily="66" charset="0"/>
              </a:rPr>
              <a:t> war ein beeindruckendes Bauwerk. </a:t>
            </a: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473525"/>
            <a:ext cx="5256963" cy="687824"/>
          </a:xfrm>
          <a:prstGeom prst="wedgeRectCallout">
            <a:avLst>
              <a:gd name="adj1" fmla="val -40553"/>
              <a:gd name="adj2" fmla="val 1529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Okay</a:t>
            </a:r>
            <a:r>
              <a:rPr lang="de-DE" dirty="0">
                <a:latin typeface="Papyrus" panose="03070502060502030205" pitchFamily="66" charset="0"/>
              </a:rPr>
              <a:t>, weiter geht’s.</a:t>
            </a:r>
          </a:p>
        </p:txBody>
      </p:sp>
      <p:sp>
        <p:nvSpPr>
          <p:cNvPr id="12" name="Rechteck 11">
            <a:hlinkClick r:id="rId5" action="ppaction://hlinksldjump"/>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 action="ppaction://hlinkshowjump?jump=nextslide"/>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4" name="Rechteck 3">
            <a:hlinkClick r:id="rId5" action="ppaction://hlinksldjump"/>
            <a:extLst>
              <a:ext uri="{FF2B5EF4-FFF2-40B4-BE49-F238E27FC236}">
                <a16:creationId xmlns:a16="http://schemas.microsoft.com/office/drawing/2014/main" id="{0CF37B1D-E658-D417-184D-2691FFA47898}"/>
              </a:ext>
            </a:extLst>
          </p:cNvPr>
          <p:cNvSpPr/>
          <p:nvPr/>
        </p:nvSpPr>
        <p:spPr>
          <a:xfrm>
            <a:off x="3565236" y="4241023"/>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2 </a:t>
            </a:r>
            <a:r>
              <a:rPr lang="de-DE" sz="1800" dirty="0">
                <a:latin typeface="Papyrus" panose="03070502060502030205" pitchFamily="66" charset="0"/>
              </a:rPr>
              <a:t>/6</a:t>
            </a:r>
          </a:p>
        </p:txBody>
      </p:sp>
      <p:pic>
        <p:nvPicPr>
          <p:cNvPr id="13" name="Grafik 12">
            <a:extLst>
              <a:ext uri="{FF2B5EF4-FFF2-40B4-BE49-F238E27FC236}">
                <a16:creationId xmlns:a16="http://schemas.microsoft.com/office/drawing/2014/main" id="{F5F465F1-D639-825C-676F-5F02A5CDE443}"/>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sp>
        <p:nvSpPr>
          <p:cNvPr id="5" name="Scrollen: horizontal 4">
            <a:extLst>
              <a:ext uri="{FF2B5EF4-FFF2-40B4-BE49-F238E27FC236}">
                <a16:creationId xmlns:a16="http://schemas.microsoft.com/office/drawing/2014/main" id="{77428746-CFC1-3F2B-417F-2AF78DAE4039}"/>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6" name="Grafik 15">
            <a:extLst>
              <a:ext uri="{FF2B5EF4-FFF2-40B4-BE49-F238E27FC236}">
                <a16:creationId xmlns:a16="http://schemas.microsoft.com/office/drawing/2014/main" id="{6ACA81E3-7F26-37D4-A3F2-E794550DAA98}"/>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7" name="Grafik 16">
            <a:extLst>
              <a:ext uri="{FF2B5EF4-FFF2-40B4-BE49-F238E27FC236}">
                <a16:creationId xmlns:a16="http://schemas.microsoft.com/office/drawing/2014/main" id="{1493483E-D4D3-CC24-F0F4-5B684F21ECA0}"/>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sp>
        <p:nvSpPr>
          <p:cNvPr id="15" name="Rechteck: abgerundete Ecken 4">
            <a:hlinkClick r:id="rId8" action="ppaction://hlinksldjump"/>
            <a:extLst>
              <a:ext uri="{FF2B5EF4-FFF2-40B4-BE49-F238E27FC236}">
                <a16:creationId xmlns:a16="http://schemas.microsoft.com/office/drawing/2014/main" id="{81FAB445-0633-4306-1D83-ED35AFC4BAE5}"/>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9315831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81488" y="2817970"/>
            <a:ext cx="7587121" cy="1246495"/>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Wenn Feinde die Burg belagerten,</a:t>
            </a:r>
          </a:p>
          <a:p>
            <a:pPr algn="l">
              <a:lnSpc>
                <a:spcPct val="200000"/>
              </a:lnSpc>
            </a:pPr>
            <a:r>
              <a:rPr lang="de-DE" sz="2000" b="0" i="0" dirty="0">
                <a:effectLst/>
                <a:latin typeface="Papyrus" panose="03070502060502030205" pitchFamily="66" charset="0"/>
              </a:rPr>
              <a:t>konnten die Bewohner monatelang in ihr ausharren.</a:t>
            </a: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551709"/>
            <a:ext cx="5256963" cy="609640"/>
          </a:xfrm>
          <a:prstGeom prst="wedgeRectCallout">
            <a:avLst>
              <a:gd name="adj1" fmla="val -41255"/>
              <a:gd name="adj2" fmla="val 1665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Gut gemacht</a:t>
            </a:r>
            <a:r>
              <a:rPr lang="de-DE" dirty="0">
                <a:latin typeface="Papyrus" panose="03070502060502030205" pitchFamily="66" charset="0"/>
              </a:rPr>
              <a:t>, so geht die Geschichte weiter:</a:t>
            </a:r>
          </a:p>
        </p:txBody>
      </p:sp>
      <p:sp>
        <p:nvSpPr>
          <p:cNvPr id="12" name="Rechteck 11">
            <a:hlinkClick r:id="" action="ppaction://hlinkshowjump?jump=nextslide"/>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rId5" action="ppaction://hlinksldjump"/>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3 </a:t>
            </a:r>
            <a:r>
              <a:rPr lang="de-DE" sz="1800" dirty="0">
                <a:latin typeface="Papyrus" panose="03070502060502030205" pitchFamily="66" charset="0"/>
              </a:rPr>
              <a:t>/6</a:t>
            </a:r>
          </a:p>
        </p:txBody>
      </p:sp>
      <p:sp>
        <p:nvSpPr>
          <p:cNvPr id="15" name="Scrollen: horizontal 14">
            <a:extLst>
              <a:ext uri="{FF2B5EF4-FFF2-40B4-BE49-F238E27FC236}">
                <a16:creationId xmlns:a16="http://schemas.microsoft.com/office/drawing/2014/main" id="{6CE8BB1E-3C0C-C543-5366-94C4E6CE4E97}"/>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 name="Grafik 3">
            <a:extLst>
              <a:ext uri="{FF2B5EF4-FFF2-40B4-BE49-F238E27FC236}">
                <a16:creationId xmlns:a16="http://schemas.microsoft.com/office/drawing/2014/main" id="{6824B490-E122-4DDA-41E6-3E57966009E2}"/>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5" name="Grafik 4">
            <a:extLst>
              <a:ext uri="{FF2B5EF4-FFF2-40B4-BE49-F238E27FC236}">
                <a16:creationId xmlns:a16="http://schemas.microsoft.com/office/drawing/2014/main" id="{59409B26-1F7D-F4BD-CE36-BB6A7D01487B}"/>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3" name="Grafik 12">
            <a:extLst>
              <a:ext uri="{FF2B5EF4-FFF2-40B4-BE49-F238E27FC236}">
                <a16:creationId xmlns:a16="http://schemas.microsoft.com/office/drawing/2014/main" id="{483D0EC5-AD29-A14F-762D-6163D0783830}"/>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sp>
        <p:nvSpPr>
          <p:cNvPr id="16" name="Rechteck: abgerundete Ecken 4">
            <a:hlinkClick r:id="rId9" action="ppaction://hlinksldjump"/>
            <a:extLst>
              <a:ext uri="{FF2B5EF4-FFF2-40B4-BE49-F238E27FC236}">
                <a16:creationId xmlns:a16="http://schemas.microsoft.com/office/drawing/2014/main" id="{B6A4AE74-CE3F-82E3-7043-89BD3429CD5B}"/>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8756061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662585"/>
            <a:ext cx="5256963" cy="498763"/>
          </a:xfrm>
          <a:prstGeom prst="wedgeRectCallout">
            <a:avLst>
              <a:gd name="adj1" fmla="val -39498"/>
              <a:gd name="adj2" fmla="val 1903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Genau</a:t>
            </a:r>
            <a:r>
              <a:rPr lang="de-DE" dirty="0">
                <a:latin typeface="Papyrus" panose="03070502060502030205" pitchFamily="66" charset="0"/>
              </a:rPr>
              <a:t>,</a:t>
            </a:r>
            <a:r>
              <a:rPr lang="de-DE" b="1" dirty="0">
                <a:latin typeface="Papyrus" panose="03070502060502030205" pitchFamily="66" charset="0"/>
              </a:rPr>
              <a:t> </a:t>
            </a:r>
            <a:r>
              <a:rPr lang="de-DE" dirty="0">
                <a:latin typeface="Papyrus" panose="03070502060502030205" pitchFamily="66" charset="0"/>
              </a:rPr>
              <a:t>dann geschah das:</a:t>
            </a:r>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4 </a:t>
            </a:r>
            <a:r>
              <a:rPr lang="de-DE" sz="1800" dirty="0">
                <a:latin typeface="Papyrus" panose="03070502060502030205" pitchFamily="66" charset="0"/>
              </a:rPr>
              <a:t>/6</a:t>
            </a:r>
          </a:p>
        </p:txBody>
      </p:sp>
      <p:sp>
        <p:nvSpPr>
          <p:cNvPr id="5" name="Textfeld 4">
            <a:extLst>
              <a:ext uri="{FF2B5EF4-FFF2-40B4-BE49-F238E27FC236}">
                <a16:creationId xmlns:a16="http://schemas.microsoft.com/office/drawing/2014/main" id="{710ECFE8-ED62-042C-8598-5931A30E9898}"/>
              </a:ext>
            </a:extLst>
          </p:cNvPr>
          <p:cNvSpPr txBox="1"/>
          <p:nvPr/>
        </p:nvSpPr>
        <p:spPr>
          <a:xfrm>
            <a:off x="3588503" y="2833205"/>
            <a:ext cx="7587121" cy="1862048"/>
          </a:xfrm>
          <a:prstGeom prst="rect">
            <a:avLst/>
          </a:prstGeom>
          <a:noFill/>
        </p:spPr>
        <p:txBody>
          <a:bodyPr wrap="square">
            <a:spAutoFit/>
          </a:bodyPr>
          <a:lstStyle/>
          <a:p>
            <a:pPr algn="l">
              <a:lnSpc>
                <a:spcPct val="200000"/>
              </a:lnSpc>
            </a:pPr>
            <a:r>
              <a:rPr lang="de-DE" sz="2000" b="0" i="0" dirty="0">
                <a:effectLst/>
                <a:latin typeface="Papyrus" panose="03070502060502030205" pitchFamily="66" charset="0"/>
              </a:rPr>
              <a:t>Der Burgherr,</a:t>
            </a:r>
          </a:p>
          <a:p>
            <a:pPr algn="l">
              <a:lnSpc>
                <a:spcPct val="200000"/>
              </a:lnSpc>
            </a:pPr>
            <a:r>
              <a:rPr lang="de-DE" sz="2000" b="0" i="0" dirty="0">
                <a:effectLst/>
                <a:latin typeface="Papyrus" panose="03070502060502030205" pitchFamily="66" charset="0"/>
              </a:rPr>
              <a:t>der die Kontrolle über die Burg hatte,</a:t>
            </a:r>
          </a:p>
          <a:p>
            <a:pPr algn="l">
              <a:lnSpc>
                <a:spcPct val="200000"/>
              </a:lnSpc>
            </a:pPr>
            <a:r>
              <a:rPr lang="de-DE" sz="2000" b="0" i="0" dirty="0">
                <a:effectLst/>
                <a:latin typeface="Papyrus" panose="03070502060502030205" pitchFamily="66" charset="0"/>
              </a:rPr>
              <a:t>war ein mächtiger Mann. </a:t>
            </a:r>
          </a:p>
        </p:txBody>
      </p:sp>
      <p:sp>
        <p:nvSpPr>
          <p:cNvPr id="12" name="Rechteck 11">
            <a:hlinkClick r:id="rId5" action="ppaction://hlinksldjump"/>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4" name="Rechteck 3">
            <a:hlinkClick r:id="rId5" action="ppaction://hlinksldjump"/>
            <a:extLst>
              <a:ext uri="{FF2B5EF4-FFF2-40B4-BE49-F238E27FC236}">
                <a16:creationId xmlns:a16="http://schemas.microsoft.com/office/drawing/2014/main" id="{0CF37B1D-E658-D417-184D-2691FFA47898}"/>
              </a:ext>
            </a:extLst>
          </p:cNvPr>
          <p:cNvSpPr/>
          <p:nvPr/>
        </p:nvSpPr>
        <p:spPr>
          <a:xfrm>
            <a:off x="3565236" y="4241023"/>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14" name="Rechteck 13">
            <a:hlinkClick r:id="" action="ppaction://hlinkshowjump?jump=nextslide"/>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7" name="Scrollen: horizontal 16">
            <a:extLst>
              <a:ext uri="{FF2B5EF4-FFF2-40B4-BE49-F238E27FC236}">
                <a16:creationId xmlns:a16="http://schemas.microsoft.com/office/drawing/2014/main" id="{40783E39-AB1C-348C-2398-DBD0782BFE53}"/>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8" name="Grafik 7">
            <a:extLst>
              <a:ext uri="{FF2B5EF4-FFF2-40B4-BE49-F238E27FC236}">
                <a16:creationId xmlns:a16="http://schemas.microsoft.com/office/drawing/2014/main" id="{4269649C-E06C-DE18-BA06-83B931F64342}"/>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3" name="Grafik 12">
            <a:extLst>
              <a:ext uri="{FF2B5EF4-FFF2-40B4-BE49-F238E27FC236}">
                <a16:creationId xmlns:a16="http://schemas.microsoft.com/office/drawing/2014/main" id="{99DF8533-DAAC-87F5-7CDA-DF8D1669AFFE}"/>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5" name="Grafik 14">
            <a:extLst>
              <a:ext uri="{FF2B5EF4-FFF2-40B4-BE49-F238E27FC236}">
                <a16:creationId xmlns:a16="http://schemas.microsoft.com/office/drawing/2014/main" id="{C653D775-2422-1F90-20F6-B47738511C5D}"/>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pic>
        <p:nvPicPr>
          <p:cNvPr id="16" name="Grafik 15">
            <a:extLst>
              <a:ext uri="{FF2B5EF4-FFF2-40B4-BE49-F238E27FC236}">
                <a16:creationId xmlns:a16="http://schemas.microsoft.com/office/drawing/2014/main" id="{6FB5F06B-DFAA-CFE2-3162-D9D3EB2C6099}"/>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sp>
        <p:nvSpPr>
          <p:cNvPr id="18" name="Rechteck: abgerundete Ecken 4">
            <a:hlinkClick r:id="rId10" action="ppaction://hlinksldjump"/>
            <a:extLst>
              <a:ext uri="{FF2B5EF4-FFF2-40B4-BE49-F238E27FC236}">
                <a16:creationId xmlns:a16="http://schemas.microsoft.com/office/drawing/2014/main" id="{1B0AB422-7FB3-E060-BC0A-D139543502F7}"/>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266463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81488" y="2868305"/>
            <a:ext cx="7587121" cy="1246495"/>
          </a:xfrm>
          <a:prstGeom prst="rect">
            <a:avLst/>
          </a:prstGeom>
          <a:noFill/>
        </p:spPr>
        <p:txBody>
          <a:bodyPr wrap="square">
            <a:spAutoFit/>
          </a:bodyPr>
          <a:lstStyle/>
          <a:p>
            <a:pPr>
              <a:lnSpc>
                <a:spcPct val="200000"/>
              </a:lnSpc>
            </a:pPr>
            <a:r>
              <a:rPr lang="de-DE" sz="2000" dirty="0">
                <a:latin typeface="Papyrus" panose="03070502060502030205" pitchFamily="66" charset="0"/>
              </a:rPr>
              <a:t>Obwohl die Burgmauern dick und schwer waren,</a:t>
            </a:r>
          </a:p>
          <a:p>
            <a:pPr>
              <a:lnSpc>
                <a:spcPct val="200000"/>
              </a:lnSpc>
            </a:pPr>
            <a:r>
              <a:rPr lang="de-DE" sz="2000" dirty="0">
                <a:latin typeface="Papyrus" panose="03070502060502030205" pitchFamily="66" charset="0"/>
              </a:rPr>
              <a:t>konnten sie von Belagerungsmaschinen durchbrochen werden.</a:t>
            </a:r>
            <a:endParaRPr lang="de-DE" sz="2000" b="0" i="0" dirty="0">
              <a:effectLst/>
              <a:latin typeface="Papyrus" panose="03070502060502030205" pitchFamily="66" charset="0"/>
            </a:endParaRP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477817"/>
            <a:ext cx="5256963" cy="683531"/>
          </a:xfrm>
          <a:prstGeom prst="wedgeRectCallout">
            <a:avLst>
              <a:gd name="adj1" fmla="val -40377"/>
              <a:gd name="adj2" fmla="val 13835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Exakt,</a:t>
            </a:r>
            <a:r>
              <a:rPr lang="de-DE" b="1" dirty="0">
                <a:latin typeface="Papyrus" panose="03070502060502030205" pitchFamily="66" charset="0"/>
              </a:rPr>
              <a:t> sehr gut. </a:t>
            </a:r>
            <a:r>
              <a:rPr lang="de-DE" dirty="0">
                <a:latin typeface="Papyrus" panose="03070502060502030205" pitchFamily="66" charset="0"/>
              </a:rPr>
              <a:t>Weiter geht‘s!</a:t>
            </a:r>
          </a:p>
        </p:txBody>
      </p:sp>
      <p:sp>
        <p:nvSpPr>
          <p:cNvPr id="12" name="Rechteck 11">
            <a:hlinkClick r:id="" action="ppaction://hlinkshowjump?jump=nextslide"/>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rId5" action="ppaction://hlinksldjump"/>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5 </a:t>
            </a:r>
            <a:r>
              <a:rPr lang="de-DE" sz="1800" dirty="0">
                <a:latin typeface="Papyrus" panose="03070502060502030205" pitchFamily="66" charset="0"/>
              </a:rPr>
              <a:t>/6</a:t>
            </a:r>
          </a:p>
        </p:txBody>
      </p:sp>
      <p:sp>
        <p:nvSpPr>
          <p:cNvPr id="17" name="Scrollen: horizontal 16">
            <a:extLst>
              <a:ext uri="{FF2B5EF4-FFF2-40B4-BE49-F238E27FC236}">
                <a16:creationId xmlns:a16="http://schemas.microsoft.com/office/drawing/2014/main" id="{8EBFE46A-BAF2-F287-C2F8-FBFC76518E51}"/>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4" name="Grafik 3">
            <a:extLst>
              <a:ext uri="{FF2B5EF4-FFF2-40B4-BE49-F238E27FC236}">
                <a16:creationId xmlns:a16="http://schemas.microsoft.com/office/drawing/2014/main" id="{B559D63A-77C3-484D-D233-6C074D625AB8}"/>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5" name="Grafik 4">
            <a:extLst>
              <a:ext uri="{FF2B5EF4-FFF2-40B4-BE49-F238E27FC236}">
                <a16:creationId xmlns:a16="http://schemas.microsoft.com/office/drawing/2014/main" id="{6A1B7C52-D46B-5F4E-CD55-6B2D942BBBD1}"/>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3" name="Grafik 12">
            <a:extLst>
              <a:ext uri="{FF2B5EF4-FFF2-40B4-BE49-F238E27FC236}">
                <a16:creationId xmlns:a16="http://schemas.microsoft.com/office/drawing/2014/main" id="{F6341579-BF35-50BD-1313-C1C067DACF6C}"/>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pic>
        <p:nvPicPr>
          <p:cNvPr id="15" name="Grafik 14">
            <a:extLst>
              <a:ext uri="{FF2B5EF4-FFF2-40B4-BE49-F238E27FC236}">
                <a16:creationId xmlns:a16="http://schemas.microsoft.com/office/drawing/2014/main" id="{03D3795A-FD3A-0838-64D8-1F917A951DA7}"/>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pic>
        <p:nvPicPr>
          <p:cNvPr id="16" name="Grafik 15">
            <a:extLst>
              <a:ext uri="{FF2B5EF4-FFF2-40B4-BE49-F238E27FC236}">
                <a16:creationId xmlns:a16="http://schemas.microsoft.com/office/drawing/2014/main" id="{6D68B670-0562-5A30-72B6-FD526DA4DCC6}"/>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sp>
        <p:nvSpPr>
          <p:cNvPr id="18" name="Rechteck: abgerundete Ecken 4">
            <a:hlinkClick r:id="rId11" action="ppaction://hlinksldjump"/>
            <a:extLst>
              <a:ext uri="{FF2B5EF4-FFF2-40B4-BE49-F238E27FC236}">
                <a16:creationId xmlns:a16="http://schemas.microsoft.com/office/drawing/2014/main" id="{3FD161B0-AE44-2532-C558-410CEF89C976}"/>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6423685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Textfeld 7">
            <a:extLst>
              <a:ext uri="{FF2B5EF4-FFF2-40B4-BE49-F238E27FC236}">
                <a16:creationId xmlns:a16="http://schemas.microsoft.com/office/drawing/2014/main" id="{A9CA7EDD-A0F0-E2BE-7087-AE1B360B23C5}"/>
              </a:ext>
            </a:extLst>
          </p:cNvPr>
          <p:cNvSpPr txBox="1"/>
          <p:nvPr/>
        </p:nvSpPr>
        <p:spPr>
          <a:xfrm>
            <a:off x="3581488" y="2827206"/>
            <a:ext cx="7587121" cy="1246495"/>
          </a:xfrm>
          <a:prstGeom prst="rect">
            <a:avLst/>
          </a:prstGeom>
          <a:noFill/>
        </p:spPr>
        <p:txBody>
          <a:bodyPr wrap="square">
            <a:spAutoFit/>
          </a:bodyPr>
          <a:lstStyle/>
          <a:p>
            <a:pPr>
              <a:lnSpc>
                <a:spcPct val="200000"/>
              </a:lnSpc>
            </a:pPr>
            <a:r>
              <a:rPr lang="de-DE" sz="2000" dirty="0">
                <a:latin typeface="Papyrus" panose="03070502060502030205" pitchFamily="66" charset="0"/>
              </a:rPr>
              <a:t>Die Ritter übten sich täglich im Schwertkampf,</a:t>
            </a:r>
          </a:p>
          <a:p>
            <a:pPr>
              <a:lnSpc>
                <a:spcPct val="200000"/>
              </a:lnSpc>
            </a:pPr>
            <a:r>
              <a:rPr lang="de-DE" sz="2000" dirty="0">
                <a:latin typeface="Papyrus" panose="03070502060502030205" pitchFamily="66" charset="0"/>
              </a:rPr>
              <a:t>weil sie vorbereitet sein wollten.</a:t>
            </a:r>
            <a:endParaRPr lang="de-DE" sz="2000" b="0" i="0" dirty="0">
              <a:effectLst/>
              <a:latin typeface="Papyrus" panose="03070502060502030205" pitchFamily="66" charset="0"/>
            </a:endParaRPr>
          </a:p>
        </p:txBody>
      </p:sp>
      <p:pic>
        <p:nvPicPr>
          <p:cNvPr id="9" name="Grafik 8">
            <a:extLst>
              <a:ext uri="{FF2B5EF4-FFF2-40B4-BE49-F238E27FC236}">
                <a16:creationId xmlns:a16="http://schemas.microsoft.com/office/drawing/2014/main" id="{1AA38212-281A-F197-3E4E-713E84DE33F1}"/>
              </a:ext>
            </a:extLst>
          </p:cNvPr>
          <p:cNvPicPr>
            <a:picLocks noChangeAspect="1"/>
          </p:cNvPicPr>
          <p:nvPr/>
        </p:nvPicPr>
        <p:blipFill rotWithShape="1">
          <a:blip r:embed="rId4"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554557" y="1953451"/>
            <a:ext cx="4572000" cy="4904549"/>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11" name="Sprechblase: rechteckig 10">
            <a:extLst>
              <a:ext uri="{FF2B5EF4-FFF2-40B4-BE49-F238E27FC236}">
                <a16:creationId xmlns:a16="http://schemas.microsoft.com/office/drawing/2014/main" id="{29AEE5D1-148D-2F4E-F8B0-B5CE7CB84A3B}"/>
              </a:ext>
            </a:extLst>
          </p:cNvPr>
          <p:cNvSpPr/>
          <p:nvPr/>
        </p:nvSpPr>
        <p:spPr>
          <a:xfrm>
            <a:off x="1799619" y="1560945"/>
            <a:ext cx="5256963" cy="600404"/>
          </a:xfrm>
          <a:prstGeom prst="wedgeRectCallout">
            <a:avLst>
              <a:gd name="adj1" fmla="val -41958"/>
              <a:gd name="adj2" fmla="val 1534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Und jetzt das große </a:t>
            </a:r>
            <a:r>
              <a:rPr lang="de-DE" b="1" dirty="0">
                <a:latin typeface="Papyrus" panose="03070502060502030205" pitchFamily="66" charset="0"/>
              </a:rPr>
              <a:t>Finale</a:t>
            </a:r>
            <a:r>
              <a:rPr lang="de-DE" dirty="0">
                <a:latin typeface="Papyrus" panose="03070502060502030205" pitchFamily="66" charset="0"/>
              </a:rPr>
              <a:t>:</a:t>
            </a:r>
          </a:p>
        </p:txBody>
      </p:sp>
      <p:sp>
        <p:nvSpPr>
          <p:cNvPr id="12" name="Rechteck 11">
            <a:hlinkClick r:id="rId5" action="ppaction://hlinksldjump"/>
            <a:extLst>
              <a:ext uri="{FF2B5EF4-FFF2-40B4-BE49-F238E27FC236}">
                <a16:creationId xmlns:a16="http://schemas.microsoft.com/office/drawing/2014/main" id="{6E25CE74-45C2-9C6C-DABC-67C35AEFB374}"/>
              </a:ext>
            </a:extLst>
          </p:cNvPr>
          <p:cNvSpPr/>
          <p:nvPr/>
        </p:nvSpPr>
        <p:spPr>
          <a:xfrm>
            <a:off x="3565236" y="2963257"/>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dirty="0"/>
          </a:p>
        </p:txBody>
      </p:sp>
      <p:sp>
        <p:nvSpPr>
          <p:cNvPr id="14" name="Rechteck 13">
            <a:hlinkClick r:id="" action="ppaction://hlinkshowjump?jump=nextslide"/>
            <a:extLst>
              <a:ext uri="{FF2B5EF4-FFF2-40B4-BE49-F238E27FC236}">
                <a16:creationId xmlns:a16="http://schemas.microsoft.com/office/drawing/2014/main" id="{FB8C7C06-4726-0558-94D2-07D8E33B2D10}"/>
              </a:ext>
            </a:extLst>
          </p:cNvPr>
          <p:cNvSpPr/>
          <p:nvPr/>
        </p:nvSpPr>
        <p:spPr>
          <a:xfrm>
            <a:off x="3565236" y="3591739"/>
            <a:ext cx="7167418" cy="498763"/>
          </a:xfrm>
          <a:prstGeom prst="rect">
            <a:avLst/>
          </a:prstGeom>
          <a:noFill/>
          <a:ln w="38100">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sp>
        <p:nvSpPr>
          <p:cNvPr id="6" name="Welle 5">
            <a:extLst>
              <a:ext uri="{FF2B5EF4-FFF2-40B4-BE49-F238E27FC236}">
                <a16:creationId xmlns:a16="http://schemas.microsoft.com/office/drawing/2014/main" id="{BB697DEE-8249-1297-0C4B-804E34B20B48}"/>
              </a:ext>
            </a:extLst>
          </p:cNvPr>
          <p:cNvSpPr/>
          <p:nvPr/>
        </p:nvSpPr>
        <p:spPr>
          <a:xfrm>
            <a:off x="9570307" y="4838628"/>
            <a:ext cx="1088456" cy="843127"/>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dirty="0">
                <a:latin typeface="Papyrus" panose="03070502060502030205" pitchFamily="66" charset="0"/>
              </a:rPr>
              <a:t>6 </a:t>
            </a:r>
            <a:r>
              <a:rPr lang="de-DE" sz="1800" dirty="0">
                <a:latin typeface="Papyrus" panose="03070502060502030205" pitchFamily="66" charset="0"/>
              </a:rPr>
              <a:t>/6</a:t>
            </a:r>
          </a:p>
        </p:txBody>
      </p:sp>
      <p:sp>
        <p:nvSpPr>
          <p:cNvPr id="4" name="Scrollen: horizontal 3">
            <a:extLst>
              <a:ext uri="{FF2B5EF4-FFF2-40B4-BE49-F238E27FC236}">
                <a16:creationId xmlns:a16="http://schemas.microsoft.com/office/drawing/2014/main" id="{E427DFF7-6EA3-AAC3-6E3C-6CCDCE2F18DD}"/>
              </a:ext>
            </a:extLst>
          </p:cNvPr>
          <p:cNvSpPr/>
          <p:nvPr/>
        </p:nvSpPr>
        <p:spPr>
          <a:xfrm>
            <a:off x="3301226" y="4616391"/>
            <a:ext cx="5956916" cy="175777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de-DE"/>
          </a:p>
        </p:txBody>
      </p:sp>
      <p:pic>
        <p:nvPicPr>
          <p:cNvPr id="17" name="Grafik 16">
            <a:extLst>
              <a:ext uri="{FF2B5EF4-FFF2-40B4-BE49-F238E27FC236}">
                <a16:creationId xmlns:a16="http://schemas.microsoft.com/office/drawing/2014/main" id="{31C45D83-5DDB-3E30-FE28-3AA234D719BA}"/>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522676" y="5008210"/>
            <a:ext cx="1088456" cy="1103555"/>
          </a:xfrm>
          <a:prstGeom prst="rect">
            <a:avLst/>
          </a:prstGeom>
        </p:spPr>
      </p:pic>
      <p:pic>
        <p:nvPicPr>
          <p:cNvPr id="18" name="Grafik 17">
            <a:extLst>
              <a:ext uri="{FF2B5EF4-FFF2-40B4-BE49-F238E27FC236}">
                <a16:creationId xmlns:a16="http://schemas.microsoft.com/office/drawing/2014/main" id="{A8E7B06F-DD43-795F-DF67-4761A1244AAC}"/>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459"/>
          <a:stretch/>
        </p:blipFill>
        <p:spPr>
          <a:xfrm>
            <a:off x="4537243" y="5058877"/>
            <a:ext cx="1385947" cy="1103555"/>
          </a:xfrm>
          <a:prstGeom prst="rect">
            <a:avLst/>
          </a:prstGeom>
        </p:spPr>
      </p:pic>
      <p:pic>
        <p:nvPicPr>
          <p:cNvPr id="19" name="Grafik 18">
            <a:extLst>
              <a:ext uri="{FF2B5EF4-FFF2-40B4-BE49-F238E27FC236}">
                <a16:creationId xmlns:a16="http://schemas.microsoft.com/office/drawing/2014/main" id="{ED4631D3-593D-4493-0AC8-03BAB4408163}"/>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t="-310"/>
          <a:stretch/>
        </p:blipFill>
        <p:spPr>
          <a:xfrm>
            <a:off x="5890462" y="4979319"/>
            <a:ext cx="1088456" cy="1103555"/>
          </a:xfrm>
          <a:prstGeom prst="rect">
            <a:avLst/>
          </a:prstGeom>
        </p:spPr>
      </p:pic>
      <p:pic>
        <p:nvPicPr>
          <p:cNvPr id="20" name="Grafik 19">
            <a:extLst>
              <a:ext uri="{FF2B5EF4-FFF2-40B4-BE49-F238E27FC236}">
                <a16:creationId xmlns:a16="http://schemas.microsoft.com/office/drawing/2014/main" id="{5741DF22-5B3B-9A31-74CB-3BCBE729CAB4}"/>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960446" y="5157721"/>
            <a:ext cx="702284" cy="887459"/>
          </a:xfrm>
          <a:prstGeom prst="rect">
            <a:avLst/>
          </a:prstGeom>
        </p:spPr>
      </p:pic>
      <p:pic>
        <p:nvPicPr>
          <p:cNvPr id="21" name="Grafik 20">
            <a:extLst>
              <a:ext uri="{FF2B5EF4-FFF2-40B4-BE49-F238E27FC236}">
                <a16:creationId xmlns:a16="http://schemas.microsoft.com/office/drawing/2014/main" id="{6F7851A4-0DE3-3891-EB59-78E26F423144}"/>
              </a:ext>
            </a:extLst>
          </p:cNvPr>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62730" y="5116257"/>
            <a:ext cx="661962" cy="887459"/>
          </a:xfrm>
          <a:prstGeom prst="rect">
            <a:avLst/>
          </a:prstGeom>
        </p:spPr>
      </p:pic>
      <p:pic>
        <p:nvPicPr>
          <p:cNvPr id="22" name="Grafik 21">
            <a:extLst>
              <a:ext uri="{FF2B5EF4-FFF2-40B4-BE49-F238E27FC236}">
                <a16:creationId xmlns:a16="http://schemas.microsoft.com/office/drawing/2014/main" id="{57A30D27-8357-ED9D-A067-B3E11EA4E297}"/>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l="-27121"/>
          <a:stretch/>
        </p:blipFill>
        <p:spPr>
          <a:xfrm>
            <a:off x="8300086" y="5076142"/>
            <a:ext cx="661962" cy="887459"/>
          </a:xfrm>
          <a:prstGeom prst="rect">
            <a:avLst/>
          </a:prstGeom>
        </p:spPr>
      </p:pic>
      <p:sp>
        <p:nvSpPr>
          <p:cNvPr id="5" name="Rechteck: abgerundete Ecken 4">
            <a:hlinkClick r:id="rId12" action="ppaction://hlinksldjump"/>
            <a:extLst>
              <a:ext uri="{FF2B5EF4-FFF2-40B4-BE49-F238E27FC236}">
                <a16:creationId xmlns:a16="http://schemas.microsoft.com/office/drawing/2014/main" id="{F6471C32-75D9-BBC0-FE31-4246F0F5DD13}"/>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8972777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Rechteck: abgerundete Ecken 4">
            <a:hlinkClick r:id="rId4" action="ppaction://hlinksldjump"/>
            <a:extLst>
              <a:ext uri="{FF2B5EF4-FFF2-40B4-BE49-F238E27FC236}">
                <a16:creationId xmlns:a16="http://schemas.microsoft.com/office/drawing/2014/main" id="{09CBBDD8-5E32-FF4F-6A89-0DF864238A66}"/>
              </a:ext>
            </a:extLst>
          </p:cNvPr>
          <p:cNvSpPr/>
          <p:nvPr/>
        </p:nvSpPr>
        <p:spPr>
          <a:xfrm>
            <a:off x="5197248" y="4921436"/>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10" name="Textfeld 9">
            <a:extLst>
              <a:ext uri="{FF2B5EF4-FFF2-40B4-BE49-F238E27FC236}">
                <a16:creationId xmlns:a16="http://schemas.microsoft.com/office/drawing/2014/main" id="{94DF82D4-4765-B421-3563-47F3D7714CC2}"/>
              </a:ext>
            </a:extLst>
          </p:cNvPr>
          <p:cNvSpPr txBox="1"/>
          <p:nvPr/>
        </p:nvSpPr>
        <p:spPr>
          <a:xfrm>
            <a:off x="9680431" y="6578684"/>
            <a:ext cx="2610490"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upklyak</a:t>
            </a:r>
            <a:r>
              <a:rPr lang="en-US" sz="1050" dirty="0">
                <a:solidFill>
                  <a:schemeClr val="bg1"/>
                </a:solidFill>
              </a:rPr>
              <a:t>, auf Freepik.com</a:t>
            </a:r>
            <a:endParaRPr lang="de-DE" sz="1050" dirty="0">
              <a:solidFill>
                <a:schemeClr val="bg1"/>
              </a:solidFill>
            </a:endParaRPr>
          </a:p>
        </p:txBody>
      </p:sp>
      <p:sp>
        <p:nvSpPr>
          <p:cNvPr id="4" name="Sprechblase: rechteckig 3">
            <a:extLst>
              <a:ext uri="{FF2B5EF4-FFF2-40B4-BE49-F238E27FC236}">
                <a16:creationId xmlns:a16="http://schemas.microsoft.com/office/drawing/2014/main" id="{27533DA2-FCF4-E1BC-677F-3312D3B97C61}"/>
              </a:ext>
            </a:extLst>
          </p:cNvPr>
          <p:cNvSpPr/>
          <p:nvPr/>
        </p:nvSpPr>
        <p:spPr>
          <a:xfrm>
            <a:off x="3913286" y="998371"/>
            <a:ext cx="5256963" cy="683531"/>
          </a:xfrm>
          <a:prstGeom prst="wedgeRectCallout">
            <a:avLst>
              <a:gd name="adj1" fmla="val -64623"/>
              <a:gd name="adj2" fmla="val 316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Klasse, </a:t>
            </a:r>
            <a:r>
              <a:rPr lang="de-DE" b="1" dirty="0">
                <a:latin typeface="Papyrus" panose="03070502060502030205" pitchFamily="66" charset="0"/>
              </a:rPr>
              <a:t>du hast alle Nebensätze </a:t>
            </a:r>
            <a:r>
              <a:rPr lang="de-DE" dirty="0">
                <a:latin typeface="Papyrus" panose="03070502060502030205" pitchFamily="66" charset="0"/>
              </a:rPr>
              <a:t>in meiner Geschichte </a:t>
            </a:r>
            <a:r>
              <a:rPr lang="de-DE" b="1" dirty="0">
                <a:latin typeface="Papyrus" panose="03070502060502030205" pitchFamily="66" charset="0"/>
              </a:rPr>
              <a:t>erkannt</a:t>
            </a:r>
            <a:r>
              <a:rPr lang="de-DE" dirty="0">
                <a:latin typeface="Papyrus" panose="03070502060502030205" pitchFamily="66" charset="0"/>
              </a:rPr>
              <a:t>!</a:t>
            </a:r>
          </a:p>
        </p:txBody>
      </p:sp>
      <p:sp>
        <p:nvSpPr>
          <p:cNvPr id="6" name="Sprechblase: rechteckig 5">
            <a:extLst>
              <a:ext uri="{FF2B5EF4-FFF2-40B4-BE49-F238E27FC236}">
                <a16:creationId xmlns:a16="http://schemas.microsoft.com/office/drawing/2014/main" id="{18DE997C-12C6-3C48-C727-F963492EB8F8}"/>
              </a:ext>
            </a:extLst>
          </p:cNvPr>
          <p:cNvSpPr/>
          <p:nvPr/>
        </p:nvSpPr>
        <p:spPr>
          <a:xfrm>
            <a:off x="4221839" y="2499257"/>
            <a:ext cx="4304896" cy="1263660"/>
          </a:xfrm>
          <a:prstGeom prst="wedgeRectCallout">
            <a:avLst>
              <a:gd name="adj1" fmla="val -67610"/>
              <a:gd name="adj2" fmla="val -37315"/>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Hier, </a:t>
            </a:r>
            <a:r>
              <a:rPr lang="de-DE" b="1" dirty="0">
                <a:latin typeface="Papyrus" panose="03070502060502030205" pitchFamily="66" charset="0"/>
              </a:rPr>
              <a:t>ich zeige dir, wie du aus der Burg kommst</a:t>
            </a:r>
            <a:r>
              <a:rPr lang="de-DE" dirty="0">
                <a:latin typeface="Papyrus" panose="03070502060502030205" pitchFamily="66" charset="0"/>
              </a:rPr>
              <a:t>. Ich wünsche dir </a:t>
            </a:r>
            <a:r>
              <a:rPr lang="de-DE" b="1" dirty="0">
                <a:latin typeface="Papyrus" panose="03070502060502030205" pitchFamily="66" charset="0"/>
              </a:rPr>
              <a:t>alles Gute </a:t>
            </a:r>
            <a:r>
              <a:rPr lang="de-DE" dirty="0">
                <a:latin typeface="Papyrus" panose="03070502060502030205" pitchFamily="66" charset="0"/>
              </a:rPr>
              <a:t>für deinen weiteren Weg!</a:t>
            </a:r>
          </a:p>
        </p:txBody>
      </p:sp>
      <p:pic>
        <p:nvPicPr>
          <p:cNvPr id="11" name="Grafik 10">
            <a:extLst>
              <a:ext uri="{FF2B5EF4-FFF2-40B4-BE49-F238E27FC236}">
                <a16:creationId xmlns:a16="http://schemas.microsoft.com/office/drawing/2014/main" id="{53EC8BF5-D494-75B2-545E-2BE0B503BF99}"/>
              </a:ext>
            </a:extLst>
          </p:cNvPr>
          <p:cNvPicPr>
            <a:picLocks noChangeAspect="1"/>
          </p:cNvPicPr>
          <p:nvPr/>
        </p:nvPicPr>
        <p:blipFill rotWithShape="1">
          <a:blip r:embed="rId5" cstate="screen">
            <a:clrChange>
              <a:clrFrom>
                <a:srgbClr val="D09BED"/>
              </a:clrFrom>
              <a:clrTo>
                <a:srgbClr val="D09BED">
                  <a:alpha val="0"/>
                </a:srgbClr>
              </a:clrTo>
            </a:clrChange>
            <a:extLst>
              <a:ext uri="{28A0092B-C50C-407E-A947-70E740481C1C}">
                <a14:useLocalDpi xmlns:a14="http://schemas.microsoft.com/office/drawing/2010/main"/>
              </a:ext>
            </a:extLst>
          </a:blip>
          <a:srcRect/>
          <a:stretch/>
        </p:blipFill>
        <p:spPr>
          <a:xfrm>
            <a:off x="485451" y="249029"/>
            <a:ext cx="3578774" cy="6439000"/>
          </a:xfrm>
          <a:prstGeom prst="rect">
            <a:avLst/>
          </a:prstGeom>
        </p:spPr>
      </p:pic>
    </p:spTree>
    <p:extLst>
      <p:ext uri="{BB962C8B-B14F-4D97-AF65-F5344CB8AC3E}">
        <p14:creationId xmlns:p14="http://schemas.microsoft.com/office/powerpoint/2010/main" val="30652367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300"/>
                                        <p:tgtEl>
                                          <p:spTgt spid="6"/>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pic>
        <p:nvPicPr>
          <p:cNvPr id="6" name="Grafik 5">
            <a:extLst>
              <a:ext uri="{FF2B5EF4-FFF2-40B4-BE49-F238E27FC236}">
                <a16:creationId xmlns:a16="http://schemas.microsoft.com/office/drawing/2014/main" id="{1704B0B6-6A8F-8C48-8413-572C3444C3DA}"/>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4849838" y="1191353"/>
            <a:ext cx="551155" cy="647008"/>
          </a:xfrm>
          <a:prstGeom prst="rect">
            <a:avLst/>
          </a:prstGeom>
        </p:spPr>
      </p:pic>
      <p:sp>
        <p:nvSpPr>
          <p:cNvPr id="5" name="Freihandform: Form 4">
            <a:extLst>
              <a:ext uri="{FF2B5EF4-FFF2-40B4-BE49-F238E27FC236}">
                <a16:creationId xmlns:a16="http://schemas.microsoft.com/office/drawing/2014/main" id="{D733B762-A04C-3E7B-A59D-242AA0BAF650}"/>
              </a:ext>
            </a:extLst>
          </p:cNvPr>
          <p:cNvSpPr/>
          <p:nvPr/>
        </p:nvSpPr>
        <p:spPr>
          <a:xfrm rot="4257436" flipV="1">
            <a:off x="4451737" y="2447332"/>
            <a:ext cx="1700294" cy="577838"/>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7" name="Grafik 16">
            <a:hlinkClick r:id="rId4" action="ppaction://hlinksldjump"/>
            <a:extLst>
              <a:ext uri="{FF2B5EF4-FFF2-40B4-BE49-F238E27FC236}">
                <a16:creationId xmlns:a16="http://schemas.microsoft.com/office/drawing/2014/main" id="{85D013B1-8007-7DD4-C7DB-CC7BD3E2AE02}"/>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1215" y="2987133"/>
            <a:ext cx="551155" cy="647008"/>
          </a:xfrm>
          <a:prstGeom prst="rect">
            <a:avLst/>
          </a:prstGeom>
        </p:spPr>
      </p:pic>
      <p:sp>
        <p:nvSpPr>
          <p:cNvPr id="8" name="Rechteck 7">
            <a:hlinkClick r:id="rId4" action="ppaction://hlinksldjump"/>
            <a:extLst>
              <a:ext uri="{FF2B5EF4-FFF2-40B4-BE49-F238E27FC236}">
                <a16:creationId xmlns:a16="http://schemas.microsoft.com/office/drawing/2014/main" id="{1751AB72-961A-795A-8622-E29E5440C804}"/>
              </a:ext>
            </a:extLst>
          </p:cNvPr>
          <p:cNvSpPr/>
          <p:nvPr/>
        </p:nvSpPr>
        <p:spPr>
          <a:xfrm>
            <a:off x="5802370" y="2974550"/>
            <a:ext cx="1953732" cy="30156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Der verlassene Raum</a:t>
            </a:r>
          </a:p>
        </p:txBody>
      </p:sp>
    </p:spTree>
    <p:extLst>
      <p:ext uri="{BB962C8B-B14F-4D97-AF65-F5344CB8AC3E}">
        <p14:creationId xmlns:p14="http://schemas.microsoft.com/office/powerpoint/2010/main" val="22267907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9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300"/>
                                        <p:tgtEl>
                                          <p:spTgt spid="17"/>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4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284E6AD-D3B4-42B1-451D-C8978ADE2D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802"/>
            <a:ext cx="12192000" cy="6870802"/>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838944" y="6596390"/>
            <a:ext cx="2451977" cy="253916"/>
          </a:xfrm>
          <a:prstGeom prst="rect">
            <a:avLst/>
          </a:prstGeom>
          <a:noFill/>
        </p:spPr>
        <p:txBody>
          <a:bodyPr wrap="square">
            <a:spAutoFit/>
          </a:bodyPr>
          <a:lstStyle/>
          <a:p>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
        <p:nvSpPr>
          <p:cNvPr id="5" name="Sprechblase: rechteckig 4">
            <a:extLst>
              <a:ext uri="{FF2B5EF4-FFF2-40B4-BE49-F238E27FC236}">
                <a16:creationId xmlns:a16="http://schemas.microsoft.com/office/drawing/2014/main" id="{7D223F9B-3E8D-2BB6-4C69-BB4C5ABDC8E4}"/>
              </a:ext>
            </a:extLst>
          </p:cNvPr>
          <p:cNvSpPr/>
          <p:nvPr/>
        </p:nvSpPr>
        <p:spPr>
          <a:xfrm>
            <a:off x="3483864" y="192024"/>
            <a:ext cx="7854696" cy="1468526"/>
          </a:xfrm>
          <a:prstGeom prst="wedgeRectCallout">
            <a:avLst>
              <a:gd name="adj1" fmla="val -53196"/>
              <a:gd name="adj2" fmla="val 1037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Endlich bist du wach! Ich dachte schon, du würdest deine Augen gar nicht mehr aufmachen. </a:t>
            </a:r>
            <a:r>
              <a:rPr lang="de-DE" b="1" dirty="0">
                <a:latin typeface="Papyrus" panose="03070502060502030205" pitchFamily="66" charset="0"/>
              </a:rPr>
              <a:t>Die Wächter haben dich ohne Kommentar zu mir in die Zelle geschmissen</a:t>
            </a:r>
            <a:r>
              <a:rPr lang="de-DE" dirty="0">
                <a:latin typeface="Papyrus" panose="03070502060502030205" pitchFamily="66" charset="0"/>
              </a:rPr>
              <a:t>. Hier kommst du nie wieder raus, glaube mir! </a:t>
            </a:r>
          </a:p>
        </p:txBody>
      </p:sp>
      <p:sp>
        <p:nvSpPr>
          <p:cNvPr id="6" name="Sprechblase: rechteckig 5">
            <a:extLst>
              <a:ext uri="{FF2B5EF4-FFF2-40B4-BE49-F238E27FC236}">
                <a16:creationId xmlns:a16="http://schemas.microsoft.com/office/drawing/2014/main" id="{A32EFFD1-E89B-4C63-D23A-F6280A2E2425}"/>
              </a:ext>
            </a:extLst>
          </p:cNvPr>
          <p:cNvSpPr/>
          <p:nvPr/>
        </p:nvSpPr>
        <p:spPr>
          <a:xfrm>
            <a:off x="3919728" y="2618842"/>
            <a:ext cx="7854696" cy="1468526"/>
          </a:xfrm>
          <a:prstGeom prst="wedgeRectCallout">
            <a:avLst>
              <a:gd name="adj1" fmla="val -58667"/>
              <a:gd name="adj2" fmla="val 3618"/>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willst trotzdem versuchen, auszubrechen? Ich habe in den vielen Jahren, seitdem ich in dieser Zelle schmore, </a:t>
            </a:r>
            <a:r>
              <a:rPr lang="de-DE" b="1" dirty="0">
                <a:latin typeface="Papyrus" panose="03070502060502030205" pitchFamily="66" charset="0"/>
              </a:rPr>
              <a:t>Hinweise auf die Zahlenkombination</a:t>
            </a:r>
            <a:r>
              <a:rPr lang="de-DE" dirty="0">
                <a:latin typeface="Papyrus" panose="03070502060502030205" pitchFamily="66" charset="0"/>
              </a:rPr>
              <a:t> am Türschloss sammeln können, aber ich kriege die verflixte Kombination nicht heraus. </a:t>
            </a:r>
            <a:r>
              <a:rPr lang="de-DE" b="1" dirty="0">
                <a:latin typeface="Papyrus" panose="03070502060502030205" pitchFamily="66" charset="0"/>
              </a:rPr>
              <a:t>Nur zu, versuch‘ dein Glück …</a:t>
            </a:r>
          </a:p>
        </p:txBody>
      </p:sp>
      <p:sp>
        <p:nvSpPr>
          <p:cNvPr id="11" name="Rechteck: abgerundete Ecken 10">
            <a:hlinkClick r:id="rId3" action="ppaction://hlinksldjump"/>
            <a:extLst>
              <a:ext uri="{FF2B5EF4-FFF2-40B4-BE49-F238E27FC236}">
                <a16:creationId xmlns:a16="http://schemas.microsoft.com/office/drawing/2014/main" id="{3C896211-E5B1-1CF7-2893-8BCFC77E54B8}"/>
              </a:ext>
            </a:extLst>
          </p:cNvPr>
          <p:cNvSpPr/>
          <p:nvPr/>
        </p:nvSpPr>
        <p:spPr>
          <a:xfrm>
            <a:off x="10638502" y="3690709"/>
            <a:ext cx="1019507" cy="26700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Papyrus" panose="03070502060502030205" pitchFamily="66" charset="0"/>
              </a:rPr>
              <a:t>weiter…</a:t>
            </a:r>
          </a:p>
        </p:txBody>
      </p:sp>
    </p:spTree>
    <p:extLst>
      <p:ext uri="{BB962C8B-B14F-4D97-AF65-F5344CB8AC3E}">
        <p14:creationId xmlns:p14="http://schemas.microsoft.com/office/powerpoint/2010/main" val="42227015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3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200"/>
                                        <p:tgtEl>
                                          <p:spTgt spid="6"/>
                                        </p:tgtEl>
                                      </p:cBhvr>
                                    </p:animEffect>
                                  </p:childTnLst>
                                </p:cTn>
                              </p:par>
                              <p:par>
                                <p:cTn id="11" presetID="10" presetClass="entr" presetSubtype="0" fill="hold" grpId="0" nodeType="withEffect">
                                  <p:stCondLst>
                                    <p:cond delay="57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4" name="Freihandform: Form 13">
            <a:extLst>
              <a:ext uri="{FF2B5EF4-FFF2-40B4-BE49-F238E27FC236}">
                <a16:creationId xmlns:a16="http://schemas.microsoft.com/office/drawing/2014/main" id="{27B2C3C6-C81F-513B-1998-1BEC14AB9EAA}"/>
              </a:ext>
            </a:extLst>
          </p:cNvPr>
          <p:cNvSpPr/>
          <p:nvPr/>
        </p:nvSpPr>
        <p:spPr>
          <a:xfrm rot="384648">
            <a:off x="3860292" y="4849168"/>
            <a:ext cx="2570488" cy="170273"/>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dirty="0"/>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a:latin typeface="Papyrus" panose="03070502060502030205" pitchFamily="66" charset="0"/>
              </a:rPr>
              <a:t>Wähle deinen nächsten Schritt…</a:t>
            </a:r>
            <a:endParaRPr lang="de-DE" sz="1800" dirty="0">
              <a:latin typeface="Papyrus" panose="03070502060502030205" pitchFamily="66" charset="0"/>
            </a:endParaRPr>
          </a:p>
        </p:txBody>
      </p:sp>
      <p:sp>
        <p:nvSpPr>
          <p:cNvPr id="19" name="Rechteck 18">
            <a:hlinkClick r:id="rId4" action="ppaction://hlinksldjump"/>
            <a:extLst>
              <a:ext uri="{FF2B5EF4-FFF2-40B4-BE49-F238E27FC236}">
                <a16:creationId xmlns:a16="http://schemas.microsoft.com/office/drawing/2014/main" id="{FB361CDD-DEAF-089F-2FD9-90561283105B}"/>
              </a:ext>
            </a:extLst>
          </p:cNvPr>
          <p:cNvSpPr/>
          <p:nvPr/>
        </p:nvSpPr>
        <p:spPr>
          <a:xfrm>
            <a:off x="5802370" y="2974550"/>
            <a:ext cx="1953732" cy="30156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Der verlassene Raum</a:t>
            </a:r>
          </a:p>
        </p:txBody>
      </p:sp>
      <p:pic>
        <p:nvPicPr>
          <p:cNvPr id="5" name="Grafik 4">
            <a:hlinkClick r:id="rId4" action="ppaction://hlinksldjump"/>
            <a:extLst>
              <a:ext uri="{FF2B5EF4-FFF2-40B4-BE49-F238E27FC236}">
                <a16:creationId xmlns:a16="http://schemas.microsoft.com/office/drawing/2014/main" id="{E3E3F85E-9642-0701-7C26-9452D36F8FED}"/>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1215" y="2987133"/>
            <a:ext cx="551155" cy="647008"/>
          </a:xfrm>
          <a:prstGeom prst="rect">
            <a:avLst/>
          </a:prstGeom>
        </p:spPr>
      </p:pic>
      <p:sp>
        <p:nvSpPr>
          <p:cNvPr id="6" name="Freihandform: Form 5">
            <a:extLst>
              <a:ext uri="{FF2B5EF4-FFF2-40B4-BE49-F238E27FC236}">
                <a16:creationId xmlns:a16="http://schemas.microsoft.com/office/drawing/2014/main" id="{887AAF57-521F-41E0-D6EB-921EFDBFBD3F}"/>
              </a:ext>
            </a:extLst>
          </p:cNvPr>
          <p:cNvSpPr/>
          <p:nvPr/>
        </p:nvSpPr>
        <p:spPr>
          <a:xfrm rot="3358292">
            <a:off x="5159404" y="4291812"/>
            <a:ext cx="1809573" cy="118210"/>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21" name="Grafik 20">
            <a:extLst>
              <a:ext uri="{FF2B5EF4-FFF2-40B4-BE49-F238E27FC236}">
                <a16:creationId xmlns:a16="http://schemas.microsoft.com/office/drawing/2014/main" id="{337DB2FC-BB1D-81F7-8ACC-AB0751B592B8}"/>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6255592" y="4453305"/>
            <a:ext cx="551155" cy="647008"/>
          </a:xfrm>
          <a:prstGeom prst="rect">
            <a:avLst/>
          </a:prstGeom>
        </p:spPr>
      </p:pic>
    </p:spTree>
    <p:extLst>
      <p:ext uri="{BB962C8B-B14F-4D97-AF65-F5344CB8AC3E}">
        <p14:creationId xmlns:p14="http://schemas.microsoft.com/office/powerpoint/2010/main" val="974068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29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300"/>
                                        <p:tgtEl>
                                          <p:spTgt spid="5"/>
                                        </p:tgtEl>
                                      </p:cBhvr>
                                    </p:animEffect>
                                  </p:childTnLst>
                                </p:cTn>
                              </p:par>
                              <p:par>
                                <p:cTn id="11" presetID="10" presetClass="entr" presetSubtype="0" fill="hold" grpId="0" nodeType="withEffect">
                                  <p:stCondLst>
                                    <p:cond delay="29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 action="ppaction://hlinkshowjump?jump=nextslide"/>
            <a:extLst>
              <a:ext uri="{FF2B5EF4-FFF2-40B4-BE49-F238E27FC236}">
                <a16:creationId xmlns:a16="http://schemas.microsoft.com/office/drawing/2014/main" id="{09CBBDD8-5E32-FF4F-6A89-0DF864238A66}"/>
              </a:ext>
            </a:extLst>
          </p:cNvPr>
          <p:cNvSpPr/>
          <p:nvPr/>
        </p:nvSpPr>
        <p:spPr>
          <a:xfrm>
            <a:off x="4833067" y="6168202"/>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216984" cy="4215945"/>
          </a:xfrm>
          <a:prstGeom prst="rect">
            <a:avLst/>
          </a:prstGeom>
        </p:spPr>
      </p:pic>
      <p:cxnSp>
        <p:nvCxnSpPr>
          <p:cNvPr id="10" name="Gerader Verbinder 9">
            <a:extLst>
              <a:ext uri="{FF2B5EF4-FFF2-40B4-BE49-F238E27FC236}">
                <a16:creationId xmlns:a16="http://schemas.microsoft.com/office/drawing/2014/main" id="{E09ACFA0-A463-2616-C70A-1FFE0752917B}"/>
              </a:ext>
            </a:extLst>
          </p:cNvPr>
          <p:cNvCxnSpPr>
            <a:cxnSpLocks/>
          </p:cNvCxnSpPr>
          <p:nvPr/>
        </p:nvCxnSpPr>
        <p:spPr>
          <a:xfrm>
            <a:off x="0" y="4215945"/>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11" name="Rechteck: diagonal liegende Ecken abgerundet 10">
            <a:extLst>
              <a:ext uri="{FF2B5EF4-FFF2-40B4-BE49-F238E27FC236}">
                <a16:creationId xmlns:a16="http://schemas.microsoft.com/office/drawing/2014/main" id="{8D835987-7005-BA61-1A62-DC6CC28FB5FB}"/>
              </a:ext>
            </a:extLst>
          </p:cNvPr>
          <p:cNvSpPr/>
          <p:nvPr/>
        </p:nvSpPr>
        <p:spPr>
          <a:xfrm>
            <a:off x="1861117" y="4503796"/>
            <a:ext cx="8469766" cy="1505965"/>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Als du den Raum betrittst, schlägt dir ein </a:t>
            </a:r>
            <a:r>
              <a:rPr lang="de-DE" b="1" dirty="0">
                <a:latin typeface="Papyrus" panose="03070502060502030205" pitchFamily="66" charset="0"/>
              </a:rPr>
              <a:t>modriger Geruch </a:t>
            </a:r>
            <a:r>
              <a:rPr lang="de-DE" dirty="0">
                <a:latin typeface="Papyrus" panose="03070502060502030205" pitchFamily="66" charset="0"/>
              </a:rPr>
              <a:t>entgegen. „Hier ist lange keiner mehr gewesen“, denkst du, als du mit deiner Hand über </a:t>
            </a:r>
            <a:r>
              <a:rPr lang="de-DE" b="1" dirty="0">
                <a:latin typeface="Papyrus" panose="03070502060502030205" pitchFamily="66" charset="0"/>
              </a:rPr>
              <a:t>die staubige Fläche des Bücherregals</a:t>
            </a:r>
            <a:r>
              <a:rPr lang="de-DE" dirty="0">
                <a:latin typeface="Papyrus" panose="03070502060502030205" pitchFamily="66" charset="0"/>
              </a:rPr>
              <a:t> fährst. Gerade als du dich abwenden willst, fällt dir etwas auf. </a:t>
            </a:r>
            <a:r>
              <a:rPr lang="de-DE" b="1" dirty="0">
                <a:latin typeface="Papyrus" panose="03070502060502030205" pitchFamily="66" charset="0"/>
              </a:rPr>
              <a:t>Deine Neugierde ist geweckt…</a:t>
            </a:r>
          </a:p>
        </p:txBody>
      </p:sp>
    </p:spTree>
    <p:extLst>
      <p:ext uri="{BB962C8B-B14F-4D97-AF65-F5344CB8AC3E}">
        <p14:creationId xmlns:p14="http://schemas.microsoft.com/office/powerpoint/2010/main" val="2013364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diagonal liegende Ecken abgerundet 2">
            <a:extLst>
              <a:ext uri="{FF2B5EF4-FFF2-40B4-BE49-F238E27FC236}">
                <a16:creationId xmlns:a16="http://schemas.microsoft.com/office/drawing/2014/main" id="{666872F6-87FB-1E90-A1A3-D298B4DC5505}"/>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betrachtest die Bücher genauer. Hier scheint es eine </a:t>
            </a:r>
            <a:r>
              <a:rPr lang="de-DE" b="1" dirty="0">
                <a:latin typeface="Papyrus" panose="03070502060502030205" pitchFamily="66" charset="0"/>
              </a:rPr>
              <a:t>Systematik</a:t>
            </a:r>
            <a:r>
              <a:rPr lang="de-DE" dirty="0">
                <a:latin typeface="Papyrus" panose="03070502060502030205" pitchFamily="66" charset="0"/>
              </a:rPr>
              <a:t> zu geben…</a:t>
            </a:r>
            <a:endParaRPr lang="de-DE" b="1" dirty="0">
              <a:latin typeface="Papyrus" panose="03070502060502030205" pitchFamily="66" charset="0"/>
            </a:endParaRP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hlinkClick r:id="rId5" action="ppaction://hlinksldjump"/>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6" name="Rechteck: abgerundete Ecken 5">
            <a:hlinkClick r:id="rId6" action="ppaction://hlinksldjump"/>
            <a:extLst>
              <a:ext uri="{FF2B5EF4-FFF2-40B4-BE49-F238E27FC236}">
                <a16:creationId xmlns:a16="http://schemas.microsoft.com/office/drawing/2014/main" id="{A327D9E1-1B5C-7C3E-3DEE-99ADE1FBD1F4}"/>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8" name="Rechteck: abgerundete Ecken 7">
            <a:hlinkClick r:id="rId7" action="ppaction://hlinksldjump"/>
            <a:extLst>
              <a:ext uri="{FF2B5EF4-FFF2-40B4-BE49-F238E27FC236}">
                <a16:creationId xmlns:a16="http://schemas.microsoft.com/office/drawing/2014/main" id="{C49558B0-61D4-86BC-8742-C7D64ADC58BE}"/>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10" name="Rechteck: abgerundete Ecken 9">
            <a:hlinkClick r:id="rId8" action="ppaction://hlinksldjump"/>
            <a:extLst>
              <a:ext uri="{FF2B5EF4-FFF2-40B4-BE49-F238E27FC236}">
                <a16:creationId xmlns:a16="http://schemas.microsoft.com/office/drawing/2014/main" id="{9BD9639C-3557-F928-2C2C-4F2367A1E31B}"/>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11" name="Rechteck: abgerundete Ecken 10">
            <a:hlinkClick r:id="rId9" action="ppaction://hlinksldjump"/>
            <a:extLst>
              <a:ext uri="{FF2B5EF4-FFF2-40B4-BE49-F238E27FC236}">
                <a16:creationId xmlns:a16="http://schemas.microsoft.com/office/drawing/2014/main" id="{9D4C49FC-36F4-C4DD-6124-D3B0236188F1}"/>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12" name="Rechteck: diagonal liegende Ecken abgerundet 11">
            <a:extLst>
              <a:ext uri="{FF2B5EF4-FFF2-40B4-BE49-F238E27FC236}">
                <a16:creationId xmlns:a16="http://schemas.microsoft.com/office/drawing/2014/main" id="{BE3711C1-16E4-35A2-DD08-F3A006376E8A}"/>
              </a:ext>
            </a:extLst>
          </p:cNvPr>
          <p:cNvSpPr/>
          <p:nvPr/>
        </p:nvSpPr>
        <p:spPr>
          <a:xfrm>
            <a:off x="3395446" y="5938297"/>
            <a:ext cx="6831633" cy="301050"/>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rgbClr val="FF0000"/>
                </a:solidFill>
                <a:latin typeface="Papyrus" panose="03070502060502030205" pitchFamily="66" charset="0"/>
              </a:rPr>
              <a:t>Klicke erst auf                                                  , wenn du den </a:t>
            </a:r>
            <a:r>
              <a:rPr lang="de-DE" sz="1400" b="1" dirty="0">
                <a:solidFill>
                  <a:srgbClr val="FF0000"/>
                </a:solidFill>
                <a:latin typeface="Papyrus" panose="03070502060502030205" pitchFamily="66" charset="0"/>
              </a:rPr>
              <a:t>Buchstapel</a:t>
            </a:r>
            <a:r>
              <a:rPr lang="de-DE" sz="1400" dirty="0">
                <a:solidFill>
                  <a:srgbClr val="FF0000"/>
                </a:solidFill>
                <a:latin typeface="Papyrus" panose="03070502060502030205" pitchFamily="66" charset="0"/>
              </a:rPr>
              <a:t> durchgesehen hast!</a:t>
            </a:r>
            <a:endParaRPr lang="de-DE" sz="1400" b="1" dirty="0">
              <a:solidFill>
                <a:srgbClr val="FF0000"/>
              </a:solidFill>
              <a:latin typeface="Papyrus" panose="03070502060502030205" pitchFamily="66" charset="0"/>
            </a:endParaRPr>
          </a:p>
        </p:txBody>
      </p:sp>
      <p:sp>
        <p:nvSpPr>
          <p:cNvPr id="5" name="Rechteck: abgerundete Ecken 4">
            <a:hlinkClick r:id="rId10" action="ppaction://hlinksldjump"/>
            <a:extLst>
              <a:ext uri="{FF2B5EF4-FFF2-40B4-BE49-F238E27FC236}">
                <a16:creationId xmlns:a16="http://schemas.microsoft.com/office/drawing/2014/main" id="{09CBBDD8-5E32-FF4F-6A89-0DF864238A66}"/>
              </a:ext>
            </a:extLst>
          </p:cNvPr>
          <p:cNvSpPr/>
          <p:nvPr/>
        </p:nvSpPr>
        <p:spPr>
          <a:xfrm>
            <a:off x="4799371" y="5887602"/>
            <a:ext cx="1716839"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spTree>
    <p:extLst>
      <p:ext uri="{BB962C8B-B14F-4D97-AF65-F5344CB8AC3E}">
        <p14:creationId xmlns:p14="http://schemas.microsoft.com/office/powerpoint/2010/main" val="2626657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851"/>
              <a:gd name="adj6" fmla="val -3707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Ritter ruft: „Da kommt der König!“</a:t>
            </a:r>
          </a:p>
          <a:p>
            <a:pPr algn="ctr"/>
            <a:endParaRPr lang="de-DE" sz="1600" dirty="0">
              <a:latin typeface="Papyrus" panose="03070502060502030205" pitchFamily="66" charset="0"/>
            </a:endParaRPr>
          </a:p>
          <a:p>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wörtliche Rede und einen 	vorangestellten Begleitsatz.</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2148651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6416"/>
              <a:gd name="adj6" fmla="val -4367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„Halt, rief der Ritter, „stehen bleiben!“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aber die 	Anführungszeichen sind falsch</a:t>
            </a:r>
          </a:p>
          <a:p>
            <a:r>
              <a:rPr lang="de-DE" sz="1600" dirty="0">
                <a:latin typeface="Papyrus" panose="03070502060502030205" pitchFamily="66" charset="0"/>
              </a:rPr>
              <a:t>3 = 	Der Satz hat wörtliche Rede, es ist alles 	richtig</a:t>
            </a: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extLst>
              <a:ext uri="{FF2B5EF4-FFF2-40B4-BE49-F238E27FC236}">
                <a16:creationId xmlns:a16="http://schemas.microsoft.com/office/drawing/2014/main" id="{646BA0BF-2D3E-E4CC-766E-2B87DD8568EE}"/>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22308948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59173"/>
              <a:gd name="adj6" fmla="val -358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Stolz trat die Burgherrin vor das Volk, um es aufgrund der guten Ernte zu beglückwünschen.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keine wörtliche Rede.</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6" action="ppaction://hlinksldjump"/>
            <a:extLst>
              <a:ext uri="{FF2B5EF4-FFF2-40B4-BE49-F238E27FC236}">
                <a16:creationId xmlns:a16="http://schemas.microsoft.com/office/drawing/2014/main" id="{CDE766BB-03AB-09BD-0279-D6A77FBEFBF1}"/>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5" name="Rechteck: abgerundete Ecken 4">
            <a:hlinkClick r:id="rId7"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3028684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81727"/>
              <a:gd name="adj6" fmla="val -564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Burggraben, sagte der Graf, „scheint mir recht tief zu sein“.</a:t>
            </a:r>
          </a:p>
          <a:p>
            <a:pPr algn="ctr"/>
            <a:endParaRPr lang="de-DE" dirty="0">
              <a:latin typeface="Papyrus" panose="03070502060502030205" pitchFamily="66" charset="0"/>
            </a:endParaRPr>
          </a:p>
          <a:p>
            <a:r>
              <a:rPr lang="de-DE" sz="1600" dirty="0">
                <a:latin typeface="Papyrus" panose="03070502060502030205" pitchFamily="66" charset="0"/>
              </a:rPr>
              <a:t>1 = 	Es fehlen Anführungszeichen, es ist ein 	eingeschobener Begleitsatz vorhanden</a:t>
            </a:r>
          </a:p>
          <a:p>
            <a:r>
              <a:rPr lang="de-DE" sz="1600" dirty="0">
                <a:latin typeface="Papyrus" panose="03070502060502030205" pitchFamily="66" charset="0"/>
              </a:rPr>
              <a:t>2 =	Es fehlen keine Anführungszeichen, es ist 	ein eingeschobener Begleitsatz vorhanden</a:t>
            </a:r>
          </a:p>
          <a:p>
            <a:r>
              <a:rPr lang="de-DE" sz="1600" dirty="0">
                <a:latin typeface="Papyrus" panose="03070502060502030205" pitchFamily="66" charset="0"/>
              </a:rPr>
              <a:t>3 = 	Es fehlen Anführungszeichen, es ist ein 	nachgestellter Begleitsatz vorhanden</a:t>
            </a:r>
            <a:endParaRPr lang="de-DE" sz="1600"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11" name="Rechteck: abgerundete Ecken 10">
            <a:hlinkClick r:id="rId6" action="ppaction://hlinksldjump"/>
            <a:extLst>
              <a:ext uri="{FF2B5EF4-FFF2-40B4-BE49-F238E27FC236}">
                <a16:creationId xmlns:a16="http://schemas.microsoft.com/office/drawing/2014/main" id="{01AFC745-88F8-581D-03EE-5CC502BDBC64}"/>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5" name="Rechteck: abgerundete Ecken 4">
            <a:hlinkClick r:id="rId7"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712756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abgerundete Ecken 4">
            <a:hlinkClick r:id="rId5" action="ppaction://hlinksldjump"/>
            <a:extLst>
              <a:ext uri="{FF2B5EF4-FFF2-40B4-BE49-F238E27FC236}">
                <a16:creationId xmlns:a16="http://schemas.microsoft.com/office/drawing/2014/main" id="{9455FDDF-D177-8326-67C7-F4E23C7051CA}"/>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105892"/>
              <a:gd name="adj6" fmla="val -343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endParaRPr lang="de-DE" b="1" dirty="0">
              <a:latin typeface="Papyrus" panose="03070502060502030205" pitchFamily="66" charset="0"/>
            </a:endParaRPr>
          </a:p>
          <a:p>
            <a:pPr algn="ctr"/>
            <a:r>
              <a:rPr lang="de-DE" b="1" dirty="0">
                <a:latin typeface="Papyrus" panose="03070502060502030205" pitchFamily="66" charset="0"/>
              </a:rPr>
              <a:t>„Hast du einen Taler für mich.“, fragte der Bettler.</a:t>
            </a:r>
          </a:p>
          <a:p>
            <a:endParaRPr lang="de-DE" sz="1600" dirty="0">
              <a:latin typeface="Papyrus" panose="03070502060502030205" pitchFamily="66" charset="0"/>
            </a:endParaRPr>
          </a:p>
          <a:p>
            <a:r>
              <a:rPr lang="de-DE" sz="1600" dirty="0">
                <a:latin typeface="Papyrus" panose="03070502060502030205" pitchFamily="66" charset="0"/>
              </a:rPr>
              <a:t>1 = 	Die wörtliche Rede ist richtig, der 	Begleitsatz ist vorangestellt</a:t>
            </a:r>
          </a:p>
          <a:p>
            <a:r>
              <a:rPr lang="de-DE" sz="1600" dirty="0">
                <a:latin typeface="Papyrus" panose="03070502060502030205" pitchFamily="66" charset="0"/>
              </a:rPr>
              <a:t>2 = 	In der wörtlichen Rede ist das 	Satzschlusszeichen falsch, der Rest stimmt</a:t>
            </a:r>
          </a:p>
          <a:p>
            <a:r>
              <a:rPr lang="de-DE" sz="1600" dirty="0">
                <a:latin typeface="Papyrus" panose="03070502060502030205" pitchFamily="66" charset="0"/>
              </a:rPr>
              <a:t>3 = 	Die wörtliche Rede ist falsch, es fehlen 	Anführungszeichen</a:t>
            </a:r>
            <a:endParaRPr lang="de-DE" sz="1600" dirty="0"/>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6" action="ppaction://hlinksldjump"/>
            <a:extLst>
              <a:ext uri="{FF2B5EF4-FFF2-40B4-BE49-F238E27FC236}">
                <a16:creationId xmlns:a16="http://schemas.microsoft.com/office/drawing/2014/main" id="{44156DB8-E5E6-13D3-8FCF-9275E4FE9EDB}"/>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5" name="Rechteck: abgerundete Ecken 4">
            <a:hlinkClick r:id="rId7"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13784446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5752584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B…</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28270456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37"/>
            <a:ext cx="12191999" cy="6858000"/>
          </a:xfrm>
          <a:prstGeom prst="rect">
            <a:avLst/>
          </a:prstGeom>
        </p:spPr>
      </p:pic>
      <p:sp>
        <p:nvSpPr>
          <p:cNvPr id="24" name="Flussdiagramm: Prozess 23">
            <a:extLst>
              <a:ext uri="{FF2B5EF4-FFF2-40B4-BE49-F238E27FC236}">
                <a16:creationId xmlns:a16="http://schemas.microsoft.com/office/drawing/2014/main" id="{D4822A91-6D04-C4B8-3EE5-C7EC3F961DC1}"/>
              </a:ext>
            </a:extLst>
          </p:cNvPr>
          <p:cNvSpPr/>
          <p:nvPr/>
        </p:nvSpPr>
        <p:spPr>
          <a:xfrm>
            <a:off x="1206164" y="1862772"/>
            <a:ext cx="8106117" cy="3600986"/>
          </a:xfrm>
          <a:prstGeom prst="flowChartProcess">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947167" y="678944"/>
            <a:ext cx="8580622" cy="923330"/>
          </a:xfrm>
          <a:prstGeom prst="rect">
            <a:avLst/>
          </a:prstGeom>
          <a:noFill/>
        </p:spPr>
        <p:txBody>
          <a:bodyPr wrap="square">
            <a:spAutoFit/>
          </a:bodyPr>
          <a:lstStyle/>
          <a:p>
            <a:pPr algn="ctr"/>
            <a:r>
              <a:rPr lang="de-DE" b="1" dirty="0">
                <a:latin typeface="Papyrus" panose="03070502060502030205" pitchFamily="66" charset="0"/>
              </a:rPr>
              <a:t>Die Kombination besteht aus 3 Ziffern. Im folgenden Text müssen die Satzschlusszeichen eingesetzt werden, aber Achtung: Nicht bei allen Feldern muss etwas eingesetzt werden! </a:t>
            </a:r>
            <a:r>
              <a:rPr lang="de-DE" sz="1200" b="1" dirty="0">
                <a:latin typeface="Papyrus" panose="03070502060502030205" pitchFamily="66" charset="0"/>
              </a:rPr>
              <a:t>(Tipp: Schreibe dir den Code auf – du brauchst ihn auf der nächsten Seite!)</a:t>
            </a:r>
            <a:endParaRPr lang="de-DE" b="1" dirty="0">
              <a:latin typeface="Papyrus" panose="03070502060502030205" pitchFamily="66" charset="0"/>
            </a:endParaRPr>
          </a:p>
        </p:txBody>
      </p:sp>
      <p:sp>
        <p:nvSpPr>
          <p:cNvPr id="4" name="Textfeld 3">
            <a:extLst>
              <a:ext uri="{FF2B5EF4-FFF2-40B4-BE49-F238E27FC236}">
                <a16:creationId xmlns:a16="http://schemas.microsoft.com/office/drawing/2014/main" id="{C1A09351-D08D-5F8E-CB4F-2587B0F45D71}"/>
              </a:ext>
            </a:extLst>
          </p:cNvPr>
          <p:cNvSpPr txBox="1"/>
          <p:nvPr/>
        </p:nvSpPr>
        <p:spPr>
          <a:xfrm>
            <a:off x="1174422" y="1862772"/>
            <a:ext cx="8169603" cy="3600986"/>
          </a:xfrm>
          <a:prstGeom prst="rect">
            <a:avLst/>
          </a:prstGeom>
          <a:noFill/>
        </p:spPr>
        <p:txBody>
          <a:bodyPr wrap="square">
            <a:spAutoFit/>
          </a:bodyPr>
          <a:lstStyle/>
          <a:p>
            <a:pPr algn="just"/>
            <a:r>
              <a:rPr lang="de-DE" sz="1900" b="0" i="0" spc="300" dirty="0">
                <a:effectLst/>
              </a:rPr>
              <a:t>Im Mittelalter waren  Gefängnisse oft dunkle, gefährliche Orte, in denen Insassen unter schrecklichen Bedingungen gefangen gehalten wurden. Unglaublich, wie  grausam die Zeit war! Aus diesem Grund versuchten viele Gefangene, aus dem Gefängnis auszubrechen. Manche schafften es, andere nicht. Diejenigen, die gefasst wurden, erhielten eine höhere Strafe. Kannst du dir vorstellen, wie die  Menschen aus den Gefängnissen entkommen konnten? Manchmal gelang es mit Werkzeugen, die sie in die Zelle geschmuggelt hatten. Diese waren eine sinnvolle Hilfe. Welche Werkzeuge das waren? Das werde ich dir gerne erzählen…. Oh</a:t>
            </a:r>
            <a:r>
              <a:rPr lang="de-DE" sz="1900" spc="300" dirty="0"/>
              <a:t>,</a:t>
            </a:r>
            <a:r>
              <a:rPr lang="de-DE" sz="1900" b="0" i="0" spc="300" dirty="0">
                <a:effectLst/>
              </a:rPr>
              <a:t> ich höre die Wärter kommen, schnell weg!</a:t>
            </a:r>
            <a:endParaRPr lang="de-DE" sz="1900" spc="300" dirty="0"/>
          </a:p>
        </p:txBody>
      </p:sp>
      <p:sp>
        <p:nvSpPr>
          <p:cNvPr id="6" name="Rechteck: abgerundete Ecken 5">
            <a:hlinkClick r:id="" action="ppaction://hlinkshowjump?jump=nextslide"/>
            <a:extLst>
              <a:ext uri="{FF2B5EF4-FFF2-40B4-BE49-F238E27FC236}">
                <a16:creationId xmlns:a16="http://schemas.microsoft.com/office/drawing/2014/main" id="{3C08A138-C80D-2240-08E5-3074EE212629}"/>
              </a:ext>
            </a:extLst>
          </p:cNvPr>
          <p:cNvSpPr/>
          <p:nvPr/>
        </p:nvSpPr>
        <p:spPr>
          <a:xfrm>
            <a:off x="5313465" y="578772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Code eingeben</a:t>
            </a:r>
            <a:endParaRPr lang="de-DE" dirty="0">
              <a:latin typeface="Papyrus" panose="03070502060502030205" pitchFamily="66" charset="0"/>
            </a:endParaRPr>
          </a:p>
        </p:txBody>
      </p:sp>
      <p:sp>
        <p:nvSpPr>
          <p:cNvPr id="11" name="Ellipse 10">
            <a:extLst>
              <a:ext uri="{FF2B5EF4-FFF2-40B4-BE49-F238E27FC236}">
                <a16:creationId xmlns:a16="http://schemas.microsoft.com/office/drawing/2014/main" id="{064103DB-6123-5619-0BF6-8ADF504E2710}"/>
              </a:ext>
            </a:extLst>
          </p:cNvPr>
          <p:cNvSpPr/>
          <p:nvPr/>
        </p:nvSpPr>
        <p:spPr>
          <a:xfrm>
            <a:off x="4155777" y="1924582"/>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pic>
        <p:nvPicPr>
          <p:cNvPr id="26" name="Grafik 25">
            <a:extLst>
              <a:ext uri="{FF2B5EF4-FFF2-40B4-BE49-F238E27FC236}">
                <a16:creationId xmlns:a16="http://schemas.microsoft.com/office/drawing/2014/main" id="{A71F22FA-E70B-A2AE-C278-4DE9839A8D3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9713854" y="1752502"/>
            <a:ext cx="2178122" cy="3346869"/>
          </a:xfrm>
          <a:prstGeom prst="rect">
            <a:avLst/>
          </a:prstGeom>
        </p:spPr>
      </p:pic>
      <p:sp>
        <p:nvSpPr>
          <p:cNvPr id="27" name="Flussdiagramm: Prozess 26">
            <a:extLst>
              <a:ext uri="{FF2B5EF4-FFF2-40B4-BE49-F238E27FC236}">
                <a16:creationId xmlns:a16="http://schemas.microsoft.com/office/drawing/2014/main" id="{A26F6019-6BE4-08F4-4280-6B3DEC532C5C}"/>
              </a:ext>
            </a:extLst>
          </p:cNvPr>
          <p:cNvSpPr/>
          <p:nvPr/>
        </p:nvSpPr>
        <p:spPr>
          <a:xfrm>
            <a:off x="9678625"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28" name="Flussdiagramm: Prozess 27">
            <a:extLst>
              <a:ext uri="{FF2B5EF4-FFF2-40B4-BE49-F238E27FC236}">
                <a16:creationId xmlns:a16="http://schemas.microsoft.com/office/drawing/2014/main" id="{CB17E88D-1E84-E41C-B5F1-B0510CE4F382}"/>
              </a:ext>
            </a:extLst>
          </p:cNvPr>
          <p:cNvSpPr/>
          <p:nvPr/>
        </p:nvSpPr>
        <p:spPr>
          <a:xfrm>
            <a:off x="10271480"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29" name="Flussdiagramm: Prozess 28">
            <a:extLst>
              <a:ext uri="{FF2B5EF4-FFF2-40B4-BE49-F238E27FC236}">
                <a16:creationId xmlns:a16="http://schemas.microsoft.com/office/drawing/2014/main" id="{3804A534-88B4-6174-EE83-0C2AB3F7C235}"/>
              </a:ext>
            </a:extLst>
          </p:cNvPr>
          <p:cNvSpPr/>
          <p:nvPr/>
        </p:nvSpPr>
        <p:spPr>
          <a:xfrm>
            <a:off x="10864335" y="3887303"/>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30" name="Flussdiagramm: Prozess 29">
            <a:extLst>
              <a:ext uri="{FF2B5EF4-FFF2-40B4-BE49-F238E27FC236}">
                <a16:creationId xmlns:a16="http://schemas.microsoft.com/office/drawing/2014/main" id="{7E278CD7-9EEC-3D11-37B1-F53BAD80A2F3}"/>
              </a:ext>
            </a:extLst>
          </p:cNvPr>
          <p:cNvSpPr/>
          <p:nvPr/>
        </p:nvSpPr>
        <p:spPr>
          <a:xfrm>
            <a:off x="9678625"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31" name="Flussdiagramm: Prozess 30">
            <a:extLst>
              <a:ext uri="{FF2B5EF4-FFF2-40B4-BE49-F238E27FC236}">
                <a16:creationId xmlns:a16="http://schemas.microsoft.com/office/drawing/2014/main" id="{13A75645-BFA3-5560-2A06-C61D9FC92C4D}"/>
              </a:ext>
            </a:extLst>
          </p:cNvPr>
          <p:cNvSpPr/>
          <p:nvPr/>
        </p:nvSpPr>
        <p:spPr>
          <a:xfrm>
            <a:off x="10271480"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32" name="Flussdiagramm: Prozess 31">
            <a:extLst>
              <a:ext uri="{FF2B5EF4-FFF2-40B4-BE49-F238E27FC236}">
                <a16:creationId xmlns:a16="http://schemas.microsoft.com/office/drawing/2014/main" id="{6473B41F-4201-E74B-21EC-EB7DA4BB325E}"/>
              </a:ext>
            </a:extLst>
          </p:cNvPr>
          <p:cNvSpPr/>
          <p:nvPr/>
        </p:nvSpPr>
        <p:spPr>
          <a:xfrm>
            <a:off x="10864335" y="3887303"/>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33" name="Ellipse 32">
            <a:extLst>
              <a:ext uri="{FF2B5EF4-FFF2-40B4-BE49-F238E27FC236}">
                <a16:creationId xmlns:a16="http://schemas.microsoft.com/office/drawing/2014/main" id="{64F664E9-2503-4ED3-0520-20A04FF168D1}"/>
              </a:ext>
            </a:extLst>
          </p:cNvPr>
          <p:cNvSpPr/>
          <p:nvPr/>
        </p:nvSpPr>
        <p:spPr>
          <a:xfrm>
            <a:off x="4864437" y="249301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4" name="Ellipse 33">
            <a:extLst>
              <a:ext uri="{FF2B5EF4-FFF2-40B4-BE49-F238E27FC236}">
                <a16:creationId xmlns:a16="http://schemas.microsoft.com/office/drawing/2014/main" id="{49585D82-5408-E2AA-DEA0-9757879905E5}"/>
              </a:ext>
            </a:extLst>
          </p:cNvPr>
          <p:cNvSpPr/>
          <p:nvPr/>
        </p:nvSpPr>
        <p:spPr>
          <a:xfrm>
            <a:off x="7401897" y="249301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5" name="Ellipse 34">
            <a:extLst>
              <a:ext uri="{FF2B5EF4-FFF2-40B4-BE49-F238E27FC236}">
                <a16:creationId xmlns:a16="http://schemas.microsoft.com/office/drawing/2014/main" id="{4549B2CD-3941-041C-4556-8AEE2E2B62E4}"/>
              </a:ext>
            </a:extLst>
          </p:cNvPr>
          <p:cNvSpPr/>
          <p:nvPr/>
        </p:nvSpPr>
        <p:spPr>
          <a:xfrm>
            <a:off x="2418417" y="280543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6" name="Ellipse 35">
            <a:extLst>
              <a:ext uri="{FF2B5EF4-FFF2-40B4-BE49-F238E27FC236}">
                <a16:creationId xmlns:a16="http://schemas.microsoft.com/office/drawing/2014/main" id="{2EDE4D31-0F15-6A0C-B59E-DEA69472132D}"/>
              </a:ext>
            </a:extLst>
          </p:cNvPr>
          <p:cNvSpPr/>
          <p:nvPr/>
        </p:nvSpPr>
        <p:spPr>
          <a:xfrm>
            <a:off x="5944995" y="3089146"/>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7" name="Ellipse 36">
            <a:extLst>
              <a:ext uri="{FF2B5EF4-FFF2-40B4-BE49-F238E27FC236}">
                <a16:creationId xmlns:a16="http://schemas.microsoft.com/office/drawing/2014/main" id="{1BFEDC97-82BB-2F94-D129-331B0F68887F}"/>
              </a:ext>
            </a:extLst>
          </p:cNvPr>
          <p:cNvSpPr/>
          <p:nvPr/>
        </p:nvSpPr>
        <p:spPr>
          <a:xfrm>
            <a:off x="3050877" y="3384396"/>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8" name="Ellipse 37">
            <a:extLst>
              <a:ext uri="{FF2B5EF4-FFF2-40B4-BE49-F238E27FC236}">
                <a16:creationId xmlns:a16="http://schemas.microsoft.com/office/drawing/2014/main" id="{4C8A26C2-F070-506D-4C4B-614C5749ED46}"/>
              </a:ext>
            </a:extLst>
          </p:cNvPr>
          <p:cNvSpPr/>
          <p:nvPr/>
        </p:nvSpPr>
        <p:spPr>
          <a:xfrm>
            <a:off x="3986636" y="3677281"/>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39" name="Ellipse 38">
            <a:extLst>
              <a:ext uri="{FF2B5EF4-FFF2-40B4-BE49-F238E27FC236}">
                <a16:creationId xmlns:a16="http://schemas.microsoft.com/office/drawing/2014/main" id="{C356E4F7-8675-CBB3-3E20-7ED25B384BA9}"/>
              </a:ext>
            </a:extLst>
          </p:cNvPr>
          <p:cNvSpPr/>
          <p:nvPr/>
        </p:nvSpPr>
        <p:spPr>
          <a:xfrm>
            <a:off x="9109267" y="3946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0" name="Ellipse 39">
            <a:extLst>
              <a:ext uri="{FF2B5EF4-FFF2-40B4-BE49-F238E27FC236}">
                <a16:creationId xmlns:a16="http://schemas.microsoft.com/office/drawing/2014/main" id="{033AEE41-2EAB-40FC-26DD-F770DA850053}"/>
              </a:ext>
            </a:extLst>
          </p:cNvPr>
          <p:cNvSpPr/>
          <p:nvPr/>
        </p:nvSpPr>
        <p:spPr>
          <a:xfrm>
            <a:off x="4126601" y="4535027"/>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1" name="Ellipse 40">
            <a:extLst>
              <a:ext uri="{FF2B5EF4-FFF2-40B4-BE49-F238E27FC236}">
                <a16:creationId xmlns:a16="http://schemas.microsoft.com/office/drawing/2014/main" id="{5931171D-0DD5-82DF-B8F1-2FF941EE9E1A}"/>
              </a:ext>
            </a:extLst>
          </p:cNvPr>
          <p:cNvSpPr/>
          <p:nvPr/>
        </p:nvSpPr>
        <p:spPr>
          <a:xfrm>
            <a:off x="9134532" y="4535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2" name="Ellipse 41">
            <a:extLst>
              <a:ext uri="{FF2B5EF4-FFF2-40B4-BE49-F238E27FC236}">
                <a16:creationId xmlns:a16="http://schemas.microsoft.com/office/drawing/2014/main" id="{4226BA78-0A84-5397-E996-8E850EA27186}"/>
              </a:ext>
            </a:extLst>
          </p:cNvPr>
          <p:cNvSpPr/>
          <p:nvPr/>
        </p:nvSpPr>
        <p:spPr>
          <a:xfrm>
            <a:off x="5428561" y="480690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3" name="Ellipse 42">
            <a:extLst>
              <a:ext uri="{FF2B5EF4-FFF2-40B4-BE49-F238E27FC236}">
                <a16:creationId xmlns:a16="http://schemas.microsoft.com/office/drawing/2014/main" id="{FCEDB1C4-0394-5FCD-4F13-F0F1D58A171D}"/>
              </a:ext>
            </a:extLst>
          </p:cNvPr>
          <p:cNvSpPr/>
          <p:nvPr/>
        </p:nvSpPr>
        <p:spPr>
          <a:xfrm>
            <a:off x="8898312" y="5116409"/>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4" name="Ellipse 43">
            <a:extLst>
              <a:ext uri="{FF2B5EF4-FFF2-40B4-BE49-F238E27FC236}">
                <a16:creationId xmlns:a16="http://schemas.microsoft.com/office/drawing/2014/main" id="{873C3690-75EF-5841-A1FB-921AAD44B085}"/>
              </a:ext>
            </a:extLst>
          </p:cNvPr>
          <p:cNvSpPr/>
          <p:nvPr/>
        </p:nvSpPr>
        <p:spPr>
          <a:xfrm>
            <a:off x="6020497" y="3946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5" name="Ellipse 44">
            <a:extLst>
              <a:ext uri="{FF2B5EF4-FFF2-40B4-BE49-F238E27FC236}">
                <a16:creationId xmlns:a16="http://schemas.microsoft.com/office/drawing/2014/main" id="{A8BFA557-383F-83FA-59CE-96F6FD64FD2E}"/>
              </a:ext>
            </a:extLst>
          </p:cNvPr>
          <p:cNvSpPr/>
          <p:nvPr/>
        </p:nvSpPr>
        <p:spPr>
          <a:xfrm>
            <a:off x="2571000" y="3946028"/>
            <a:ext cx="151004" cy="25604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dirty="0"/>
          </a:p>
        </p:txBody>
      </p:sp>
      <p:sp>
        <p:nvSpPr>
          <p:cNvPr id="46" name="Textfeld 45">
            <a:extLst>
              <a:ext uri="{FF2B5EF4-FFF2-40B4-BE49-F238E27FC236}">
                <a16:creationId xmlns:a16="http://schemas.microsoft.com/office/drawing/2014/main" id="{B6426567-3E6D-D758-92F4-E8ACD4F5AC4F}"/>
              </a:ext>
            </a:extLst>
          </p:cNvPr>
          <p:cNvSpPr txBox="1"/>
          <p:nvPr/>
        </p:nvSpPr>
        <p:spPr>
          <a:xfrm>
            <a:off x="9740023" y="6530842"/>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
        <p:nvSpPr>
          <p:cNvPr id="5" name="Rechteck: abgerundete Ecken 4">
            <a:hlinkClick r:id="rId6" action="ppaction://hlinksldjump"/>
            <a:extLst>
              <a:ext uri="{FF2B5EF4-FFF2-40B4-BE49-F238E27FC236}">
                <a16:creationId xmlns:a16="http://schemas.microsoft.com/office/drawing/2014/main" id="{330CE785-A091-1FB7-4739-B4F9D537D5C2}"/>
              </a:ext>
            </a:extLst>
          </p:cNvPr>
          <p:cNvSpPr/>
          <p:nvPr/>
        </p:nvSpPr>
        <p:spPr>
          <a:xfrm>
            <a:off x="10026662" y="1712108"/>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7442438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C…</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3897603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a:t>
            </a:r>
            <a:endParaRPr lang="de-DE" b="1" dirty="0">
              <a:latin typeface="Papyrus" panose="03070502060502030205" pitchFamily="66" charset="0"/>
            </a:endParaRPr>
          </a:p>
        </p:txBody>
      </p:sp>
      <p:sp>
        <p:nvSpPr>
          <p:cNvPr id="8" name="Rechteck: abgerundete Ecken 7">
            <a:hlinkClick r:id="" action="ppaction://hlinkshowjump?jump=nextslide"/>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24931299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32649759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rId4" action="ppaction://hlinksldjump"/>
            <a:extLst>
              <a:ext uri="{FF2B5EF4-FFF2-40B4-BE49-F238E27FC236}">
                <a16:creationId xmlns:a16="http://schemas.microsoft.com/office/drawing/2014/main" id="{09CBBDD8-5E32-FF4F-6A89-0DF864238A66}"/>
              </a:ext>
            </a:extLst>
          </p:cNvPr>
          <p:cNvSpPr/>
          <p:nvPr/>
        </p:nvSpPr>
        <p:spPr>
          <a:xfrm>
            <a:off x="4507063" y="5470607"/>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1" y="-39166"/>
            <a:ext cx="12216984" cy="4044442"/>
          </a:xfrm>
          <a:prstGeom prst="rect">
            <a:avLst/>
          </a:prstGeom>
        </p:spPr>
      </p:pic>
      <p:pic>
        <p:nvPicPr>
          <p:cNvPr id="4" name="Grafik 3">
            <a:extLst>
              <a:ext uri="{FF2B5EF4-FFF2-40B4-BE49-F238E27FC236}">
                <a16:creationId xmlns:a16="http://schemas.microsoft.com/office/drawing/2014/main" id="{28364AB4-1A13-8AD8-CBE8-73AFCFE172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12224146" cy="4024859"/>
          </a:xfrm>
          <a:prstGeom prst="rect">
            <a:avLst/>
          </a:prstGeom>
        </p:spPr>
      </p:pic>
      <p:cxnSp>
        <p:nvCxnSpPr>
          <p:cNvPr id="3" name="Gerader Verbinder 2">
            <a:extLst>
              <a:ext uri="{FF2B5EF4-FFF2-40B4-BE49-F238E27FC236}">
                <a16:creationId xmlns:a16="http://schemas.microsoft.com/office/drawing/2014/main" id="{D8D6366B-7199-892C-F4E8-E52D7D32735E}"/>
              </a:ext>
            </a:extLst>
          </p:cNvPr>
          <p:cNvCxnSpPr>
            <a:cxnSpLocks/>
          </p:cNvCxnSpPr>
          <p:nvPr/>
        </p:nvCxnSpPr>
        <p:spPr>
          <a:xfrm>
            <a:off x="0" y="4024859"/>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6" name="Sprechblase: rechteckig 5">
            <a:extLst>
              <a:ext uri="{FF2B5EF4-FFF2-40B4-BE49-F238E27FC236}">
                <a16:creationId xmlns:a16="http://schemas.microsoft.com/office/drawing/2014/main" id="{BBDCE76A-A768-38AD-406E-3A3AD1280E12}"/>
              </a:ext>
            </a:extLst>
          </p:cNvPr>
          <p:cNvSpPr/>
          <p:nvPr/>
        </p:nvSpPr>
        <p:spPr>
          <a:xfrm>
            <a:off x="3484173" y="3177069"/>
            <a:ext cx="6753936" cy="1656413"/>
          </a:xfrm>
          <a:prstGeom prst="wedgeRectCallout">
            <a:avLst>
              <a:gd name="adj1" fmla="val -54416"/>
              <a:gd name="adj2" fmla="val -1568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Endlich</a:t>
            </a:r>
            <a:r>
              <a:rPr lang="de-DE" dirty="0">
                <a:latin typeface="Papyrus" panose="03070502060502030205" pitchFamily="66" charset="0"/>
              </a:rPr>
              <a:t>! </a:t>
            </a:r>
            <a:r>
              <a:rPr lang="de-DE" b="1" dirty="0">
                <a:latin typeface="Papyrus" panose="03070502060502030205" pitchFamily="66" charset="0"/>
              </a:rPr>
              <a:t>Du hast mich von dem Fluch befreit, der mich jahrelang in diesem Zimmer gefangen hielt  - ich bin frei! </a:t>
            </a:r>
            <a:r>
              <a:rPr lang="de-DE" dirty="0">
                <a:latin typeface="Papyrus" panose="03070502060502030205" pitchFamily="66" charset="0"/>
              </a:rPr>
              <a:t>Danke! Lass mich dir helfen und zeigen, wie du direkt zum Ausgang der Burg kommst!</a:t>
            </a:r>
          </a:p>
        </p:txBody>
      </p:sp>
    </p:spTree>
    <p:extLst>
      <p:ext uri="{BB962C8B-B14F-4D97-AF65-F5344CB8AC3E}">
        <p14:creationId xmlns:p14="http://schemas.microsoft.com/office/powerpoint/2010/main" val="1249236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70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400"/>
                                        <p:tgtEl>
                                          <p:spTgt spid="4"/>
                                        </p:tgtEl>
                                      </p:cBhvr>
                                    </p:animEffect>
                                  </p:childTnLst>
                                </p:cTn>
                              </p:par>
                              <p:par>
                                <p:cTn id="11" presetID="10" presetClass="entr" presetSubtype="0" fill="hold" grpId="0" nodeType="withEffect">
                                  <p:stCondLst>
                                    <p:cond delay="54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79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 action="ppaction://hlinkshowjump?jump=nextslide"/>
            <a:extLst>
              <a:ext uri="{FF2B5EF4-FFF2-40B4-BE49-F238E27FC236}">
                <a16:creationId xmlns:a16="http://schemas.microsoft.com/office/drawing/2014/main" id="{09CBBDD8-5E32-FF4F-6A89-0DF864238A66}"/>
              </a:ext>
            </a:extLst>
          </p:cNvPr>
          <p:cNvSpPr/>
          <p:nvPr/>
        </p:nvSpPr>
        <p:spPr>
          <a:xfrm>
            <a:off x="4833067" y="6168202"/>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216984" cy="4215945"/>
          </a:xfrm>
          <a:prstGeom prst="rect">
            <a:avLst/>
          </a:prstGeom>
        </p:spPr>
      </p:pic>
      <p:cxnSp>
        <p:nvCxnSpPr>
          <p:cNvPr id="10" name="Gerader Verbinder 9">
            <a:extLst>
              <a:ext uri="{FF2B5EF4-FFF2-40B4-BE49-F238E27FC236}">
                <a16:creationId xmlns:a16="http://schemas.microsoft.com/office/drawing/2014/main" id="{E09ACFA0-A463-2616-C70A-1FFE0752917B}"/>
              </a:ext>
            </a:extLst>
          </p:cNvPr>
          <p:cNvCxnSpPr>
            <a:cxnSpLocks/>
          </p:cNvCxnSpPr>
          <p:nvPr/>
        </p:nvCxnSpPr>
        <p:spPr>
          <a:xfrm>
            <a:off x="0" y="4215945"/>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11" name="Rechteck: diagonal liegende Ecken abgerundet 10">
            <a:extLst>
              <a:ext uri="{FF2B5EF4-FFF2-40B4-BE49-F238E27FC236}">
                <a16:creationId xmlns:a16="http://schemas.microsoft.com/office/drawing/2014/main" id="{8D835987-7005-BA61-1A62-DC6CC28FB5FB}"/>
              </a:ext>
            </a:extLst>
          </p:cNvPr>
          <p:cNvSpPr/>
          <p:nvPr/>
        </p:nvSpPr>
        <p:spPr>
          <a:xfrm>
            <a:off x="1861117" y="4503796"/>
            <a:ext cx="8469766" cy="1505965"/>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Als du den Raum betrittst, schlägt dir ein </a:t>
            </a:r>
            <a:r>
              <a:rPr lang="de-DE" b="1" dirty="0">
                <a:latin typeface="Papyrus" panose="03070502060502030205" pitchFamily="66" charset="0"/>
              </a:rPr>
              <a:t>modriger Geruch </a:t>
            </a:r>
            <a:r>
              <a:rPr lang="de-DE" dirty="0">
                <a:latin typeface="Papyrus" panose="03070502060502030205" pitchFamily="66" charset="0"/>
              </a:rPr>
              <a:t>entgegen. „Hier ist lange keiner mehr gewesen“, denkst du, als du mit deiner Hand über </a:t>
            </a:r>
            <a:r>
              <a:rPr lang="de-DE" b="1" dirty="0">
                <a:latin typeface="Papyrus" panose="03070502060502030205" pitchFamily="66" charset="0"/>
              </a:rPr>
              <a:t>die staubige Fläche des Bücherregals</a:t>
            </a:r>
            <a:r>
              <a:rPr lang="de-DE" dirty="0">
                <a:latin typeface="Papyrus" panose="03070502060502030205" pitchFamily="66" charset="0"/>
              </a:rPr>
              <a:t> fährst. Gerade als du dich abwenden willst, fällt dir etwas auf. </a:t>
            </a:r>
            <a:r>
              <a:rPr lang="de-DE" b="1" dirty="0">
                <a:latin typeface="Papyrus" panose="03070502060502030205" pitchFamily="66" charset="0"/>
              </a:rPr>
              <a:t>Deine Neugierde ist geweckt…</a:t>
            </a:r>
          </a:p>
        </p:txBody>
      </p:sp>
    </p:spTree>
    <p:extLst>
      <p:ext uri="{BB962C8B-B14F-4D97-AF65-F5344CB8AC3E}">
        <p14:creationId xmlns:p14="http://schemas.microsoft.com/office/powerpoint/2010/main" val="1392029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diagonal liegende Ecken abgerundet 2">
            <a:extLst>
              <a:ext uri="{FF2B5EF4-FFF2-40B4-BE49-F238E27FC236}">
                <a16:creationId xmlns:a16="http://schemas.microsoft.com/office/drawing/2014/main" id="{666872F6-87FB-1E90-A1A3-D298B4DC5505}"/>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Du betrachtest die Bücher genauer. Hier scheint es eine </a:t>
            </a:r>
            <a:r>
              <a:rPr lang="de-DE" b="1" dirty="0">
                <a:latin typeface="Papyrus" panose="03070502060502030205" pitchFamily="66" charset="0"/>
              </a:rPr>
              <a:t>Systematik</a:t>
            </a:r>
            <a:r>
              <a:rPr lang="de-DE" dirty="0">
                <a:latin typeface="Papyrus" panose="03070502060502030205" pitchFamily="66" charset="0"/>
              </a:rPr>
              <a:t> zu geben…</a:t>
            </a:r>
            <a:endParaRPr lang="de-DE" b="1" dirty="0">
              <a:latin typeface="Papyrus" panose="03070502060502030205" pitchFamily="66" charset="0"/>
            </a:endParaRP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hlinkClick r:id="rId5" action="ppaction://hlinksldjump"/>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6" name="Rechteck: abgerundete Ecken 5">
            <a:hlinkClick r:id="rId6" action="ppaction://hlinksldjump"/>
            <a:extLst>
              <a:ext uri="{FF2B5EF4-FFF2-40B4-BE49-F238E27FC236}">
                <a16:creationId xmlns:a16="http://schemas.microsoft.com/office/drawing/2014/main" id="{A327D9E1-1B5C-7C3E-3DEE-99ADE1FBD1F4}"/>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8" name="Rechteck: abgerundete Ecken 7">
            <a:hlinkClick r:id="rId7" action="ppaction://hlinksldjump"/>
            <a:extLst>
              <a:ext uri="{FF2B5EF4-FFF2-40B4-BE49-F238E27FC236}">
                <a16:creationId xmlns:a16="http://schemas.microsoft.com/office/drawing/2014/main" id="{C49558B0-61D4-86BC-8742-C7D64ADC58BE}"/>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10" name="Rechteck: abgerundete Ecken 9">
            <a:hlinkClick r:id="rId8" action="ppaction://hlinksldjump"/>
            <a:extLst>
              <a:ext uri="{FF2B5EF4-FFF2-40B4-BE49-F238E27FC236}">
                <a16:creationId xmlns:a16="http://schemas.microsoft.com/office/drawing/2014/main" id="{9BD9639C-3557-F928-2C2C-4F2367A1E31B}"/>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11" name="Rechteck: abgerundete Ecken 10">
            <a:hlinkClick r:id="rId9" action="ppaction://hlinksldjump"/>
            <a:extLst>
              <a:ext uri="{FF2B5EF4-FFF2-40B4-BE49-F238E27FC236}">
                <a16:creationId xmlns:a16="http://schemas.microsoft.com/office/drawing/2014/main" id="{9D4C49FC-36F4-C4DD-6124-D3B0236188F1}"/>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12" name="Rechteck: diagonal liegende Ecken abgerundet 11">
            <a:extLst>
              <a:ext uri="{FF2B5EF4-FFF2-40B4-BE49-F238E27FC236}">
                <a16:creationId xmlns:a16="http://schemas.microsoft.com/office/drawing/2014/main" id="{BE3711C1-16E4-35A2-DD08-F3A006376E8A}"/>
              </a:ext>
            </a:extLst>
          </p:cNvPr>
          <p:cNvSpPr/>
          <p:nvPr/>
        </p:nvSpPr>
        <p:spPr>
          <a:xfrm>
            <a:off x="3395446" y="5938297"/>
            <a:ext cx="6831633" cy="301050"/>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solidFill>
                  <a:srgbClr val="FF0000"/>
                </a:solidFill>
                <a:latin typeface="Papyrus" panose="03070502060502030205" pitchFamily="66" charset="0"/>
              </a:rPr>
              <a:t>Klicke erst auf                                                  , wenn du den </a:t>
            </a:r>
            <a:r>
              <a:rPr lang="de-DE" sz="1400" b="1" dirty="0">
                <a:solidFill>
                  <a:srgbClr val="FF0000"/>
                </a:solidFill>
                <a:latin typeface="Papyrus" panose="03070502060502030205" pitchFamily="66" charset="0"/>
              </a:rPr>
              <a:t>Buchstapel</a:t>
            </a:r>
            <a:r>
              <a:rPr lang="de-DE" sz="1400" dirty="0">
                <a:solidFill>
                  <a:srgbClr val="FF0000"/>
                </a:solidFill>
                <a:latin typeface="Papyrus" panose="03070502060502030205" pitchFamily="66" charset="0"/>
              </a:rPr>
              <a:t> durchgesehen hast!</a:t>
            </a:r>
            <a:endParaRPr lang="de-DE" sz="1400" b="1" dirty="0">
              <a:solidFill>
                <a:srgbClr val="FF0000"/>
              </a:solidFill>
              <a:latin typeface="Papyrus" panose="03070502060502030205" pitchFamily="66" charset="0"/>
            </a:endParaRPr>
          </a:p>
        </p:txBody>
      </p:sp>
      <p:sp>
        <p:nvSpPr>
          <p:cNvPr id="5" name="Rechteck: abgerundete Ecken 4">
            <a:hlinkClick r:id="rId10" action="ppaction://hlinksldjump"/>
            <a:extLst>
              <a:ext uri="{FF2B5EF4-FFF2-40B4-BE49-F238E27FC236}">
                <a16:creationId xmlns:a16="http://schemas.microsoft.com/office/drawing/2014/main" id="{09CBBDD8-5E32-FF4F-6A89-0DF864238A66}"/>
              </a:ext>
            </a:extLst>
          </p:cNvPr>
          <p:cNvSpPr/>
          <p:nvPr/>
        </p:nvSpPr>
        <p:spPr>
          <a:xfrm>
            <a:off x="4799371" y="5887602"/>
            <a:ext cx="1716839"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spTree>
    <p:extLst>
      <p:ext uri="{BB962C8B-B14F-4D97-AF65-F5344CB8AC3E}">
        <p14:creationId xmlns:p14="http://schemas.microsoft.com/office/powerpoint/2010/main" val="28529792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4" name="Rechteck: abgerundete Ecken 3">
            <a:extLst>
              <a:ext uri="{FF2B5EF4-FFF2-40B4-BE49-F238E27FC236}">
                <a16:creationId xmlns:a16="http://schemas.microsoft.com/office/drawing/2014/main" id="{1E3B6344-E176-9912-537F-042736D5FA3D}"/>
              </a:ext>
            </a:extLst>
          </p:cNvPr>
          <p:cNvSpPr/>
          <p:nvPr/>
        </p:nvSpPr>
        <p:spPr>
          <a:xfrm>
            <a:off x="3129439" y="1806770"/>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A</a:t>
            </a:r>
          </a:p>
        </p:txBody>
      </p:sp>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851"/>
              <a:gd name="adj6" fmla="val -3707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Ritter ruft: „Da kommt der König!“</a:t>
            </a:r>
          </a:p>
          <a:p>
            <a:pPr algn="ctr"/>
            <a:endParaRPr lang="de-DE" sz="1600" dirty="0">
              <a:latin typeface="Papyrus" panose="03070502060502030205" pitchFamily="66" charset="0"/>
            </a:endParaRPr>
          </a:p>
          <a:p>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wörtliche Rede und einen 	vorangestellten Begleitsatz.</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5" name="Rechteck: abgerundete Ecken 4">
            <a:hlinkClick r:id="rId5"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Tree>
    <p:extLst>
      <p:ext uri="{BB962C8B-B14F-4D97-AF65-F5344CB8AC3E}">
        <p14:creationId xmlns:p14="http://schemas.microsoft.com/office/powerpoint/2010/main" val="3418517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26416"/>
              <a:gd name="adj6" fmla="val -4367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„Halt, rief der Ritter, „stehen bleiben!“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keine wörtliche Rede</a:t>
            </a:r>
          </a:p>
          <a:p>
            <a:r>
              <a:rPr lang="de-DE" sz="1600" dirty="0">
                <a:latin typeface="Papyrus" panose="03070502060502030205" pitchFamily="66" charset="0"/>
              </a:rPr>
              <a:t>2 = 	Der Satz hat wörtliche Rede, aber die 	Anführungszeichen sind falsch</a:t>
            </a:r>
          </a:p>
          <a:p>
            <a:r>
              <a:rPr lang="de-DE" sz="1600" dirty="0">
                <a:latin typeface="Papyrus" panose="03070502060502030205" pitchFamily="66" charset="0"/>
              </a:rPr>
              <a:t>3 = 	Der Satz hat wörtliche Rede, es ist alles 	richtig</a:t>
            </a: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extLst>
              <a:ext uri="{FF2B5EF4-FFF2-40B4-BE49-F238E27FC236}">
                <a16:creationId xmlns:a16="http://schemas.microsoft.com/office/drawing/2014/main" id="{646BA0BF-2D3E-E4CC-766E-2B87DD8568EE}"/>
              </a:ext>
            </a:extLst>
          </p:cNvPr>
          <p:cNvSpPr/>
          <p:nvPr/>
        </p:nvSpPr>
        <p:spPr>
          <a:xfrm>
            <a:off x="2750111" y="260725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B</a:t>
            </a:r>
          </a:p>
        </p:txBody>
      </p:sp>
      <p:sp>
        <p:nvSpPr>
          <p:cNvPr id="5" name="Rechteck: abgerundete Ecken 4">
            <a:hlinkClick r:id="rId5"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4" name="Rechteck: abgerundete Ecken 4">
            <a:hlinkClick r:id="rId6" action="ppaction://hlinksldjump"/>
            <a:extLst>
              <a:ext uri="{FF2B5EF4-FFF2-40B4-BE49-F238E27FC236}">
                <a16:creationId xmlns:a16="http://schemas.microsoft.com/office/drawing/2014/main" id="{807C3993-1CD9-B11A-EB84-417708667D59}"/>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3657881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59173"/>
              <a:gd name="adj6" fmla="val -358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Stolz trat die Burgherrin vor das Volk, um es aufgrund der guten Ernte zu beglückwünschen.</a:t>
            </a:r>
          </a:p>
          <a:p>
            <a:pPr algn="ctr"/>
            <a:endParaRPr lang="de-DE" sz="1600" dirty="0">
              <a:latin typeface="Papyrus" panose="03070502060502030205" pitchFamily="66" charset="0"/>
            </a:endParaRPr>
          </a:p>
          <a:p>
            <a:pPr algn="ctr"/>
            <a:endParaRPr lang="de-DE" sz="1600" dirty="0">
              <a:latin typeface="Papyrus" panose="03070502060502030205" pitchFamily="66" charset="0"/>
            </a:endParaRPr>
          </a:p>
          <a:p>
            <a:r>
              <a:rPr lang="de-DE" sz="1600" dirty="0">
                <a:latin typeface="Papyrus" panose="03070502060502030205" pitchFamily="66" charset="0"/>
              </a:rPr>
              <a:t>1 = 	Der Satz beinhaltet wörtliche Rede</a:t>
            </a:r>
          </a:p>
          <a:p>
            <a:r>
              <a:rPr lang="de-DE" sz="1600" dirty="0">
                <a:latin typeface="Papyrus" panose="03070502060502030205" pitchFamily="66" charset="0"/>
              </a:rPr>
              <a:t>2 = 	Der Satz hat wörtliche Rede und einen 	nachgestellten Begleitsatz</a:t>
            </a:r>
          </a:p>
          <a:p>
            <a:r>
              <a:rPr lang="de-DE" sz="1600" dirty="0">
                <a:latin typeface="Papyrus" panose="03070502060502030205" pitchFamily="66" charset="0"/>
              </a:rPr>
              <a:t>3 = 	Der Satz hat keine wörtliche Rede.</a:t>
            </a:r>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5" action="ppaction://hlinksldjump"/>
            <a:extLst>
              <a:ext uri="{FF2B5EF4-FFF2-40B4-BE49-F238E27FC236}">
                <a16:creationId xmlns:a16="http://schemas.microsoft.com/office/drawing/2014/main" id="{CDE766BB-03AB-09BD-0279-D6A77FBEFBF1}"/>
              </a:ext>
            </a:extLst>
          </p:cNvPr>
          <p:cNvSpPr/>
          <p:nvPr/>
        </p:nvSpPr>
        <p:spPr>
          <a:xfrm>
            <a:off x="3209809" y="359520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C</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4" name="Rechteck: abgerundete Ecken 4">
            <a:hlinkClick r:id="rId7" action="ppaction://hlinksldjump"/>
            <a:extLst>
              <a:ext uri="{FF2B5EF4-FFF2-40B4-BE49-F238E27FC236}">
                <a16:creationId xmlns:a16="http://schemas.microsoft.com/office/drawing/2014/main" id="{ACE0ED53-E7A5-3CE8-53CA-70100A6E831E}"/>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808949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81727"/>
              <a:gd name="adj6" fmla="val -564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r>
              <a:rPr lang="de-DE" b="1" dirty="0">
                <a:latin typeface="Papyrus" panose="03070502060502030205" pitchFamily="66" charset="0"/>
              </a:rPr>
              <a:t>Der Burggraben, sagte der Graf, „scheint mir recht tief zu sein“.</a:t>
            </a:r>
          </a:p>
          <a:p>
            <a:pPr algn="ctr"/>
            <a:endParaRPr lang="de-DE" dirty="0">
              <a:latin typeface="Papyrus" panose="03070502060502030205" pitchFamily="66" charset="0"/>
            </a:endParaRPr>
          </a:p>
          <a:p>
            <a:r>
              <a:rPr lang="de-DE" sz="1600" dirty="0">
                <a:latin typeface="Papyrus" panose="03070502060502030205" pitchFamily="66" charset="0"/>
              </a:rPr>
              <a:t>1 = 	Es fehlen Anführungszeichen, es ist ein 	eingeschobener Begleitsatz vorhanden</a:t>
            </a:r>
          </a:p>
          <a:p>
            <a:r>
              <a:rPr lang="de-DE" sz="1600" dirty="0">
                <a:latin typeface="Papyrus" panose="03070502060502030205" pitchFamily="66" charset="0"/>
              </a:rPr>
              <a:t>2 =	Es fehlen keine Anführungszeichen, es ist 	ein eingeschobener Begleitsatz vorhanden</a:t>
            </a:r>
          </a:p>
          <a:p>
            <a:r>
              <a:rPr lang="de-DE" sz="1600" dirty="0">
                <a:latin typeface="Papyrus" panose="03070502060502030205" pitchFamily="66" charset="0"/>
              </a:rPr>
              <a:t>3 = 	Es fehlen Anführungszeichen, es ist ein 	nachgestellter Begleitsatz vorhanden</a:t>
            </a:r>
            <a:endParaRPr lang="de-DE" sz="1600"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11" name="Rechteck: abgerundete Ecken 10">
            <a:hlinkClick r:id="rId5" action="ppaction://hlinksldjump"/>
            <a:extLst>
              <a:ext uri="{FF2B5EF4-FFF2-40B4-BE49-F238E27FC236}">
                <a16:creationId xmlns:a16="http://schemas.microsoft.com/office/drawing/2014/main" id="{01AFC745-88F8-581D-03EE-5CC502BDBC64}"/>
              </a:ext>
            </a:extLst>
          </p:cNvPr>
          <p:cNvSpPr/>
          <p:nvPr/>
        </p:nvSpPr>
        <p:spPr>
          <a:xfrm>
            <a:off x="2173151" y="4174828"/>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D</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3" name="Rechteck: abgerundete Ecken 4">
            <a:hlinkClick r:id="rId7" action="ppaction://hlinksldjump"/>
            <a:extLst>
              <a:ext uri="{FF2B5EF4-FFF2-40B4-BE49-F238E27FC236}">
                <a16:creationId xmlns:a16="http://schemas.microsoft.com/office/drawing/2014/main" id="{09DA3AD4-1CCD-95EE-1A73-4D38C81AFDB1}"/>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9956674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4" name="Rechteck: abgerundete Ecken 13">
            <a:extLst>
              <a:ext uri="{FF2B5EF4-FFF2-40B4-BE49-F238E27FC236}">
                <a16:creationId xmlns:a16="http://schemas.microsoft.com/office/drawing/2014/main" id="{17BF862F-4E23-9E71-063B-19CA94B6F254}"/>
              </a:ext>
            </a:extLst>
          </p:cNvPr>
          <p:cNvSpPr/>
          <p:nvPr/>
        </p:nvSpPr>
        <p:spPr>
          <a:xfrm>
            <a:off x="3054564" y="2583299"/>
            <a:ext cx="5032756" cy="280785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4" name="Grafik 3">
            <a:extLst>
              <a:ext uri="{FF2B5EF4-FFF2-40B4-BE49-F238E27FC236}">
                <a16:creationId xmlns:a16="http://schemas.microsoft.com/office/drawing/2014/main" id="{64F49582-616E-E88B-A1EA-4872E24FD206}"/>
              </a:ext>
            </a:extLst>
          </p:cNvPr>
          <p:cNvPicPr>
            <a:picLocks noChangeAspect="1"/>
          </p:cNvPicPr>
          <p:nvPr/>
        </p:nvPicPr>
        <p:blipFill rotWithShape="1">
          <a:blip r:embed="rId4" cstate="screen">
            <a:clrChange>
              <a:clrFrom>
                <a:srgbClr val="252F3B"/>
              </a:clrFrom>
              <a:clrTo>
                <a:srgbClr val="252F3B">
                  <a:alpha val="0"/>
                </a:srgbClr>
              </a:clrTo>
            </a:clrChange>
            <a:extLst>
              <a:ext uri="{28A0092B-C50C-407E-A947-70E740481C1C}">
                <a14:useLocalDpi xmlns:a14="http://schemas.microsoft.com/office/drawing/2010/main"/>
              </a:ext>
            </a:extLst>
          </a:blip>
          <a:srcRect/>
          <a:stretch/>
        </p:blipFill>
        <p:spPr>
          <a:xfrm>
            <a:off x="2996818" y="2683772"/>
            <a:ext cx="5090502" cy="2605984"/>
          </a:xfrm>
          <a:prstGeom prst="rect">
            <a:avLst/>
          </a:prstGeom>
        </p:spPr>
      </p:pic>
      <p:pic>
        <p:nvPicPr>
          <p:cNvPr id="5" name="Grafik 4">
            <a:extLst>
              <a:ext uri="{FF2B5EF4-FFF2-40B4-BE49-F238E27FC236}">
                <a16:creationId xmlns:a16="http://schemas.microsoft.com/office/drawing/2014/main" id="{7944AF19-BF68-C0D3-37E2-5A2583CD027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C3942AC2-7BF1-E2BC-0DD7-3AD574CE5E6E}"/>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8" name="Flussdiagramm: Prozess 7">
            <a:extLst>
              <a:ext uri="{FF2B5EF4-FFF2-40B4-BE49-F238E27FC236}">
                <a16:creationId xmlns:a16="http://schemas.microsoft.com/office/drawing/2014/main" id="{4F878A39-AADF-C9D3-EC98-DDCDCB3C23B7}"/>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0" name="Flussdiagramm: Prozess 9">
            <a:extLst>
              <a:ext uri="{FF2B5EF4-FFF2-40B4-BE49-F238E27FC236}">
                <a16:creationId xmlns:a16="http://schemas.microsoft.com/office/drawing/2014/main" id="{3ADA4B1C-AEC4-2AFC-3076-15A4DDEAE038}"/>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1" name="Flussdiagramm: Prozess 10">
            <a:extLst>
              <a:ext uri="{FF2B5EF4-FFF2-40B4-BE49-F238E27FC236}">
                <a16:creationId xmlns:a16="http://schemas.microsoft.com/office/drawing/2014/main" id="{8088858E-5088-4E5A-0712-9D35BF4F9F47}"/>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7B4D8E4C-04A3-63E9-3403-53361B0FB440}"/>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2E0EF33E-9D7E-E08F-F4CE-B285E722C32B}"/>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22" name="Textfeld 21">
            <a:extLst>
              <a:ext uri="{FF2B5EF4-FFF2-40B4-BE49-F238E27FC236}">
                <a16:creationId xmlns:a16="http://schemas.microsoft.com/office/drawing/2014/main" id="{E620FCE6-C896-8FAF-F992-459596F85AD9}"/>
              </a:ext>
            </a:extLst>
          </p:cNvPr>
          <p:cNvSpPr txBox="1"/>
          <p:nvPr/>
        </p:nvSpPr>
        <p:spPr>
          <a:xfrm>
            <a:off x="1251758" y="1466850"/>
            <a:ext cx="8580622" cy="646331"/>
          </a:xfrm>
          <a:prstGeom prst="rect">
            <a:avLst/>
          </a:prstGeom>
          <a:noFill/>
        </p:spPr>
        <p:txBody>
          <a:bodyPr wrap="square">
            <a:spAutoFit/>
          </a:bodyPr>
          <a:lstStyle/>
          <a:p>
            <a:pPr algn="ctr"/>
            <a:r>
              <a:rPr lang="de-DE" sz="3600" b="1" dirty="0">
                <a:latin typeface="Papyrus" panose="03070502060502030205" pitchFamily="66" charset="0"/>
              </a:rPr>
              <a:t>Gib die Ziffer für </a:t>
            </a:r>
            <a:r>
              <a:rPr lang="de-DE" sz="3600" b="1" dirty="0">
                <a:solidFill>
                  <a:srgbClr val="FF0000"/>
                </a:solidFill>
                <a:latin typeface="Papyrus" panose="03070502060502030205" pitchFamily="66" charset="0"/>
              </a:rPr>
              <a:t>P</a:t>
            </a:r>
            <a:r>
              <a:rPr lang="de-DE" sz="3600" b="1" dirty="0">
                <a:latin typeface="Papyrus" panose="03070502060502030205" pitchFamily="66" charset="0"/>
              </a:rPr>
              <a:t> ein!</a:t>
            </a:r>
          </a:p>
        </p:txBody>
      </p:sp>
      <p:sp>
        <p:nvSpPr>
          <p:cNvPr id="23" name="Rechteck 22">
            <a:hlinkClick r:id="rId6" action="ppaction://hlinksldjump"/>
            <a:extLst>
              <a:ext uri="{FF2B5EF4-FFF2-40B4-BE49-F238E27FC236}">
                <a16:creationId xmlns:a16="http://schemas.microsoft.com/office/drawing/2014/main" id="{71CA0BB2-E0D5-EF1C-0262-D567108A687C}"/>
              </a:ext>
            </a:extLst>
          </p:cNvPr>
          <p:cNvSpPr/>
          <p:nvPr/>
        </p:nvSpPr>
        <p:spPr>
          <a:xfrm>
            <a:off x="3244354" y="2847975"/>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hlinkClick r:id="rId6" action="ppaction://hlinksldjump"/>
            <a:extLst>
              <a:ext uri="{FF2B5EF4-FFF2-40B4-BE49-F238E27FC236}">
                <a16:creationId xmlns:a16="http://schemas.microsoft.com/office/drawing/2014/main" id="{5F071335-C13C-E996-99D5-FD6A0D2884AC}"/>
              </a:ext>
            </a:extLst>
          </p:cNvPr>
          <p:cNvSpPr/>
          <p:nvPr/>
        </p:nvSpPr>
        <p:spPr>
          <a:xfrm>
            <a:off x="4485565" y="2832690"/>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hlinkClick r:id="rId6" action="ppaction://hlinksldjump"/>
            <a:extLst>
              <a:ext uri="{FF2B5EF4-FFF2-40B4-BE49-F238E27FC236}">
                <a16:creationId xmlns:a16="http://schemas.microsoft.com/office/drawing/2014/main" id="{8A37F58B-5ACE-B0B3-614C-4EEFAC4830A3}"/>
              </a:ext>
            </a:extLst>
          </p:cNvPr>
          <p:cNvSpPr/>
          <p:nvPr/>
        </p:nvSpPr>
        <p:spPr>
          <a:xfrm>
            <a:off x="5707726" y="2843318"/>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hlinkClick r:id="rId6" action="ppaction://hlinksldjump"/>
            <a:extLst>
              <a:ext uri="{FF2B5EF4-FFF2-40B4-BE49-F238E27FC236}">
                <a16:creationId xmlns:a16="http://schemas.microsoft.com/office/drawing/2014/main" id="{A9243818-FCC6-0B55-40C9-4EFDE7E352FC}"/>
              </a:ext>
            </a:extLst>
          </p:cNvPr>
          <p:cNvSpPr/>
          <p:nvPr/>
        </p:nvSpPr>
        <p:spPr>
          <a:xfrm>
            <a:off x="6912143" y="2833331"/>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hlinkClick r:id="rId6" action="ppaction://hlinksldjump"/>
            <a:extLst>
              <a:ext uri="{FF2B5EF4-FFF2-40B4-BE49-F238E27FC236}">
                <a16:creationId xmlns:a16="http://schemas.microsoft.com/office/drawing/2014/main" id="{A25E24D6-005C-63E2-7DC0-96FC88E80033}"/>
              </a:ext>
            </a:extLst>
          </p:cNvPr>
          <p:cNvSpPr/>
          <p:nvPr/>
        </p:nvSpPr>
        <p:spPr>
          <a:xfrm>
            <a:off x="3244354" y="4113383"/>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hlinkClick r:id="rId7" action="ppaction://hlinksldjump"/>
            <a:extLst>
              <a:ext uri="{FF2B5EF4-FFF2-40B4-BE49-F238E27FC236}">
                <a16:creationId xmlns:a16="http://schemas.microsoft.com/office/drawing/2014/main" id="{5CA2BAF6-812F-15D4-3FCA-107B6C967FAA}"/>
              </a:ext>
            </a:extLst>
          </p:cNvPr>
          <p:cNvSpPr/>
          <p:nvPr/>
        </p:nvSpPr>
        <p:spPr>
          <a:xfrm>
            <a:off x="4481123" y="410994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hlinkClick r:id="rId6" action="ppaction://hlinksldjump"/>
            <a:extLst>
              <a:ext uri="{FF2B5EF4-FFF2-40B4-BE49-F238E27FC236}">
                <a16:creationId xmlns:a16="http://schemas.microsoft.com/office/drawing/2014/main" id="{9975B1FF-55DF-C849-8EC1-B157E9590595}"/>
              </a:ext>
            </a:extLst>
          </p:cNvPr>
          <p:cNvSpPr/>
          <p:nvPr/>
        </p:nvSpPr>
        <p:spPr>
          <a:xfrm>
            <a:off x="5706123" y="410922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hlinkClick r:id="rId6" action="ppaction://hlinksldjump"/>
            <a:extLst>
              <a:ext uri="{FF2B5EF4-FFF2-40B4-BE49-F238E27FC236}">
                <a16:creationId xmlns:a16="http://schemas.microsoft.com/office/drawing/2014/main" id="{A67C87BB-D79A-FFF5-585D-4737B6989E27}"/>
              </a:ext>
            </a:extLst>
          </p:cNvPr>
          <p:cNvSpPr/>
          <p:nvPr/>
        </p:nvSpPr>
        <p:spPr>
          <a:xfrm>
            <a:off x="6922707" y="4115316"/>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abgerundete Ecken 30">
            <a:hlinkClick r:id="" action="ppaction://hlinkshowjump?jump=previousslide"/>
            <a:extLst>
              <a:ext uri="{FF2B5EF4-FFF2-40B4-BE49-F238E27FC236}">
                <a16:creationId xmlns:a16="http://schemas.microsoft.com/office/drawing/2014/main" id="{8DC48E08-FA42-5D05-A975-7A15587F8631}"/>
              </a:ext>
            </a:extLst>
          </p:cNvPr>
          <p:cNvSpPr/>
          <p:nvPr/>
        </p:nvSpPr>
        <p:spPr>
          <a:xfrm>
            <a:off x="5313465" y="577707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 </a:t>
            </a:r>
            <a:endParaRPr lang="de-DE" dirty="0">
              <a:latin typeface="Papyrus" panose="03070502060502030205" pitchFamily="66" charset="0"/>
            </a:endParaRPr>
          </a:p>
        </p:txBody>
      </p:sp>
      <p:sp>
        <p:nvSpPr>
          <p:cNvPr id="32" name="Textfeld 31">
            <a:extLst>
              <a:ext uri="{FF2B5EF4-FFF2-40B4-BE49-F238E27FC236}">
                <a16:creationId xmlns:a16="http://schemas.microsoft.com/office/drawing/2014/main" id="{74A816CC-FFE8-23CE-6A02-54746A72E8CA}"/>
              </a:ext>
            </a:extLst>
          </p:cNvPr>
          <p:cNvSpPr txBox="1"/>
          <p:nvPr/>
        </p:nvSpPr>
        <p:spPr>
          <a:xfrm>
            <a:off x="9740023" y="6540367"/>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1437213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4"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8" name="Legende: mit gebogener Linie 7">
            <a:extLst>
              <a:ext uri="{FF2B5EF4-FFF2-40B4-BE49-F238E27FC236}">
                <a16:creationId xmlns:a16="http://schemas.microsoft.com/office/drawing/2014/main" id="{51B57B31-7965-4B97-068D-483160258B9A}"/>
              </a:ext>
            </a:extLst>
          </p:cNvPr>
          <p:cNvSpPr/>
          <p:nvPr/>
        </p:nvSpPr>
        <p:spPr>
          <a:xfrm>
            <a:off x="5684102" y="2095868"/>
            <a:ext cx="4999219" cy="2791463"/>
          </a:xfrm>
          <a:prstGeom prst="borderCallout2">
            <a:avLst>
              <a:gd name="adj1" fmla="val 18750"/>
              <a:gd name="adj2" fmla="val -8333"/>
              <a:gd name="adj3" fmla="val 18750"/>
              <a:gd name="adj4" fmla="val -16667"/>
              <a:gd name="adj5" fmla="val 105892"/>
              <a:gd name="adj6" fmla="val -34374"/>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b="1" dirty="0">
              <a:latin typeface="Papyrus" panose="03070502060502030205" pitchFamily="66" charset="0"/>
            </a:endParaRPr>
          </a:p>
          <a:p>
            <a:pPr algn="ctr"/>
            <a:endParaRPr lang="de-DE" b="1" dirty="0">
              <a:latin typeface="Papyrus" panose="03070502060502030205" pitchFamily="66" charset="0"/>
            </a:endParaRPr>
          </a:p>
          <a:p>
            <a:pPr algn="ctr"/>
            <a:r>
              <a:rPr lang="de-DE" b="1" dirty="0">
                <a:latin typeface="Papyrus" panose="03070502060502030205" pitchFamily="66" charset="0"/>
              </a:rPr>
              <a:t>„Hast du einen Taler für mich.“, fragte der Bettler.</a:t>
            </a:r>
          </a:p>
          <a:p>
            <a:endParaRPr lang="de-DE" sz="1600" dirty="0">
              <a:latin typeface="Papyrus" panose="03070502060502030205" pitchFamily="66" charset="0"/>
            </a:endParaRPr>
          </a:p>
          <a:p>
            <a:r>
              <a:rPr lang="de-DE" sz="1600" dirty="0">
                <a:latin typeface="Papyrus" panose="03070502060502030205" pitchFamily="66" charset="0"/>
              </a:rPr>
              <a:t>1 = 	Die wörtliche Rede ist richtig, der 	Begleitsatz ist vorangestellt</a:t>
            </a:r>
          </a:p>
          <a:p>
            <a:r>
              <a:rPr lang="de-DE" sz="1600" dirty="0">
                <a:latin typeface="Papyrus" panose="03070502060502030205" pitchFamily="66" charset="0"/>
              </a:rPr>
              <a:t>2 = 	In der wörtlichen Rede ist das 	Satzschlusszeichen falsch, der Rest stimmt</a:t>
            </a:r>
          </a:p>
          <a:p>
            <a:r>
              <a:rPr lang="de-DE" sz="1600" dirty="0">
                <a:latin typeface="Papyrus" panose="03070502060502030205" pitchFamily="66" charset="0"/>
              </a:rPr>
              <a:t>3 = 	Die wörtliche Rede ist falsch, es fehlen 	Anführungszeichen</a:t>
            </a:r>
            <a:endParaRPr lang="de-DE" sz="1600" dirty="0"/>
          </a:p>
          <a:p>
            <a:pPr algn="ctr"/>
            <a:endParaRPr lang="de-DE" dirty="0"/>
          </a:p>
          <a:p>
            <a:pPr algn="ctr"/>
            <a:endParaRPr lang="de-DE" dirty="0"/>
          </a:p>
        </p:txBody>
      </p:sp>
      <p:sp>
        <p:nvSpPr>
          <p:cNvPr id="10" name="Rechteck: diagonal liegende Ecken abgerundet 9">
            <a:extLst>
              <a:ext uri="{FF2B5EF4-FFF2-40B4-BE49-F238E27FC236}">
                <a16:creationId xmlns:a16="http://schemas.microsoft.com/office/drawing/2014/main" id="{949959AB-05EB-E087-A94E-EC5FF178052B}"/>
              </a:ext>
            </a:extLst>
          </p:cNvPr>
          <p:cNvSpPr/>
          <p:nvPr/>
        </p:nvSpPr>
        <p:spPr>
          <a:xfrm>
            <a:off x="334467" y="245388"/>
            <a:ext cx="4905443" cy="85984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Merke dir die richtige Zahl…</a:t>
            </a:r>
            <a:endParaRPr lang="de-DE" b="1" dirty="0">
              <a:latin typeface="Papyrus" panose="03070502060502030205" pitchFamily="66" charset="0"/>
            </a:endParaRPr>
          </a:p>
        </p:txBody>
      </p:sp>
      <p:sp>
        <p:nvSpPr>
          <p:cNvPr id="3" name="Rechteck: abgerundete Ecken 2">
            <a:hlinkClick r:id="rId5" action="ppaction://hlinksldjump"/>
            <a:extLst>
              <a:ext uri="{FF2B5EF4-FFF2-40B4-BE49-F238E27FC236}">
                <a16:creationId xmlns:a16="http://schemas.microsoft.com/office/drawing/2014/main" id="{44156DB8-E5E6-13D3-8FCF-9275E4FE9EDB}"/>
              </a:ext>
            </a:extLst>
          </p:cNvPr>
          <p:cNvSpPr/>
          <p:nvPr/>
        </p:nvSpPr>
        <p:spPr>
          <a:xfrm>
            <a:off x="3262436" y="4874369"/>
            <a:ext cx="603111"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a:t>
            </a:r>
          </a:p>
        </p:txBody>
      </p:sp>
      <p:sp>
        <p:nvSpPr>
          <p:cNvPr id="5" name="Rechteck: abgerundete Ecken 4">
            <a:hlinkClick r:id="rId6" action="ppaction://hlinksldjump"/>
            <a:extLst>
              <a:ext uri="{FF2B5EF4-FFF2-40B4-BE49-F238E27FC236}">
                <a16:creationId xmlns:a16="http://schemas.microsoft.com/office/drawing/2014/main" id="{09CBBDD8-5E32-FF4F-6A89-0DF864238A66}"/>
              </a:ext>
            </a:extLst>
          </p:cNvPr>
          <p:cNvSpPr/>
          <p:nvPr/>
        </p:nvSpPr>
        <p:spPr>
          <a:xfrm>
            <a:off x="4507063" y="576743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zurück</a:t>
            </a:r>
          </a:p>
        </p:txBody>
      </p:sp>
      <p:sp>
        <p:nvSpPr>
          <p:cNvPr id="4" name="Rechteck: abgerundete Ecken 4">
            <a:hlinkClick r:id="rId7" action="ppaction://hlinksldjump"/>
            <a:extLst>
              <a:ext uri="{FF2B5EF4-FFF2-40B4-BE49-F238E27FC236}">
                <a16:creationId xmlns:a16="http://schemas.microsoft.com/office/drawing/2014/main" id="{25430858-6FEA-0366-50DD-0CBE25FBC725}"/>
              </a:ext>
            </a:extLst>
          </p:cNvPr>
          <p:cNvSpPr/>
          <p:nvPr/>
        </p:nvSpPr>
        <p:spPr>
          <a:xfrm>
            <a:off x="10985676" y="209102"/>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3289214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15131794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B…</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533983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C…</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 action="ppaction://hlinkshowjump?jump=nextslide"/>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9900657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D…</a:t>
            </a:r>
            <a:endParaRPr lang="de-DE" b="1" dirty="0">
              <a:latin typeface="Papyrus" panose="03070502060502030205" pitchFamily="66" charset="0"/>
            </a:endParaRPr>
          </a:p>
        </p:txBody>
      </p:sp>
      <p:sp>
        <p:nvSpPr>
          <p:cNvPr id="8" name="Rechteck: abgerundete Ecken 7">
            <a:hlinkClick r:id="" action="ppaction://hlinkshowjump?jump=nextslide"/>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rId6" action="ppaction://hlinksldjump"/>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18675713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15" name="Grafik 14">
            <a:extLst>
              <a:ext uri="{FF2B5EF4-FFF2-40B4-BE49-F238E27FC236}">
                <a16:creationId xmlns:a16="http://schemas.microsoft.com/office/drawing/2014/main" id="{E583B6EF-D789-75E7-B85D-061411CF32CB}"/>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47208" y="1138043"/>
            <a:ext cx="7630143" cy="4578086"/>
          </a:xfrm>
          <a:prstGeom prst="rect">
            <a:avLst/>
          </a:prstGeom>
        </p:spPr>
      </p:pic>
      <p:pic>
        <p:nvPicPr>
          <p:cNvPr id="9" name="Grafik 8">
            <a:extLst>
              <a:ext uri="{FF2B5EF4-FFF2-40B4-BE49-F238E27FC236}">
                <a16:creationId xmlns:a16="http://schemas.microsoft.com/office/drawing/2014/main" id="{09C8D078-9CF9-4943-BAB5-B4D33677F85B}"/>
              </a:ext>
            </a:extLst>
          </p:cNvPr>
          <p:cNvPicPr>
            <a:picLocks noChangeAspect="1"/>
          </p:cNvPicPr>
          <p:nvPr/>
        </p:nvPicPr>
        <p:blipFill>
          <a:blip r:embed="rId5" cstate="screen">
            <a:clrChange>
              <a:clrFrom>
                <a:srgbClr val="F8F3ED"/>
              </a:clrFrom>
              <a:clrTo>
                <a:srgbClr val="F8F3ED">
                  <a:alpha val="0"/>
                </a:srgbClr>
              </a:clrTo>
            </a:clrChange>
            <a:extLst>
              <a:ext uri="{28A0092B-C50C-407E-A947-70E740481C1C}">
                <a14:useLocalDpi xmlns:a14="http://schemas.microsoft.com/office/drawing/2010/main"/>
              </a:ext>
            </a:extLst>
          </a:blip>
          <a:stretch>
            <a:fillRect/>
          </a:stretch>
        </p:blipFill>
        <p:spPr>
          <a:xfrm>
            <a:off x="700057" y="701539"/>
            <a:ext cx="5276353" cy="5276353"/>
          </a:xfrm>
          <a:prstGeom prst="rect">
            <a:avLst/>
          </a:prstGeom>
        </p:spPr>
      </p:pic>
      <p:sp>
        <p:nvSpPr>
          <p:cNvPr id="6" name="Rechteck: diagonal liegende Ecken abgerundet 5">
            <a:extLst>
              <a:ext uri="{FF2B5EF4-FFF2-40B4-BE49-F238E27FC236}">
                <a16:creationId xmlns:a16="http://schemas.microsoft.com/office/drawing/2014/main" id="{1A1AFD91-7724-3969-7FA0-92369C7920C7}"/>
              </a:ext>
            </a:extLst>
          </p:cNvPr>
          <p:cNvSpPr/>
          <p:nvPr/>
        </p:nvSpPr>
        <p:spPr>
          <a:xfrm>
            <a:off x="7688822" y="2252789"/>
            <a:ext cx="841244" cy="389022"/>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a:t>
            </a:r>
            <a:endParaRPr lang="de-DE" b="1" dirty="0">
              <a:latin typeface="Papyrus" panose="03070502060502030205" pitchFamily="66" charset="0"/>
            </a:endParaRPr>
          </a:p>
        </p:txBody>
      </p:sp>
      <p:sp>
        <p:nvSpPr>
          <p:cNvPr id="8" name="Rechteck: abgerundete Ecken 7">
            <a:hlinkClick r:id="rId6" action="ppaction://hlinksldjump"/>
            <a:extLst>
              <a:ext uri="{FF2B5EF4-FFF2-40B4-BE49-F238E27FC236}">
                <a16:creationId xmlns:a16="http://schemas.microsoft.com/office/drawing/2014/main" id="{1D82CBC0-F1F0-B13A-9D49-357B4A44BEF5}"/>
              </a:ext>
            </a:extLst>
          </p:cNvPr>
          <p:cNvSpPr/>
          <p:nvPr/>
        </p:nvSpPr>
        <p:spPr>
          <a:xfrm>
            <a:off x="7491010" y="2887354"/>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1</a:t>
            </a:r>
          </a:p>
        </p:txBody>
      </p:sp>
      <p:sp>
        <p:nvSpPr>
          <p:cNvPr id="11" name="Rechteck: abgerundete Ecken 10">
            <a:hlinkClick r:id="" action="ppaction://hlinkshowjump?jump=nextslide"/>
            <a:extLst>
              <a:ext uri="{FF2B5EF4-FFF2-40B4-BE49-F238E27FC236}">
                <a16:creationId xmlns:a16="http://schemas.microsoft.com/office/drawing/2014/main" id="{CD4D2D3F-1493-572E-2C18-62F1805E5A23}"/>
              </a:ext>
            </a:extLst>
          </p:cNvPr>
          <p:cNvSpPr/>
          <p:nvPr/>
        </p:nvSpPr>
        <p:spPr>
          <a:xfrm>
            <a:off x="7491010" y="3427086"/>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2</a:t>
            </a:r>
          </a:p>
        </p:txBody>
      </p:sp>
      <p:sp>
        <p:nvSpPr>
          <p:cNvPr id="12" name="Rechteck: abgerundete Ecken 11">
            <a:hlinkClick r:id="rId6" action="ppaction://hlinksldjump"/>
            <a:extLst>
              <a:ext uri="{FF2B5EF4-FFF2-40B4-BE49-F238E27FC236}">
                <a16:creationId xmlns:a16="http://schemas.microsoft.com/office/drawing/2014/main" id="{42BF9623-CB18-86AD-BD16-30C4209A7A9F}"/>
              </a:ext>
            </a:extLst>
          </p:cNvPr>
          <p:cNvSpPr/>
          <p:nvPr/>
        </p:nvSpPr>
        <p:spPr>
          <a:xfrm>
            <a:off x="7491010" y="3970227"/>
            <a:ext cx="1236867"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3</a:t>
            </a:r>
          </a:p>
        </p:txBody>
      </p:sp>
    </p:spTree>
    <p:extLst>
      <p:ext uri="{BB962C8B-B14F-4D97-AF65-F5344CB8AC3E}">
        <p14:creationId xmlns:p14="http://schemas.microsoft.com/office/powerpoint/2010/main" val="118510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5" name="Rechteck: abgerundete Ecken 4">
            <a:hlinkClick r:id="rId4" action="ppaction://hlinksldjump"/>
            <a:extLst>
              <a:ext uri="{FF2B5EF4-FFF2-40B4-BE49-F238E27FC236}">
                <a16:creationId xmlns:a16="http://schemas.microsoft.com/office/drawing/2014/main" id="{09CBBDD8-5E32-FF4F-6A89-0DF864238A66}"/>
              </a:ext>
            </a:extLst>
          </p:cNvPr>
          <p:cNvSpPr/>
          <p:nvPr/>
        </p:nvSpPr>
        <p:spPr>
          <a:xfrm>
            <a:off x="4507063" y="5470607"/>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pic>
        <p:nvPicPr>
          <p:cNvPr id="8" name="Grafik 7">
            <a:extLst>
              <a:ext uri="{FF2B5EF4-FFF2-40B4-BE49-F238E27FC236}">
                <a16:creationId xmlns:a16="http://schemas.microsoft.com/office/drawing/2014/main" id="{EA261C48-A978-8838-EC90-078194D07F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1" y="-39166"/>
            <a:ext cx="12216984" cy="4044442"/>
          </a:xfrm>
          <a:prstGeom prst="rect">
            <a:avLst/>
          </a:prstGeom>
        </p:spPr>
      </p:pic>
      <p:pic>
        <p:nvPicPr>
          <p:cNvPr id="4" name="Grafik 3">
            <a:extLst>
              <a:ext uri="{FF2B5EF4-FFF2-40B4-BE49-F238E27FC236}">
                <a16:creationId xmlns:a16="http://schemas.microsoft.com/office/drawing/2014/main" id="{28364AB4-1A13-8AD8-CBE8-73AFCFE172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12224146" cy="4024859"/>
          </a:xfrm>
          <a:prstGeom prst="rect">
            <a:avLst/>
          </a:prstGeom>
        </p:spPr>
      </p:pic>
      <p:cxnSp>
        <p:nvCxnSpPr>
          <p:cNvPr id="3" name="Gerader Verbinder 2">
            <a:extLst>
              <a:ext uri="{FF2B5EF4-FFF2-40B4-BE49-F238E27FC236}">
                <a16:creationId xmlns:a16="http://schemas.microsoft.com/office/drawing/2014/main" id="{D8D6366B-7199-892C-F4E8-E52D7D32735E}"/>
              </a:ext>
            </a:extLst>
          </p:cNvPr>
          <p:cNvCxnSpPr>
            <a:cxnSpLocks/>
          </p:cNvCxnSpPr>
          <p:nvPr/>
        </p:nvCxnSpPr>
        <p:spPr>
          <a:xfrm>
            <a:off x="0" y="4024859"/>
            <a:ext cx="12216984" cy="0"/>
          </a:xfrm>
          <a:prstGeom prst="line">
            <a:avLst/>
          </a:prstGeom>
          <a:ln w="76200"/>
        </p:spPr>
        <p:style>
          <a:lnRef idx="3">
            <a:schemeClr val="dk1"/>
          </a:lnRef>
          <a:fillRef idx="0">
            <a:schemeClr val="dk1"/>
          </a:fillRef>
          <a:effectRef idx="2">
            <a:schemeClr val="dk1"/>
          </a:effectRef>
          <a:fontRef idx="minor">
            <a:schemeClr val="tx1"/>
          </a:fontRef>
        </p:style>
      </p:cxnSp>
      <p:sp>
        <p:nvSpPr>
          <p:cNvPr id="6" name="Sprechblase: rechteckig 5">
            <a:extLst>
              <a:ext uri="{FF2B5EF4-FFF2-40B4-BE49-F238E27FC236}">
                <a16:creationId xmlns:a16="http://schemas.microsoft.com/office/drawing/2014/main" id="{BBDCE76A-A768-38AD-406E-3A3AD1280E12}"/>
              </a:ext>
            </a:extLst>
          </p:cNvPr>
          <p:cNvSpPr/>
          <p:nvPr/>
        </p:nvSpPr>
        <p:spPr>
          <a:xfrm>
            <a:off x="3484173" y="3177069"/>
            <a:ext cx="6753936" cy="1656413"/>
          </a:xfrm>
          <a:prstGeom prst="wedgeRectCallout">
            <a:avLst>
              <a:gd name="adj1" fmla="val -54416"/>
              <a:gd name="adj2" fmla="val -156852"/>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Endlich</a:t>
            </a:r>
            <a:r>
              <a:rPr lang="de-DE" dirty="0">
                <a:latin typeface="Papyrus" panose="03070502060502030205" pitchFamily="66" charset="0"/>
              </a:rPr>
              <a:t>! </a:t>
            </a:r>
            <a:r>
              <a:rPr lang="de-DE" b="1" dirty="0">
                <a:latin typeface="Papyrus" panose="03070502060502030205" pitchFamily="66" charset="0"/>
              </a:rPr>
              <a:t>Du hast mich von dem Fluch befreit, der mich jahrelang in diesem Zimmer gefangen hielt  - ich bin frei! </a:t>
            </a:r>
            <a:r>
              <a:rPr lang="de-DE" dirty="0">
                <a:latin typeface="Papyrus" panose="03070502060502030205" pitchFamily="66" charset="0"/>
              </a:rPr>
              <a:t>Danke! Lass mich dir helfen und zeigen, wie du direkt zum Ausgang der Burg kommst!</a:t>
            </a:r>
          </a:p>
        </p:txBody>
      </p:sp>
    </p:spTree>
    <p:extLst>
      <p:ext uri="{BB962C8B-B14F-4D97-AF65-F5344CB8AC3E}">
        <p14:creationId xmlns:p14="http://schemas.microsoft.com/office/powerpoint/2010/main" val="22120702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70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400"/>
                                        <p:tgtEl>
                                          <p:spTgt spid="4"/>
                                        </p:tgtEl>
                                      </p:cBhvr>
                                    </p:animEffect>
                                  </p:childTnLst>
                                </p:cTn>
                              </p:par>
                              <p:par>
                                <p:cTn id="11" presetID="10" presetClass="entr" presetSubtype="0" fill="hold" grpId="0" nodeType="withEffect">
                                  <p:stCondLst>
                                    <p:cond delay="54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79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pic>
        <p:nvPicPr>
          <p:cNvPr id="6" name="Grafik 5">
            <a:extLst>
              <a:ext uri="{FF2B5EF4-FFF2-40B4-BE49-F238E27FC236}">
                <a16:creationId xmlns:a16="http://schemas.microsoft.com/office/drawing/2014/main" id="{1704B0B6-6A8F-8C48-8413-572C3444C3DA}"/>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4849838" y="1191353"/>
            <a:ext cx="551155" cy="647008"/>
          </a:xfrm>
          <a:prstGeom prst="rect">
            <a:avLst/>
          </a:prstGeom>
        </p:spPr>
      </p:pic>
      <p:sp>
        <p:nvSpPr>
          <p:cNvPr id="5" name="Freihandform: Form 4">
            <a:extLst>
              <a:ext uri="{FF2B5EF4-FFF2-40B4-BE49-F238E27FC236}">
                <a16:creationId xmlns:a16="http://schemas.microsoft.com/office/drawing/2014/main" id="{D733B762-A04C-3E7B-A59D-242AA0BAF650}"/>
              </a:ext>
            </a:extLst>
          </p:cNvPr>
          <p:cNvSpPr/>
          <p:nvPr/>
        </p:nvSpPr>
        <p:spPr>
          <a:xfrm rot="4257436" flipV="1">
            <a:off x="4451737" y="2447332"/>
            <a:ext cx="1700294" cy="577838"/>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3944F3AF-9089-9EE9-C8E6-70F9DA253FE0}"/>
              </a:ext>
            </a:extLst>
          </p:cNvPr>
          <p:cNvSpPr/>
          <p:nvPr/>
        </p:nvSpPr>
        <p:spPr>
          <a:xfrm rot="1241574" flipV="1">
            <a:off x="5474945" y="3894075"/>
            <a:ext cx="2614099" cy="368345"/>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4" name="Grafik 13">
            <a:hlinkClick r:id="rId4" action="ppaction://hlinksldjump"/>
            <a:extLst>
              <a:ext uri="{FF2B5EF4-FFF2-40B4-BE49-F238E27FC236}">
                <a16:creationId xmlns:a16="http://schemas.microsoft.com/office/drawing/2014/main" id="{DAE41845-41D6-F4EB-8D13-A19257A194E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69076" y="3970941"/>
            <a:ext cx="551155" cy="647008"/>
          </a:xfrm>
          <a:prstGeom prst="rect">
            <a:avLst/>
          </a:prstGeom>
        </p:spPr>
      </p:pic>
      <p:pic>
        <p:nvPicPr>
          <p:cNvPr id="15" name="Grafik 14">
            <a:extLst>
              <a:ext uri="{FF2B5EF4-FFF2-40B4-BE49-F238E27FC236}">
                <a16:creationId xmlns:a16="http://schemas.microsoft.com/office/drawing/2014/main" id="{1022439F-7F5F-7E1E-EBC7-829FB258C289}"/>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5234029" y="2911384"/>
            <a:ext cx="551155" cy="647008"/>
          </a:xfrm>
          <a:prstGeom prst="rect">
            <a:avLst/>
          </a:prstGeom>
        </p:spPr>
      </p:pic>
      <p:sp>
        <p:nvSpPr>
          <p:cNvPr id="16" name="Rechteck 15">
            <a:hlinkClick r:id="rId4" action="ppaction://hlinksldjump"/>
            <a:extLst>
              <a:ext uri="{FF2B5EF4-FFF2-40B4-BE49-F238E27FC236}">
                <a16:creationId xmlns:a16="http://schemas.microsoft.com/office/drawing/2014/main" id="{CFE2D9D0-0E99-2FC7-DEAB-61414DDA9F0F}"/>
              </a:ext>
            </a:extLst>
          </p:cNvPr>
          <p:cNvSpPr/>
          <p:nvPr/>
        </p:nvSpPr>
        <p:spPr>
          <a:xfrm>
            <a:off x="7400130" y="3626616"/>
            <a:ext cx="1543368" cy="30909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Auf der Brücke</a:t>
            </a:r>
          </a:p>
        </p:txBody>
      </p:sp>
    </p:spTree>
    <p:extLst>
      <p:ext uri="{BB962C8B-B14F-4D97-AF65-F5344CB8AC3E}">
        <p14:creationId xmlns:p14="http://schemas.microsoft.com/office/powerpoint/2010/main" val="5652100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3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4" name="Freihandform: Form 13">
            <a:extLst>
              <a:ext uri="{FF2B5EF4-FFF2-40B4-BE49-F238E27FC236}">
                <a16:creationId xmlns:a16="http://schemas.microsoft.com/office/drawing/2014/main" id="{27B2C3C6-C81F-513B-1998-1BEC14AB9EAA}"/>
              </a:ext>
            </a:extLst>
          </p:cNvPr>
          <p:cNvSpPr/>
          <p:nvPr/>
        </p:nvSpPr>
        <p:spPr>
          <a:xfrm rot="384648">
            <a:off x="3860292" y="4849168"/>
            <a:ext cx="2570488" cy="170273"/>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dirty="0"/>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a:latin typeface="Papyrus" panose="03070502060502030205" pitchFamily="66" charset="0"/>
              </a:rPr>
              <a:t>Wähle deinen nächsten Schritt…</a:t>
            </a:r>
            <a:endParaRPr lang="de-DE" sz="1800" dirty="0">
              <a:latin typeface="Papyrus" panose="03070502060502030205" pitchFamily="66" charset="0"/>
            </a:endParaRPr>
          </a:p>
        </p:txBody>
      </p:sp>
      <p:sp>
        <p:nvSpPr>
          <p:cNvPr id="6" name="Freihandform: Form 5">
            <a:extLst>
              <a:ext uri="{FF2B5EF4-FFF2-40B4-BE49-F238E27FC236}">
                <a16:creationId xmlns:a16="http://schemas.microsoft.com/office/drawing/2014/main" id="{887AAF57-521F-41E0-D6EB-921EFDBFBD3F}"/>
              </a:ext>
            </a:extLst>
          </p:cNvPr>
          <p:cNvSpPr/>
          <p:nvPr/>
        </p:nvSpPr>
        <p:spPr>
          <a:xfrm rot="3358292">
            <a:off x="5159404" y="4291812"/>
            <a:ext cx="1809573" cy="118210"/>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21" name="Grafik 20">
            <a:extLst>
              <a:ext uri="{FF2B5EF4-FFF2-40B4-BE49-F238E27FC236}">
                <a16:creationId xmlns:a16="http://schemas.microsoft.com/office/drawing/2014/main" id="{337DB2FC-BB1D-81F7-8ACC-AB0751B592B8}"/>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6255592" y="4453305"/>
            <a:ext cx="551155" cy="647008"/>
          </a:xfrm>
          <a:prstGeom prst="rect">
            <a:avLst/>
          </a:prstGeom>
        </p:spPr>
      </p:pic>
      <p:sp>
        <p:nvSpPr>
          <p:cNvPr id="8" name="Freihandform: Form 7">
            <a:extLst>
              <a:ext uri="{FF2B5EF4-FFF2-40B4-BE49-F238E27FC236}">
                <a16:creationId xmlns:a16="http://schemas.microsoft.com/office/drawing/2014/main" id="{E40D045B-94C5-7E9F-3121-AC8453CAA53C}"/>
              </a:ext>
            </a:extLst>
          </p:cNvPr>
          <p:cNvSpPr/>
          <p:nvPr/>
        </p:nvSpPr>
        <p:spPr>
          <a:xfrm rot="1241574" flipV="1">
            <a:off x="5474945" y="3894075"/>
            <a:ext cx="2614099" cy="368345"/>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0" name="Grafik 9">
            <a:hlinkClick r:id="rId4" action="ppaction://hlinksldjump"/>
            <a:extLst>
              <a:ext uri="{FF2B5EF4-FFF2-40B4-BE49-F238E27FC236}">
                <a16:creationId xmlns:a16="http://schemas.microsoft.com/office/drawing/2014/main" id="{BA8EB254-B85C-42CA-6F70-5D876740012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69076" y="3970941"/>
            <a:ext cx="551155" cy="647008"/>
          </a:xfrm>
          <a:prstGeom prst="rect">
            <a:avLst/>
          </a:prstGeom>
        </p:spPr>
      </p:pic>
      <p:pic>
        <p:nvPicPr>
          <p:cNvPr id="12" name="Grafik 11">
            <a:extLst>
              <a:ext uri="{FF2B5EF4-FFF2-40B4-BE49-F238E27FC236}">
                <a16:creationId xmlns:a16="http://schemas.microsoft.com/office/drawing/2014/main" id="{9E9DBD35-14A5-65CB-BAA8-5D967B947D44}"/>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5234029" y="2911384"/>
            <a:ext cx="551155" cy="647008"/>
          </a:xfrm>
          <a:prstGeom prst="rect">
            <a:avLst/>
          </a:prstGeom>
        </p:spPr>
      </p:pic>
      <p:sp>
        <p:nvSpPr>
          <p:cNvPr id="15" name="Rechteck 14">
            <a:hlinkClick r:id="rId4" action="ppaction://hlinksldjump"/>
            <a:extLst>
              <a:ext uri="{FF2B5EF4-FFF2-40B4-BE49-F238E27FC236}">
                <a16:creationId xmlns:a16="http://schemas.microsoft.com/office/drawing/2014/main" id="{027BBBC6-742A-7AD6-EF80-12AEAA664443}"/>
              </a:ext>
            </a:extLst>
          </p:cNvPr>
          <p:cNvSpPr/>
          <p:nvPr/>
        </p:nvSpPr>
        <p:spPr>
          <a:xfrm>
            <a:off x="7400130" y="3626616"/>
            <a:ext cx="1543368" cy="30909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Auf der Brücke</a:t>
            </a:r>
          </a:p>
        </p:txBody>
      </p:sp>
    </p:spTree>
    <p:extLst>
      <p:ext uri="{BB962C8B-B14F-4D97-AF65-F5344CB8AC3E}">
        <p14:creationId xmlns:p14="http://schemas.microsoft.com/office/powerpoint/2010/main" val="2543259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3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3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9" name="Ellipse 8">
            <a:extLst>
              <a:ext uri="{FF2B5EF4-FFF2-40B4-BE49-F238E27FC236}">
                <a16:creationId xmlns:a16="http://schemas.microsoft.com/office/drawing/2014/main" id="{A7CE99ED-744C-D4EE-D33D-888376A66209}"/>
              </a:ext>
            </a:extLst>
          </p:cNvPr>
          <p:cNvSpPr/>
          <p:nvPr/>
        </p:nvSpPr>
        <p:spPr>
          <a:xfrm>
            <a:off x="1275200" y="5084388"/>
            <a:ext cx="3063634" cy="419724"/>
          </a:xfrm>
          <a:prstGeom prst="ellipse">
            <a:avLst/>
          </a:prstGeom>
          <a:solidFill>
            <a:schemeClr val="tx1">
              <a:lumMod val="65000"/>
              <a:lumOff val="3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dirty="0"/>
          </a:p>
        </p:txBody>
      </p:sp>
      <p:sp>
        <p:nvSpPr>
          <p:cNvPr id="3" name="Ellipse 2">
            <a:extLst>
              <a:ext uri="{FF2B5EF4-FFF2-40B4-BE49-F238E27FC236}">
                <a16:creationId xmlns:a16="http://schemas.microsoft.com/office/drawing/2014/main" id="{F0FCF792-D6ED-4367-8B1D-844EAFC46460}"/>
              </a:ext>
            </a:extLst>
          </p:cNvPr>
          <p:cNvSpPr/>
          <p:nvPr/>
        </p:nvSpPr>
        <p:spPr>
          <a:xfrm>
            <a:off x="7068474" y="5914504"/>
            <a:ext cx="3601617" cy="541177"/>
          </a:xfrm>
          <a:prstGeom prst="ellipse">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2050" name="Picture 2" descr="Free vector vector knight standing in a helmet with horns with shield and sword in a red cloak. vector illustration">
            <a:extLst>
              <a:ext uri="{FF2B5EF4-FFF2-40B4-BE49-F238E27FC236}">
                <a16:creationId xmlns:a16="http://schemas.microsoft.com/office/drawing/2014/main" id="{F3E6C489-CF23-AE85-88D1-9DC7761FCB8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47083" y="457199"/>
            <a:ext cx="4880156" cy="6273055"/>
          </a:xfrm>
          <a:prstGeom prst="rect">
            <a:avLst/>
          </a:prstGeom>
          <a:noFill/>
          <a:extLst>
            <a:ext uri="{909E8E84-426E-40DD-AFC4-6F175D3DCCD1}">
              <a14:hiddenFill xmlns:a14="http://schemas.microsoft.com/office/drawing/2010/main">
                <a:solidFill>
                  <a:srgbClr val="FFFFFF"/>
                </a:solidFill>
              </a14:hiddenFill>
            </a:ext>
          </a:extLst>
        </p:spPr>
      </p:pic>
      <p:sp>
        <p:nvSpPr>
          <p:cNvPr id="5" name="Sprechblase: rechteckig 4">
            <a:extLst>
              <a:ext uri="{FF2B5EF4-FFF2-40B4-BE49-F238E27FC236}">
                <a16:creationId xmlns:a16="http://schemas.microsoft.com/office/drawing/2014/main" id="{7532B9AA-E7E9-3CF7-25D7-2574C6B71EB7}"/>
              </a:ext>
            </a:extLst>
          </p:cNvPr>
          <p:cNvSpPr/>
          <p:nvPr/>
        </p:nvSpPr>
        <p:spPr>
          <a:xfrm>
            <a:off x="1125274" y="1281691"/>
            <a:ext cx="6753936" cy="1656413"/>
          </a:xfrm>
          <a:prstGeom prst="wedgeRectCallout">
            <a:avLst>
              <a:gd name="adj1" fmla="val 61108"/>
              <a:gd name="adj2" fmla="val -26988"/>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Halte ein, </a:t>
            </a:r>
            <a:r>
              <a:rPr lang="de-DE" b="1" dirty="0">
                <a:latin typeface="Papyrus" panose="03070502060502030205" pitchFamily="66" charset="0"/>
              </a:rPr>
              <a:t>Unhold</a:t>
            </a:r>
            <a:r>
              <a:rPr lang="de-DE" dirty="0">
                <a:latin typeface="Papyrus" panose="03070502060502030205" pitchFamily="66" charset="0"/>
              </a:rPr>
              <a:t>! Du wagst es, dich aus der Burg zu schleichen? Beweise mir, dass du würdig bist, die </a:t>
            </a:r>
            <a:r>
              <a:rPr lang="de-DE" b="1" dirty="0">
                <a:latin typeface="Papyrus" panose="03070502060502030205" pitchFamily="66" charset="0"/>
              </a:rPr>
              <a:t>Burg der Zeichensetzer</a:t>
            </a:r>
            <a:r>
              <a:rPr lang="de-DE" dirty="0">
                <a:latin typeface="Papyrus" panose="03070502060502030205" pitchFamily="66" charset="0"/>
              </a:rPr>
              <a:t> zu verlassen! </a:t>
            </a:r>
            <a:r>
              <a:rPr lang="de-DE" b="1" dirty="0">
                <a:latin typeface="Papyrus" panose="03070502060502030205" pitchFamily="66" charset="0"/>
              </a:rPr>
              <a:t>Wähle eine der beiden Truhen und löse die Aufgabe</a:t>
            </a:r>
            <a:r>
              <a:rPr lang="de-DE" dirty="0">
                <a:latin typeface="Papyrus" panose="03070502060502030205" pitchFamily="66" charset="0"/>
              </a:rPr>
              <a:t>. Du solltest auf dem Weg hierher einen </a:t>
            </a:r>
            <a:r>
              <a:rPr lang="de-DE" b="1" dirty="0">
                <a:latin typeface="Papyrus" panose="03070502060502030205" pitchFamily="66" charset="0"/>
              </a:rPr>
              <a:t>alten Schlüssel </a:t>
            </a:r>
            <a:r>
              <a:rPr lang="de-DE" dirty="0">
                <a:latin typeface="Papyrus" panose="03070502060502030205" pitchFamily="66" charset="0"/>
              </a:rPr>
              <a:t>gefunden haben – nutze ihn! </a:t>
            </a:r>
          </a:p>
        </p:txBody>
      </p:sp>
      <p:pic>
        <p:nvPicPr>
          <p:cNvPr id="3074" name="Picture 2" descr="Free vector wooden chest realistic set with images of opened and closed empty treasure coffers on white">
            <a:hlinkClick r:id="rId6" action="ppaction://hlinksldjump"/>
            <a:extLst>
              <a:ext uri="{FF2B5EF4-FFF2-40B4-BE49-F238E27FC236}">
                <a16:creationId xmlns:a16="http://schemas.microsoft.com/office/drawing/2014/main" id="{792E20D2-B6A0-DB63-0466-F45580171FE5}"/>
              </a:ext>
            </a:extLst>
          </p:cNvPr>
          <p:cNvPicPr>
            <a:picLocks noChangeAspect="1" noChangeArrowheads="1"/>
          </p:cNvPicPr>
          <p:nvPr/>
        </p:nvPicPr>
        <p:blipFill rotWithShape="1">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44851" y="3567658"/>
            <a:ext cx="2908406" cy="2008651"/>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a:extLst>
              <a:ext uri="{FF2B5EF4-FFF2-40B4-BE49-F238E27FC236}">
                <a16:creationId xmlns:a16="http://schemas.microsoft.com/office/drawing/2014/main" id="{F1432792-0714-72D4-DB79-E0350B4D4CDB}"/>
              </a:ext>
            </a:extLst>
          </p:cNvPr>
          <p:cNvSpPr/>
          <p:nvPr/>
        </p:nvSpPr>
        <p:spPr>
          <a:xfrm>
            <a:off x="4374154" y="5084388"/>
            <a:ext cx="3063634" cy="419724"/>
          </a:xfrm>
          <a:prstGeom prst="ellipse">
            <a:avLst/>
          </a:prstGeom>
          <a:solidFill>
            <a:schemeClr val="tx1">
              <a:lumMod val="65000"/>
              <a:lumOff val="3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de-DE" dirty="0"/>
          </a:p>
        </p:txBody>
      </p:sp>
      <p:pic>
        <p:nvPicPr>
          <p:cNvPr id="8" name="Picture 2" descr="Free vector wooden chest realistic set with images of opened and closed empty treasure coffers on white">
            <a:hlinkClick r:id="rId8" action="ppaction://hlinksldjump"/>
            <a:extLst>
              <a:ext uri="{FF2B5EF4-FFF2-40B4-BE49-F238E27FC236}">
                <a16:creationId xmlns:a16="http://schemas.microsoft.com/office/drawing/2014/main" id="{112D8AAF-B512-2015-DCF4-8A72C1AB3B50}"/>
              </a:ext>
            </a:extLst>
          </p:cNvPr>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654819" y="3567658"/>
            <a:ext cx="2908406" cy="1873772"/>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abgerundete Ecken 10">
            <a:hlinkClick r:id="rId6" action="ppaction://hlinksldjump"/>
            <a:extLst>
              <a:ext uri="{FF2B5EF4-FFF2-40B4-BE49-F238E27FC236}">
                <a16:creationId xmlns:a16="http://schemas.microsoft.com/office/drawing/2014/main" id="{EE9AC874-DB41-BF02-E199-74EC00D7C854}"/>
              </a:ext>
            </a:extLst>
          </p:cNvPr>
          <p:cNvSpPr/>
          <p:nvPr/>
        </p:nvSpPr>
        <p:spPr>
          <a:xfrm>
            <a:off x="2126566" y="5582099"/>
            <a:ext cx="1360902" cy="48466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(einfacher)</a:t>
            </a:r>
          </a:p>
        </p:txBody>
      </p:sp>
      <p:sp>
        <p:nvSpPr>
          <p:cNvPr id="12" name="Rechteck: abgerundete Ecken 11">
            <a:hlinkClick r:id="rId8" action="ppaction://hlinksldjump"/>
            <a:extLst>
              <a:ext uri="{FF2B5EF4-FFF2-40B4-BE49-F238E27FC236}">
                <a16:creationId xmlns:a16="http://schemas.microsoft.com/office/drawing/2014/main" id="{A11EC092-3EA2-4D90-A792-AD2EA97E5851}"/>
              </a:ext>
            </a:extLst>
          </p:cNvPr>
          <p:cNvSpPr/>
          <p:nvPr/>
        </p:nvSpPr>
        <p:spPr>
          <a:xfrm>
            <a:off x="5130246" y="5582099"/>
            <a:ext cx="1551450" cy="4846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(schwieriger)</a:t>
            </a:r>
          </a:p>
        </p:txBody>
      </p:sp>
      <p:pic>
        <p:nvPicPr>
          <p:cNvPr id="13" name="Picture 2" descr="Free vector vintage key illustration">
            <a:extLst>
              <a:ext uri="{FF2B5EF4-FFF2-40B4-BE49-F238E27FC236}">
                <a16:creationId xmlns:a16="http://schemas.microsoft.com/office/drawing/2014/main" id="{B3D5BB03-434C-522C-C228-AA8EE45FFC97}"/>
              </a:ext>
            </a:extLst>
          </p:cNvPr>
          <p:cNvPicPr>
            <a:picLocks noChangeAspect="1" noChangeArrowheads="1"/>
          </p:cNvPicPr>
          <p:nvPr/>
        </p:nvPicPr>
        <p:blipFill>
          <a:blip r:embed="rId10" cstate="screen">
            <a:clrChange>
              <a:clrFrom>
                <a:srgbClr val="F1F2ED"/>
              </a:clrFrom>
              <a:clrTo>
                <a:srgbClr val="F1F2ED">
                  <a:alpha val="0"/>
                </a:srgbClr>
              </a:clrTo>
            </a:clrChange>
            <a:extLst>
              <a:ext uri="{28A0092B-C50C-407E-A947-70E740481C1C}">
                <a14:useLocalDpi xmlns:a14="http://schemas.microsoft.com/office/drawing/2010/main"/>
              </a:ext>
            </a:extLst>
          </a:blip>
          <a:srcRect/>
          <a:stretch>
            <a:fillRect/>
          </a:stretch>
        </p:blipFill>
        <p:spPr bwMode="auto">
          <a:xfrm>
            <a:off x="3637358" y="2858699"/>
            <a:ext cx="1402952" cy="99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092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1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400"/>
                                        <p:tgtEl>
                                          <p:spTgt spid="13"/>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34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4" name="Rechteck: abgerundete Ecken 13">
            <a:extLst>
              <a:ext uri="{FF2B5EF4-FFF2-40B4-BE49-F238E27FC236}">
                <a16:creationId xmlns:a16="http://schemas.microsoft.com/office/drawing/2014/main" id="{17BF862F-4E23-9E71-063B-19CA94B6F254}"/>
              </a:ext>
            </a:extLst>
          </p:cNvPr>
          <p:cNvSpPr/>
          <p:nvPr/>
        </p:nvSpPr>
        <p:spPr>
          <a:xfrm>
            <a:off x="3054564" y="2583299"/>
            <a:ext cx="5032756" cy="280785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4" name="Grafik 3">
            <a:extLst>
              <a:ext uri="{FF2B5EF4-FFF2-40B4-BE49-F238E27FC236}">
                <a16:creationId xmlns:a16="http://schemas.microsoft.com/office/drawing/2014/main" id="{64F49582-616E-E88B-A1EA-4872E24FD206}"/>
              </a:ext>
            </a:extLst>
          </p:cNvPr>
          <p:cNvPicPr>
            <a:picLocks noChangeAspect="1"/>
          </p:cNvPicPr>
          <p:nvPr/>
        </p:nvPicPr>
        <p:blipFill rotWithShape="1">
          <a:blip r:embed="rId4" cstate="screen">
            <a:clrChange>
              <a:clrFrom>
                <a:srgbClr val="252F3B"/>
              </a:clrFrom>
              <a:clrTo>
                <a:srgbClr val="252F3B">
                  <a:alpha val="0"/>
                </a:srgbClr>
              </a:clrTo>
            </a:clrChange>
            <a:extLst>
              <a:ext uri="{28A0092B-C50C-407E-A947-70E740481C1C}">
                <a14:useLocalDpi xmlns:a14="http://schemas.microsoft.com/office/drawing/2010/main"/>
              </a:ext>
            </a:extLst>
          </a:blip>
          <a:srcRect/>
          <a:stretch/>
        </p:blipFill>
        <p:spPr>
          <a:xfrm>
            <a:off x="2996818" y="2683772"/>
            <a:ext cx="5090502" cy="2605984"/>
          </a:xfrm>
          <a:prstGeom prst="rect">
            <a:avLst/>
          </a:prstGeom>
        </p:spPr>
      </p:pic>
      <p:pic>
        <p:nvPicPr>
          <p:cNvPr id="5" name="Grafik 4">
            <a:extLst>
              <a:ext uri="{FF2B5EF4-FFF2-40B4-BE49-F238E27FC236}">
                <a16:creationId xmlns:a16="http://schemas.microsoft.com/office/drawing/2014/main" id="{7944AF19-BF68-C0D3-37E2-5A2583CD027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C3942AC2-7BF1-E2BC-0DD7-3AD574CE5E6E}"/>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6</a:t>
            </a:r>
          </a:p>
        </p:txBody>
      </p:sp>
      <p:sp>
        <p:nvSpPr>
          <p:cNvPr id="8" name="Flussdiagramm: Prozess 7">
            <a:extLst>
              <a:ext uri="{FF2B5EF4-FFF2-40B4-BE49-F238E27FC236}">
                <a16:creationId xmlns:a16="http://schemas.microsoft.com/office/drawing/2014/main" id="{4F878A39-AADF-C9D3-EC98-DDCDCB3C23B7}"/>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0" name="Flussdiagramm: Prozess 9">
            <a:extLst>
              <a:ext uri="{FF2B5EF4-FFF2-40B4-BE49-F238E27FC236}">
                <a16:creationId xmlns:a16="http://schemas.microsoft.com/office/drawing/2014/main" id="{3ADA4B1C-AEC4-2AFC-3076-15A4DDEAE038}"/>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1" name="Flussdiagramm: Prozess 10">
            <a:extLst>
              <a:ext uri="{FF2B5EF4-FFF2-40B4-BE49-F238E27FC236}">
                <a16:creationId xmlns:a16="http://schemas.microsoft.com/office/drawing/2014/main" id="{8088858E-5088-4E5A-0712-9D35BF4F9F47}"/>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7B4D8E4C-04A3-63E9-3403-53361B0FB440}"/>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2E0EF33E-9D7E-E08F-F4CE-B285E722C32B}"/>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22" name="Textfeld 21">
            <a:extLst>
              <a:ext uri="{FF2B5EF4-FFF2-40B4-BE49-F238E27FC236}">
                <a16:creationId xmlns:a16="http://schemas.microsoft.com/office/drawing/2014/main" id="{E620FCE6-C896-8FAF-F992-459596F85AD9}"/>
              </a:ext>
            </a:extLst>
          </p:cNvPr>
          <p:cNvSpPr txBox="1"/>
          <p:nvPr/>
        </p:nvSpPr>
        <p:spPr>
          <a:xfrm>
            <a:off x="1251758" y="1466850"/>
            <a:ext cx="8580622" cy="646331"/>
          </a:xfrm>
          <a:prstGeom prst="rect">
            <a:avLst/>
          </a:prstGeom>
          <a:noFill/>
        </p:spPr>
        <p:txBody>
          <a:bodyPr wrap="square">
            <a:spAutoFit/>
          </a:bodyPr>
          <a:lstStyle/>
          <a:p>
            <a:pPr algn="ctr"/>
            <a:r>
              <a:rPr lang="de-DE" sz="3600" b="1" dirty="0">
                <a:latin typeface="Papyrus" panose="03070502060502030205" pitchFamily="66" charset="0"/>
              </a:rPr>
              <a:t>Gib die Ziffer für </a:t>
            </a:r>
            <a:r>
              <a:rPr lang="de-DE" sz="3600" b="1" dirty="0">
                <a:solidFill>
                  <a:srgbClr val="FF0000"/>
                </a:solidFill>
                <a:latin typeface="Papyrus" panose="03070502060502030205" pitchFamily="66" charset="0"/>
              </a:rPr>
              <a:t>A</a:t>
            </a:r>
            <a:r>
              <a:rPr lang="de-DE" sz="3600" b="1" dirty="0">
                <a:latin typeface="Papyrus" panose="03070502060502030205" pitchFamily="66" charset="0"/>
              </a:rPr>
              <a:t> ein!</a:t>
            </a:r>
          </a:p>
        </p:txBody>
      </p:sp>
      <p:sp>
        <p:nvSpPr>
          <p:cNvPr id="23" name="Rechteck 22">
            <a:hlinkClick r:id="rId6" action="ppaction://hlinksldjump"/>
            <a:extLst>
              <a:ext uri="{FF2B5EF4-FFF2-40B4-BE49-F238E27FC236}">
                <a16:creationId xmlns:a16="http://schemas.microsoft.com/office/drawing/2014/main" id="{71CA0BB2-E0D5-EF1C-0262-D567108A687C}"/>
              </a:ext>
            </a:extLst>
          </p:cNvPr>
          <p:cNvSpPr/>
          <p:nvPr/>
        </p:nvSpPr>
        <p:spPr>
          <a:xfrm>
            <a:off x="3244354" y="2847975"/>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hlinkClick r:id="rId7" action="ppaction://hlinksldjump"/>
            <a:extLst>
              <a:ext uri="{FF2B5EF4-FFF2-40B4-BE49-F238E27FC236}">
                <a16:creationId xmlns:a16="http://schemas.microsoft.com/office/drawing/2014/main" id="{5F071335-C13C-E996-99D5-FD6A0D2884AC}"/>
              </a:ext>
            </a:extLst>
          </p:cNvPr>
          <p:cNvSpPr/>
          <p:nvPr/>
        </p:nvSpPr>
        <p:spPr>
          <a:xfrm>
            <a:off x="4485565" y="2832690"/>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hlinkClick r:id="rId6" action="ppaction://hlinksldjump"/>
            <a:extLst>
              <a:ext uri="{FF2B5EF4-FFF2-40B4-BE49-F238E27FC236}">
                <a16:creationId xmlns:a16="http://schemas.microsoft.com/office/drawing/2014/main" id="{8A37F58B-5ACE-B0B3-614C-4EEFAC4830A3}"/>
              </a:ext>
            </a:extLst>
          </p:cNvPr>
          <p:cNvSpPr/>
          <p:nvPr/>
        </p:nvSpPr>
        <p:spPr>
          <a:xfrm>
            <a:off x="5707726" y="2843318"/>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hlinkClick r:id="rId6" action="ppaction://hlinksldjump"/>
            <a:extLst>
              <a:ext uri="{FF2B5EF4-FFF2-40B4-BE49-F238E27FC236}">
                <a16:creationId xmlns:a16="http://schemas.microsoft.com/office/drawing/2014/main" id="{A9243818-FCC6-0B55-40C9-4EFDE7E352FC}"/>
              </a:ext>
            </a:extLst>
          </p:cNvPr>
          <p:cNvSpPr/>
          <p:nvPr/>
        </p:nvSpPr>
        <p:spPr>
          <a:xfrm>
            <a:off x="6912143" y="2833331"/>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hlinkClick r:id="rId6" action="ppaction://hlinksldjump"/>
            <a:extLst>
              <a:ext uri="{FF2B5EF4-FFF2-40B4-BE49-F238E27FC236}">
                <a16:creationId xmlns:a16="http://schemas.microsoft.com/office/drawing/2014/main" id="{A25E24D6-005C-63E2-7DC0-96FC88E80033}"/>
              </a:ext>
            </a:extLst>
          </p:cNvPr>
          <p:cNvSpPr/>
          <p:nvPr/>
        </p:nvSpPr>
        <p:spPr>
          <a:xfrm>
            <a:off x="3244354" y="4113383"/>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hlinkClick r:id="rId6" action="ppaction://hlinksldjump"/>
            <a:extLst>
              <a:ext uri="{FF2B5EF4-FFF2-40B4-BE49-F238E27FC236}">
                <a16:creationId xmlns:a16="http://schemas.microsoft.com/office/drawing/2014/main" id="{5CA2BAF6-812F-15D4-3FCA-107B6C967FAA}"/>
              </a:ext>
            </a:extLst>
          </p:cNvPr>
          <p:cNvSpPr/>
          <p:nvPr/>
        </p:nvSpPr>
        <p:spPr>
          <a:xfrm>
            <a:off x="4481123" y="410994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hlinkClick r:id="rId6" action="ppaction://hlinksldjump"/>
            <a:extLst>
              <a:ext uri="{FF2B5EF4-FFF2-40B4-BE49-F238E27FC236}">
                <a16:creationId xmlns:a16="http://schemas.microsoft.com/office/drawing/2014/main" id="{9975B1FF-55DF-C849-8EC1-B157E9590595}"/>
              </a:ext>
            </a:extLst>
          </p:cNvPr>
          <p:cNvSpPr/>
          <p:nvPr/>
        </p:nvSpPr>
        <p:spPr>
          <a:xfrm>
            <a:off x="5706123" y="410922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hlinkClick r:id="rId6" action="ppaction://hlinksldjump"/>
            <a:extLst>
              <a:ext uri="{FF2B5EF4-FFF2-40B4-BE49-F238E27FC236}">
                <a16:creationId xmlns:a16="http://schemas.microsoft.com/office/drawing/2014/main" id="{A67C87BB-D79A-FFF5-585D-4737B6989E27}"/>
              </a:ext>
            </a:extLst>
          </p:cNvPr>
          <p:cNvSpPr/>
          <p:nvPr/>
        </p:nvSpPr>
        <p:spPr>
          <a:xfrm>
            <a:off x="6922707" y="4115316"/>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abgerundete Ecken 30">
            <a:hlinkClick r:id="" action="ppaction://hlinkshowjump?jump=previousslide"/>
            <a:extLst>
              <a:ext uri="{FF2B5EF4-FFF2-40B4-BE49-F238E27FC236}">
                <a16:creationId xmlns:a16="http://schemas.microsoft.com/office/drawing/2014/main" id="{8DC48E08-FA42-5D05-A975-7A15587F8631}"/>
              </a:ext>
            </a:extLst>
          </p:cNvPr>
          <p:cNvSpPr/>
          <p:nvPr/>
        </p:nvSpPr>
        <p:spPr>
          <a:xfrm>
            <a:off x="5313465" y="577707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 </a:t>
            </a:r>
            <a:endParaRPr lang="de-DE" dirty="0">
              <a:latin typeface="Papyrus" panose="03070502060502030205" pitchFamily="66" charset="0"/>
            </a:endParaRPr>
          </a:p>
        </p:txBody>
      </p:sp>
      <p:sp>
        <p:nvSpPr>
          <p:cNvPr id="3" name="Textfeld 2">
            <a:extLst>
              <a:ext uri="{FF2B5EF4-FFF2-40B4-BE49-F238E27FC236}">
                <a16:creationId xmlns:a16="http://schemas.microsoft.com/office/drawing/2014/main" id="{D2135388-0E45-FCA9-EBC8-F8E3F7351F12}"/>
              </a:ext>
            </a:extLst>
          </p:cNvPr>
          <p:cNvSpPr txBox="1"/>
          <p:nvPr/>
        </p:nvSpPr>
        <p:spPr>
          <a:xfrm>
            <a:off x="9740023" y="6540367"/>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15493954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3" name="Picture 2" descr="Free vector wooden chest realistic set with images of opened and closed empty treasure coffers on white">
            <a:extLst>
              <a:ext uri="{FF2B5EF4-FFF2-40B4-BE49-F238E27FC236}">
                <a16:creationId xmlns:a16="http://schemas.microsoft.com/office/drawing/2014/main" id="{8AA7A2B2-A168-9E41-6FA3-5E13033681F2}"/>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75636" y="1148882"/>
            <a:ext cx="4068679" cy="540834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E8901B9-4629-E5CA-4D69-8ABD699C72F6}"/>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277435">
            <a:off x="4842453" y="1090176"/>
            <a:ext cx="2122922" cy="5168097"/>
          </a:xfrm>
          <a:prstGeom prst="rect">
            <a:avLst/>
          </a:prstGeom>
        </p:spPr>
      </p:pic>
      <p:sp>
        <p:nvSpPr>
          <p:cNvPr id="8" name="Rechteck: diagonal liegende Ecken abgerundet 7">
            <a:extLst>
              <a:ext uri="{FF2B5EF4-FFF2-40B4-BE49-F238E27FC236}">
                <a16:creationId xmlns:a16="http://schemas.microsoft.com/office/drawing/2014/main" id="{4F980D52-D018-F647-AC71-E400D8B092AE}"/>
              </a:ext>
            </a:extLst>
          </p:cNvPr>
          <p:cNvSpPr/>
          <p:nvPr/>
        </p:nvSpPr>
        <p:spPr>
          <a:xfrm>
            <a:off x="2843244" y="1244614"/>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Eine weitere </a:t>
            </a:r>
            <a:r>
              <a:rPr lang="de-DE" b="1" dirty="0">
                <a:latin typeface="Papyrus" panose="03070502060502030205" pitchFamily="66" charset="0"/>
              </a:rPr>
              <a:t>Schriftrolle</a:t>
            </a:r>
            <a:r>
              <a:rPr lang="de-DE" dirty="0">
                <a:latin typeface="Papyrus" panose="03070502060502030205" pitchFamily="66" charset="0"/>
              </a:rPr>
              <a:t>! Bald ist es geschafft, nur noch dieses Rätsel lösen…</a:t>
            </a:r>
          </a:p>
        </p:txBody>
      </p:sp>
      <p:sp>
        <p:nvSpPr>
          <p:cNvPr id="5" name="Rechteck: abgerundete Ecken 4">
            <a:hlinkClick r:id="" action="ppaction://hlinkshowjump?jump=nextslide"/>
            <a:extLst>
              <a:ext uri="{FF2B5EF4-FFF2-40B4-BE49-F238E27FC236}">
                <a16:creationId xmlns:a16="http://schemas.microsoft.com/office/drawing/2014/main" id="{09CBBDD8-5E32-FF4F-6A89-0DF864238A66}"/>
              </a:ext>
            </a:extLst>
          </p:cNvPr>
          <p:cNvSpPr/>
          <p:nvPr/>
        </p:nvSpPr>
        <p:spPr>
          <a:xfrm>
            <a:off x="4726875" y="565257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Los geht’s!</a:t>
            </a:r>
          </a:p>
        </p:txBody>
      </p:sp>
    </p:spTree>
    <p:extLst>
      <p:ext uri="{BB962C8B-B14F-4D97-AF65-F5344CB8AC3E}">
        <p14:creationId xmlns:p14="http://schemas.microsoft.com/office/powerpoint/2010/main" val="10789692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800"/>
                            </p:stCondLst>
                            <p:childTnLst>
                              <p:par>
                                <p:cTn id="9" presetID="10" presetClass="entr" presetSubtype="0" fill="hold" grpId="0" nodeType="afterEffect">
                                  <p:stCondLst>
                                    <p:cond delay="2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8" name="Scrollen: horizontal 7">
            <a:extLst>
              <a:ext uri="{FF2B5EF4-FFF2-40B4-BE49-F238E27FC236}">
                <a16:creationId xmlns:a16="http://schemas.microsoft.com/office/drawing/2014/main" id="{2C8C0952-87CF-2946-B134-DDA7E21C3FFE}"/>
              </a:ext>
            </a:extLst>
          </p:cNvPr>
          <p:cNvSpPr/>
          <p:nvPr/>
        </p:nvSpPr>
        <p:spPr>
          <a:xfrm>
            <a:off x="1970770" y="1482646"/>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Der Ritter der die Prinzessin gerettet hat, wurde gefeiert. </a:t>
            </a:r>
            <a:endParaRPr lang="de-DE" dirty="0"/>
          </a:p>
        </p:txBody>
      </p:sp>
      <p:sp>
        <p:nvSpPr>
          <p:cNvPr id="4" name="Scrollen: horizontal 3">
            <a:extLst>
              <a:ext uri="{FF2B5EF4-FFF2-40B4-BE49-F238E27FC236}">
                <a16:creationId xmlns:a16="http://schemas.microsoft.com/office/drawing/2014/main" id="{22046676-9DCE-D568-CF09-025FB0308891}"/>
              </a:ext>
            </a:extLst>
          </p:cNvPr>
          <p:cNvSpPr/>
          <p:nvPr/>
        </p:nvSpPr>
        <p:spPr>
          <a:xfrm>
            <a:off x="792327" y="3166649"/>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Die Magd sagt, dass sie das Drachenfeuer löschen kann. </a:t>
            </a:r>
            <a:endParaRPr lang="de-DE" dirty="0"/>
          </a:p>
        </p:txBody>
      </p:sp>
      <p:sp>
        <p:nvSpPr>
          <p:cNvPr id="6" name="Scrollen: horizontal 5">
            <a:extLst>
              <a:ext uri="{FF2B5EF4-FFF2-40B4-BE49-F238E27FC236}">
                <a16:creationId xmlns:a16="http://schemas.microsoft.com/office/drawing/2014/main" id="{6DC21FB2-505B-B8FA-FB38-BA73F5D7E6DA}"/>
              </a:ext>
            </a:extLst>
          </p:cNvPr>
          <p:cNvSpPr/>
          <p:nvPr/>
        </p:nvSpPr>
        <p:spPr>
          <a:xfrm>
            <a:off x="3172939" y="311186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„Warum tragt Ihr diese Rüstung?“ fragte die Hexe. </a:t>
            </a:r>
            <a:endParaRPr lang="de-DE" dirty="0"/>
          </a:p>
        </p:txBody>
      </p:sp>
      <p:sp>
        <p:nvSpPr>
          <p:cNvPr id="9" name="Scrollen: horizontal 8">
            <a:extLst>
              <a:ext uri="{FF2B5EF4-FFF2-40B4-BE49-F238E27FC236}">
                <a16:creationId xmlns:a16="http://schemas.microsoft.com/office/drawing/2014/main" id="{EFDE4B16-1D7E-FED3-88CE-BD4D669AB858}"/>
              </a:ext>
            </a:extLst>
          </p:cNvPr>
          <p:cNvSpPr/>
          <p:nvPr/>
        </p:nvSpPr>
        <p:spPr>
          <a:xfrm>
            <a:off x="5553551" y="311186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König Artus verließ das Schloss er ritt zum See. </a:t>
            </a:r>
            <a:endParaRPr lang="de-DE" dirty="0"/>
          </a:p>
        </p:txBody>
      </p:sp>
      <p:sp>
        <p:nvSpPr>
          <p:cNvPr id="10" name="Scrollen: horizontal 9">
            <a:extLst>
              <a:ext uri="{FF2B5EF4-FFF2-40B4-BE49-F238E27FC236}">
                <a16:creationId xmlns:a16="http://schemas.microsoft.com/office/drawing/2014/main" id="{2B3924F4-1007-DC8F-4CDF-A99DDEE080E0}"/>
              </a:ext>
            </a:extLst>
          </p:cNvPr>
          <p:cNvSpPr/>
          <p:nvPr/>
        </p:nvSpPr>
        <p:spPr>
          <a:xfrm>
            <a:off x="7927054" y="311186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„Das Schwert </a:t>
            </a:r>
            <a:r>
              <a:rPr lang="de-DE" sz="1400" dirty="0" err="1">
                <a:latin typeface="Papyrus" panose="03070502060502030205" pitchFamily="66" charset="0"/>
              </a:rPr>
              <a:t>Exkalibur</a:t>
            </a:r>
            <a:r>
              <a:rPr lang="de-DE" sz="1400" dirty="0">
                <a:latin typeface="Papyrus" panose="03070502060502030205" pitchFamily="66" charset="0"/>
              </a:rPr>
              <a:t>“, schrie Merlin, „gehört mir!“ </a:t>
            </a:r>
            <a:endParaRPr lang="de-DE" dirty="0"/>
          </a:p>
        </p:txBody>
      </p:sp>
      <p:sp>
        <p:nvSpPr>
          <p:cNvPr id="12" name="Scrollen: horizontal 11">
            <a:extLst>
              <a:ext uri="{FF2B5EF4-FFF2-40B4-BE49-F238E27FC236}">
                <a16:creationId xmlns:a16="http://schemas.microsoft.com/office/drawing/2014/main" id="{DDC27349-F405-6A2A-E3D5-E085955FF2B8}"/>
              </a:ext>
            </a:extLst>
          </p:cNvPr>
          <p:cNvSpPr/>
          <p:nvPr/>
        </p:nvSpPr>
        <p:spPr>
          <a:xfrm>
            <a:off x="6869341" y="1482646"/>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Der Drache, den der Ritter besiegt hat, war riesig. </a:t>
            </a:r>
            <a:endParaRPr lang="de-DE" dirty="0"/>
          </a:p>
        </p:txBody>
      </p:sp>
      <p:sp>
        <p:nvSpPr>
          <p:cNvPr id="13" name="Scrollen: horizontal 12">
            <a:extLst>
              <a:ext uri="{FF2B5EF4-FFF2-40B4-BE49-F238E27FC236}">
                <a16:creationId xmlns:a16="http://schemas.microsoft.com/office/drawing/2014/main" id="{78684D4A-90BF-CF7D-3A09-937A8573F5CA}"/>
              </a:ext>
            </a:extLst>
          </p:cNvPr>
          <p:cNvSpPr/>
          <p:nvPr/>
        </p:nvSpPr>
        <p:spPr>
          <a:xfrm>
            <a:off x="4450660" y="656024"/>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400" dirty="0">
                <a:latin typeface="Papyrus" panose="03070502060502030205" pitchFamily="66" charset="0"/>
              </a:rPr>
              <a:t>„</a:t>
            </a:r>
            <a:r>
              <a:rPr lang="de-DE" sz="1400" b="0" i="0" dirty="0">
                <a:effectLst/>
                <a:latin typeface="Papyrus" panose="03070502060502030205" pitchFamily="66" charset="0"/>
              </a:rPr>
              <a:t>Verlasst das Schloss!“, befahl der König.</a:t>
            </a:r>
            <a:endParaRPr lang="de-DE" dirty="0"/>
          </a:p>
        </p:txBody>
      </p:sp>
      <p:sp>
        <p:nvSpPr>
          <p:cNvPr id="14" name="Rechteck: abgerundete Ecken 13">
            <a:hlinkClick r:id="rId4" action="ppaction://hlinksldjump"/>
            <a:extLst>
              <a:ext uri="{FF2B5EF4-FFF2-40B4-BE49-F238E27FC236}">
                <a16:creationId xmlns:a16="http://schemas.microsoft.com/office/drawing/2014/main" id="{A939642B-83CB-A445-26E3-9F2A36315E40}"/>
              </a:ext>
            </a:extLst>
          </p:cNvPr>
          <p:cNvSpPr/>
          <p:nvPr/>
        </p:nvSpPr>
        <p:spPr>
          <a:xfrm>
            <a:off x="792327" y="4925332"/>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25" name="Gerade Verbindung mit Pfeil 24">
            <a:extLst>
              <a:ext uri="{FF2B5EF4-FFF2-40B4-BE49-F238E27FC236}">
                <a16:creationId xmlns:a16="http://schemas.microsoft.com/office/drawing/2014/main" id="{00942F81-3578-A906-28FE-C04513BA2198}"/>
              </a:ext>
            </a:extLst>
          </p:cNvPr>
          <p:cNvCxnSpPr>
            <a:cxnSpLocks/>
            <a:endCxn id="14" idx="0"/>
          </p:cNvCxnSpPr>
          <p:nvPr/>
        </p:nvCxnSpPr>
        <p:spPr>
          <a:xfrm>
            <a:off x="1381549" y="4245931"/>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echteck: abgerundete Ecken 34">
            <a:hlinkClick r:id="rId4" action="ppaction://hlinksldjump"/>
            <a:extLst>
              <a:ext uri="{FF2B5EF4-FFF2-40B4-BE49-F238E27FC236}">
                <a16:creationId xmlns:a16="http://schemas.microsoft.com/office/drawing/2014/main" id="{EE871242-33A1-78ED-9A37-790E2676AB0D}"/>
              </a:ext>
            </a:extLst>
          </p:cNvPr>
          <p:cNvSpPr/>
          <p:nvPr/>
        </p:nvSpPr>
        <p:spPr>
          <a:xfrm>
            <a:off x="1590676" y="5612271"/>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36" name="Gerade Verbindung mit Pfeil 35">
            <a:extLst>
              <a:ext uri="{FF2B5EF4-FFF2-40B4-BE49-F238E27FC236}">
                <a16:creationId xmlns:a16="http://schemas.microsoft.com/office/drawing/2014/main" id="{2DB23D5D-6CA3-53D6-9661-9527513A3A9D}"/>
              </a:ext>
            </a:extLst>
          </p:cNvPr>
          <p:cNvCxnSpPr>
            <a:cxnSpLocks/>
            <a:endCxn id="35" idx="0"/>
          </p:cNvCxnSpPr>
          <p:nvPr/>
        </p:nvCxnSpPr>
        <p:spPr>
          <a:xfrm>
            <a:off x="2179898" y="4245931"/>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feld 38">
            <a:extLst>
              <a:ext uri="{FF2B5EF4-FFF2-40B4-BE49-F238E27FC236}">
                <a16:creationId xmlns:a16="http://schemas.microsoft.com/office/drawing/2014/main" id="{C58FC74B-40CE-39F2-A388-D1878622A03B}"/>
              </a:ext>
            </a:extLst>
          </p:cNvPr>
          <p:cNvSpPr txBox="1"/>
          <p:nvPr/>
        </p:nvSpPr>
        <p:spPr>
          <a:xfrm>
            <a:off x="1094603" y="4325275"/>
            <a:ext cx="1085294" cy="307777"/>
          </a:xfrm>
          <a:prstGeom prst="rect">
            <a:avLst/>
          </a:prstGeom>
          <a:noFill/>
        </p:spPr>
        <p:txBody>
          <a:bodyPr wrap="square" rtlCol="0">
            <a:spAutoFit/>
          </a:bodyPr>
          <a:lstStyle/>
          <a:p>
            <a:pPr algn="ctr"/>
            <a:r>
              <a:rPr lang="de-DE" sz="1400" dirty="0"/>
              <a:t>richtig</a:t>
            </a:r>
            <a:endParaRPr lang="de-DE" dirty="0"/>
          </a:p>
        </p:txBody>
      </p:sp>
      <p:sp>
        <p:nvSpPr>
          <p:cNvPr id="40" name="Textfeld 39">
            <a:extLst>
              <a:ext uri="{FF2B5EF4-FFF2-40B4-BE49-F238E27FC236}">
                <a16:creationId xmlns:a16="http://schemas.microsoft.com/office/drawing/2014/main" id="{1785C776-F366-79A2-17EF-7375956722C8}"/>
              </a:ext>
            </a:extLst>
          </p:cNvPr>
          <p:cNvSpPr txBox="1"/>
          <p:nvPr/>
        </p:nvSpPr>
        <p:spPr>
          <a:xfrm>
            <a:off x="1886025" y="4786977"/>
            <a:ext cx="1085294" cy="307777"/>
          </a:xfrm>
          <a:prstGeom prst="rect">
            <a:avLst/>
          </a:prstGeom>
          <a:noFill/>
        </p:spPr>
        <p:txBody>
          <a:bodyPr wrap="square" rtlCol="0">
            <a:spAutoFit/>
          </a:bodyPr>
          <a:lstStyle/>
          <a:p>
            <a:pPr algn="ctr"/>
            <a:r>
              <a:rPr lang="de-DE" sz="1400" dirty="0"/>
              <a:t>falsch</a:t>
            </a:r>
            <a:endParaRPr lang="de-DE" dirty="0"/>
          </a:p>
        </p:txBody>
      </p:sp>
      <p:sp>
        <p:nvSpPr>
          <p:cNvPr id="41" name="Rechteck: abgerundete Ecken 40">
            <a:hlinkClick r:id="rId4" action="ppaction://hlinksldjump"/>
            <a:extLst>
              <a:ext uri="{FF2B5EF4-FFF2-40B4-BE49-F238E27FC236}">
                <a16:creationId xmlns:a16="http://schemas.microsoft.com/office/drawing/2014/main" id="{765D8EB8-58FE-2DB9-4EEE-A7364457BD52}"/>
              </a:ext>
            </a:extLst>
          </p:cNvPr>
          <p:cNvSpPr/>
          <p:nvPr/>
        </p:nvSpPr>
        <p:spPr>
          <a:xfrm>
            <a:off x="3389486"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2" name="Gerade Verbindung mit Pfeil 41">
            <a:extLst>
              <a:ext uri="{FF2B5EF4-FFF2-40B4-BE49-F238E27FC236}">
                <a16:creationId xmlns:a16="http://schemas.microsoft.com/office/drawing/2014/main" id="{58102194-FB12-439B-0FF3-43A1A14736A3}"/>
              </a:ext>
            </a:extLst>
          </p:cNvPr>
          <p:cNvCxnSpPr>
            <a:cxnSpLocks/>
            <a:endCxn id="41" idx="0"/>
          </p:cNvCxnSpPr>
          <p:nvPr/>
        </p:nvCxnSpPr>
        <p:spPr>
          <a:xfrm>
            <a:off x="3978708" y="4199628"/>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hteck: abgerundete Ecken 42">
            <a:hlinkClick r:id="rId5" action="ppaction://hlinksldjump"/>
            <a:extLst>
              <a:ext uri="{FF2B5EF4-FFF2-40B4-BE49-F238E27FC236}">
                <a16:creationId xmlns:a16="http://schemas.microsoft.com/office/drawing/2014/main" id="{B3E25859-2219-312C-2BAC-14D3C7E03C18}"/>
              </a:ext>
            </a:extLst>
          </p:cNvPr>
          <p:cNvSpPr/>
          <p:nvPr/>
        </p:nvSpPr>
        <p:spPr>
          <a:xfrm>
            <a:off x="4187835"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4" name="Gerade Verbindung mit Pfeil 43">
            <a:extLst>
              <a:ext uri="{FF2B5EF4-FFF2-40B4-BE49-F238E27FC236}">
                <a16:creationId xmlns:a16="http://schemas.microsoft.com/office/drawing/2014/main" id="{C7CA07AD-B53E-F97B-5DF4-31D9D32E16C1}"/>
              </a:ext>
            </a:extLst>
          </p:cNvPr>
          <p:cNvCxnSpPr>
            <a:cxnSpLocks/>
            <a:endCxn id="43" idx="0"/>
          </p:cNvCxnSpPr>
          <p:nvPr/>
        </p:nvCxnSpPr>
        <p:spPr>
          <a:xfrm>
            <a:off x="4777057" y="4199628"/>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xtfeld 44">
            <a:extLst>
              <a:ext uri="{FF2B5EF4-FFF2-40B4-BE49-F238E27FC236}">
                <a16:creationId xmlns:a16="http://schemas.microsoft.com/office/drawing/2014/main" id="{94DD6972-E4B0-DD22-332F-6164B3687492}"/>
              </a:ext>
            </a:extLst>
          </p:cNvPr>
          <p:cNvSpPr txBox="1"/>
          <p:nvPr/>
        </p:nvSpPr>
        <p:spPr>
          <a:xfrm>
            <a:off x="3691762" y="4278972"/>
            <a:ext cx="1085294" cy="307777"/>
          </a:xfrm>
          <a:prstGeom prst="rect">
            <a:avLst/>
          </a:prstGeom>
          <a:noFill/>
        </p:spPr>
        <p:txBody>
          <a:bodyPr wrap="square" rtlCol="0">
            <a:spAutoFit/>
          </a:bodyPr>
          <a:lstStyle/>
          <a:p>
            <a:pPr algn="ctr"/>
            <a:r>
              <a:rPr lang="de-DE" sz="1400" dirty="0"/>
              <a:t>richtig</a:t>
            </a:r>
            <a:endParaRPr lang="de-DE" dirty="0"/>
          </a:p>
        </p:txBody>
      </p:sp>
      <p:sp>
        <p:nvSpPr>
          <p:cNvPr id="46" name="Textfeld 45">
            <a:extLst>
              <a:ext uri="{FF2B5EF4-FFF2-40B4-BE49-F238E27FC236}">
                <a16:creationId xmlns:a16="http://schemas.microsoft.com/office/drawing/2014/main" id="{37B982B1-82B6-DFFB-675F-F49E286B827B}"/>
              </a:ext>
            </a:extLst>
          </p:cNvPr>
          <p:cNvSpPr txBox="1"/>
          <p:nvPr/>
        </p:nvSpPr>
        <p:spPr>
          <a:xfrm>
            <a:off x="4483184" y="4740674"/>
            <a:ext cx="1085294" cy="307777"/>
          </a:xfrm>
          <a:prstGeom prst="rect">
            <a:avLst/>
          </a:prstGeom>
          <a:noFill/>
        </p:spPr>
        <p:txBody>
          <a:bodyPr wrap="square" rtlCol="0">
            <a:spAutoFit/>
          </a:bodyPr>
          <a:lstStyle/>
          <a:p>
            <a:pPr algn="ctr"/>
            <a:r>
              <a:rPr lang="de-DE" sz="1400" dirty="0"/>
              <a:t>falsch</a:t>
            </a:r>
            <a:endParaRPr lang="de-DE" dirty="0"/>
          </a:p>
        </p:txBody>
      </p:sp>
      <p:sp>
        <p:nvSpPr>
          <p:cNvPr id="47" name="Rechteck: abgerundete Ecken 46">
            <a:hlinkClick r:id="rId4" action="ppaction://hlinksldjump"/>
            <a:extLst>
              <a:ext uri="{FF2B5EF4-FFF2-40B4-BE49-F238E27FC236}">
                <a16:creationId xmlns:a16="http://schemas.microsoft.com/office/drawing/2014/main" id="{AC4E47DB-F586-E2E7-C084-9DB94D8BB428}"/>
              </a:ext>
            </a:extLst>
          </p:cNvPr>
          <p:cNvSpPr/>
          <p:nvPr/>
        </p:nvSpPr>
        <p:spPr>
          <a:xfrm>
            <a:off x="5745725"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8" name="Gerade Verbindung mit Pfeil 47">
            <a:extLst>
              <a:ext uri="{FF2B5EF4-FFF2-40B4-BE49-F238E27FC236}">
                <a16:creationId xmlns:a16="http://schemas.microsoft.com/office/drawing/2014/main" id="{4DE1153D-C044-DEB7-1AE2-74A0C807BDB0}"/>
              </a:ext>
            </a:extLst>
          </p:cNvPr>
          <p:cNvCxnSpPr>
            <a:cxnSpLocks/>
            <a:endCxn id="47" idx="0"/>
          </p:cNvCxnSpPr>
          <p:nvPr/>
        </p:nvCxnSpPr>
        <p:spPr>
          <a:xfrm>
            <a:off x="6334947" y="4199628"/>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Rechteck: abgerundete Ecken 48">
            <a:hlinkClick r:id="rId4" action="ppaction://hlinksldjump"/>
            <a:extLst>
              <a:ext uri="{FF2B5EF4-FFF2-40B4-BE49-F238E27FC236}">
                <a16:creationId xmlns:a16="http://schemas.microsoft.com/office/drawing/2014/main" id="{6E25A4BC-4CD9-E462-0BD3-84A58C6B443E}"/>
              </a:ext>
            </a:extLst>
          </p:cNvPr>
          <p:cNvSpPr/>
          <p:nvPr/>
        </p:nvSpPr>
        <p:spPr>
          <a:xfrm>
            <a:off x="6544074"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0" name="Gerade Verbindung mit Pfeil 49">
            <a:extLst>
              <a:ext uri="{FF2B5EF4-FFF2-40B4-BE49-F238E27FC236}">
                <a16:creationId xmlns:a16="http://schemas.microsoft.com/office/drawing/2014/main" id="{AC683DF4-7338-7B90-3468-636DA9E16612}"/>
              </a:ext>
            </a:extLst>
          </p:cNvPr>
          <p:cNvCxnSpPr>
            <a:cxnSpLocks/>
            <a:endCxn id="49" idx="0"/>
          </p:cNvCxnSpPr>
          <p:nvPr/>
        </p:nvCxnSpPr>
        <p:spPr>
          <a:xfrm>
            <a:off x="7133296" y="4199628"/>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feld 50">
            <a:extLst>
              <a:ext uri="{FF2B5EF4-FFF2-40B4-BE49-F238E27FC236}">
                <a16:creationId xmlns:a16="http://schemas.microsoft.com/office/drawing/2014/main" id="{D32678A5-B6D1-8112-A63C-B9264E90EE65}"/>
              </a:ext>
            </a:extLst>
          </p:cNvPr>
          <p:cNvSpPr txBox="1"/>
          <p:nvPr/>
        </p:nvSpPr>
        <p:spPr>
          <a:xfrm>
            <a:off x="6048001" y="4278972"/>
            <a:ext cx="1085294" cy="307777"/>
          </a:xfrm>
          <a:prstGeom prst="rect">
            <a:avLst/>
          </a:prstGeom>
          <a:noFill/>
        </p:spPr>
        <p:txBody>
          <a:bodyPr wrap="square" rtlCol="0">
            <a:spAutoFit/>
          </a:bodyPr>
          <a:lstStyle/>
          <a:p>
            <a:pPr algn="ctr"/>
            <a:r>
              <a:rPr lang="de-DE" sz="1400" dirty="0"/>
              <a:t>richtig</a:t>
            </a:r>
            <a:endParaRPr lang="de-DE" dirty="0"/>
          </a:p>
        </p:txBody>
      </p:sp>
      <p:sp>
        <p:nvSpPr>
          <p:cNvPr id="52" name="Textfeld 51">
            <a:extLst>
              <a:ext uri="{FF2B5EF4-FFF2-40B4-BE49-F238E27FC236}">
                <a16:creationId xmlns:a16="http://schemas.microsoft.com/office/drawing/2014/main" id="{DD80CD10-F729-AA87-3836-6DB395525345}"/>
              </a:ext>
            </a:extLst>
          </p:cNvPr>
          <p:cNvSpPr txBox="1"/>
          <p:nvPr/>
        </p:nvSpPr>
        <p:spPr>
          <a:xfrm>
            <a:off x="6839423" y="4740674"/>
            <a:ext cx="1085294" cy="307777"/>
          </a:xfrm>
          <a:prstGeom prst="rect">
            <a:avLst/>
          </a:prstGeom>
          <a:noFill/>
        </p:spPr>
        <p:txBody>
          <a:bodyPr wrap="square" rtlCol="0">
            <a:spAutoFit/>
          </a:bodyPr>
          <a:lstStyle/>
          <a:p>
            <a:pPr algn="ctr"/>
            <a:r>
              <a:rPr lang="de-DE" sz="1400" dirty="0"/>
              <a:t>falsch</a:t>
            </a:r>
            <a:endParaRPr lang="de-DE" dirty="0"/>
          </a:p>
        </p:txBody>
      </p:sp>
      <p:sp>
        <p:nvSpPr>
          <p:cNvPr id="53" name="Rechteck: abgerundete Ecken 52">
            <a:hlinkClick r:id="rId4" action="ppaction://hlinksldjump"/>
            <a:extLst>
              <a:ext uri="{FF2B5EF4-FFF2-40B4-BE49-F238E27FC236}">
                <a16:creationId xmlns:a16="http://schemas.microsoft.com/office/drawing/2014/main" id="{D5FC9882-A9C3-CF0F-477F-DB27E744C868}"/>
              </a:ext>
            </a:extLst>
          </p:cNvPr>
          <p:cNvSpPr/>
          <p:nvPr/>
        </p:nvSpPr>
        <p:spPr>
          <a:xfrm>
            <a:off x="8130660"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4" name="Gerade Verbindung mit Pfeil 53">
            <a:extLst>
              <a:ext uri="{FF2B5EF4-FFF2-40B4-BE49-F238E27FC236}">
                <a16:creationId xmlns:a16="http://schemas.microsoft.com/office/drawing/2014/main" id="{11BF5E98-D3BF-2488-D1D5-C5200D46E825}"/>
              </a:ext>
            </a:extLst>
          </p:cNvPr>
          <p:cNvCxnSpPr>
            <a:cxnSpLocks/>
            <a:endCxn id="53" idx="0"/>
          </p:cNvCxnSpPr>
          <p:nvPr/>
        </p:nvCxnSpPr>
        <p:spPr>
          <a:xfrm>
            <a:off x="8719882" y="4199628"/>
            <a:ext cx="0" cy="679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hteck: abgerundete Ecken 54">
            <a:hlinkClick r:id="rId4" action="ppaction://hlinksldjump"/>
            <a:extLst>
              <a:ext uri="{FF2B5EF4-FFF2-40B4-BE49-F238E27FC236}">
                <a16:creationId xmlns:a16="http://schemas.microsoft.com/office/drawing/2014/main" id="{F4A1B57A-8A0C-81FC-4577-AE5C0D6E46CA}"/>
              </a:ext>
            </a:extLst>
          </p:cNvPr>
          <p:cNvSpPr/>
          <p:nvPr/>
        </p:nvSpPr>
        <p:spPr>
          <a:xfrm>
            <a:off x="8929009"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6" name="Gerade Verbindung mit Pfeil 55">
            <a:extLst>
              <a:ext uri="{FF2B5EF4-FFF2-40B4-BE49-F238E27FC236}">
                <a16:creationId xmlns:a16="http://schemas.microsoft.com/office/drawing/2014/main" id="{4E6383E1-90D8-2777-2BD3-913A07CB975C}"/>
              </a:ext>
            </a:extLst>
          </p:cNvPr>
          <p:cNvCxnSpPr>
            <a:cxnSpLocks/>
            <a:endCxn id="55" idx="0"/>
          </p:cNvCxnSpPr>
          <p:nvPr/>
        </p:nvCxnSpPr>
        <p:spPr>
          <a:xfrm>
            <a:off x="9518231" y="4199628"/>
            <a:ext cx="0" cy="13663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feld 56">
            <a:extLst>
              <a:ext uri="{FF2B5EF4-FFF2-40B4-BE49-F238E27FC236}">
                <a16:creationId xmlns:a16="http://schemas.microsoft.com/office/drawing/2014/main" id="{04974695-D8D1-100E-9B39-D88DE392FA09}"/>
              </a:ext>
            </a:extLst>
          </p:cNvPr>
          <p:cNvSpPr txBox="1"/>
          <p:nvPr/>
        </p:nvSpPr>
        <p:spPr>
          <a:xfrm>
            <a:off x="8432936" y="4278972"/>
            <a:ext cx="1085294" cy="307777"/>
          </a:xfrm>
          <a:prstGeom prst="rect">
            <a:avLst/>
          </a:prstGeom>
          <a:noFill/>
        </p:spPr>
        <p:txBody>
          <a:bodyPr wrap="square" rtlCol="0">
            <a:spAutoFit/>
          </a:bodyPr>
          <a:lstStyle/>
          <a:p>
            <a:pPr algn="ctr"/>
            <a:r>
              <a:rPr lang="de-DE" sz="1400" dirty="0"/>
              <a:t>richtig</a:t>
            </a:r>
            <a:endParaRPr lang="de-DE" dirty="0"/>
          </a:p>
        </p:txBody>
      </p:sp>
      <p:sp>
        <p:nvSpPr>
          <p:cNvPr id="58" name="Textfeld 57">
            <a:extLst>
              <a:ext uri="{FF2B5EF4-FFF2-40B4-BE49-F238E27FC236}">
                <a16:creationId xmlns:a16="http://schemas.microsoft.com/office/drawing/2014/main" id="{30C782F3-23B2-28B5-EE0F-7D39C61C14BC}"/>
              </a:ext>
            </a:extLst>
          </p:cNvPr>
          <p:cNvSpPr txBox="1"/>
          <p:nvPr/>
        </p:nvSpPr>
        <p:spPr>
          <a:xfrm>
            <a:off x="9224358" y="4740674"/>
            <a:ext cx="1085294" cy="307777"/>
          </a:xfrm>
          <a:prstGeom prst="rect">
            <a:avLst/>
          </a:prstGeom>
          <a:noFill/>
        </p:spPr>
        <p:txBody>
          <a:bodyPr wrap="square" rtlCol="0">
            <a:spAutoFit/>
          </a:bodyPr>
          <a:lstStyle/>
          <a:p>
            <a:pPr algn="ctr"/>
            <a:r>
              <a:rPr lang="de-DE" sz="1400" dirty="0"/>
              <a:t>falsch</a:t>
            </a:r>
            <a:endParaRPr lang="de-DE" dirty="0"/>
          </a:p>
        </p:txBody>
      </p:sp>
      <p:cxnSp>
        <p:nvCxnSpPr>
          <p:cNvPr id="59" name="Gerade Verbindung mit Pfeil 58">
            <a:extLst>
              <a:ext uri="{FF2B5EF4-FFF2-40B4-BE49-F238E27FC236}">
                <a16:creationId xmlns:a16="http://schemas.microsoft.com/office/drawing/2014/main" id="{BF535818-B1A3-8297-2403-7DD2E0D6BDAF}"/>
              </a:ext>
            </a:extLst>
          </p:cNvPr>
          <p:cNvCxnSpPr>
            <a:cxnSpLocks/>
            <a:endCxn id="4" idx="0"/>
          </p:cNvCxnSpPr>
          <p:nvPr/>
        </p:nvCxnSpPr>
        <p:spPr>
          <a:xfrm flipH="1">
            <a:off x="1870488" y="2569567"/>
            <a:ext cx="1185577" cy="750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feld 59">
            <a:extLst>
              <a:ext uri="{FF2B5EF4-FFF2-40B4-BE49-F238E27FC236}">
                <a16:creationId xmlns:a16="http://schemas.microsoft.com/office/drawing/2014/main" id="{4FBAC760-3333-E299-23E1-BBE43D967357}"/>
              </a:ext>
            </a:extLst>
          </p:cNvPr>
          <p:cNvSpPr txBox="1"/>
          <p:nvPr/>
        </p:nvSpPr>
        <p:spPr>
          <a:xfrm>
            <a:off x="1589031" y="2747379"/>
            <a:ext cx="1085294" cy="307777"/>
          </a:xfrm>
          <a:prstGeom prst="rect">
            <a:avLst/>
          </a:prstGeom>
          <a:noFill/>
        </p:spPr>
        <p:txBody>
          <a:bodyPr wrap="square" rtlCol="0">
            <a:spAutoFit/>
          </a:bodyPr>
          <a:lstStyle/>
          <a:p>
            <a:pPr algn="ctr"/>
            <a:r>
              <a:rPr lang="de-DE" sz="1400" dirty="0"/>
              <a:t>richtig</a:t>
            </a:r>
            <a:endParaRPr lang="de-DE" dirty="0"/>
          </a:p>
        </p:txBody>
      </p:sp>
      <p:cxnSp>
        <p:nvCxnSpPr>
          <p:cNvPr id="62" name="Gerade Verbindung mit Pfeil 61">
            <a:extLst>
              <a:ext uri="{FF2B5EF4-FFF2-40B4-BE49-F238E27FC236}">
                <a16:creationId xmlns:a16="http://schemas.microsoft.com/office/drawing/2014/main" id="{86D9C6F9-6F2D-4919-CF95-9D43E3E71EAB}"/>
              </a:ext>
            </a:extLst>
          </p:cNvPr>
          <p:cNvCxnSpPr>
            <a:cxnSpLocks/>
            <a:endCxn id="9" idx="0"/>
          </p:cNvCxnSpPr>
          <p:nvPr/>
        </p:nvCxnSpPr>
        <p:spPr>
          <a:xfrm flipH="1">
            <a:off x="6631712" y="2571599"/>
            <a:ext cx="1342906" cy="6937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feld 62">
            <a:extLst>
              <a:ext uri="{FF2B5EF4-FFF2-40B4-BE49-F238E27FC236}">
                <a16:creationId xmlns:a16="http://schemas.microsoft.com/office/drawing/2014/main" id="{E652CDE1-824A-C355-3860-C294F396D9BA}"/>
              </a:ext>
            </a:extLst>
          </p:cNvPr>
          <p:cNvSpPr txBox="1"/>
          <p:nvPr/>
        </p:nvSpPr>
        <p:spPr>
          <a:xfrm>
            <a:off x="6286859" y="2755709"/>
            <a:ext cx="1085294" cy="307777"/>
          </a:xfrm>
          <a:prstGeom prst="rect">
            <a:avLst/>
          </a:prstGeom>
          <a:noFill/>
        </p:spPr>
        <p:txBody>
          <a:bodyPr wrap="square" rtlCol="0">
            <a:spAutoFit/>
          </a:bodyPr>
          <a:lstStyle/>
          <a:p>
            <a:pPr algn="ctr"/>
            <a:r>
              <a:rPr lang="de-DE" sz="1400" dirty="0"/>
              <a:t>richtig</a:t>
            </a:r>
            <a:endParaRPr lang="de-DE" dirty="0"/>
          </a:p>
        </p:txBody>
      </p:sp>
      <p:cxnSp>
        <p:nvCxnSpPr>
          <p:cNvPr id="65" name="Gerade Verbindung mit Pfeil 64">
            <a:extLst>
              <a:ext uri="{FF2B5EF4-FFF2-40B4-BE49-F238E27FC236}">
                <a16:creationId xmlns:a16="http://schemas.microsoft.com/office/drawing/2014/main" id="{7BF0911B-0DDE-D8FB-FC74-E52F6B2AF20D}"/>
              </a:ext>
            </a:extLst>
          </p:cNvPr>
          <p:cNvCxnSpPr>
            <a:cxnSpLocks/>
            <a:endCxn id="10" idx="0"/>
          </p:cNvCxnSpPr>
          <p:nvPr/>
        </p:nvCxnSpPr>
        <p:spPr>
          <a:xfrm>
            <a:off x="7989028" y="2558095"/>
            <a:ext cx="1016187" cy="7072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Textfeld 65">
            <a:extLst>
              <a:ext uri="{FF2B5EF4-FFF2-40B4-BE49-F238E27FC236}">
                <a16:creationId xmlns:a16="http://schemas.microsoft.com/office/drawing/2014/main" id="{57295E34-4644-4819-405A-86DCB81EA1C7}"/>
              </a:ext>
            </a:extLst>
          </p:cNvPr>
          <p:cNvSpPr txBox="1"/>
          <p:nvPr/>
        </p:nvSpPr>
        <p:spPr>
          <a:xfrm>
            <a:off x="8319471" y="2761349"/>
            <a:ext cx="1085294" cy="307777"/>
          </a:xfrm>
          <a:prstGeom prst="rect">
            <a:avLst/>
          </a:prstGeom>
          <a:noFill/>
        </p:spPr>
        <p:txBody>
          <a:bodyPr wrap="square" rtlCol="0">
            <a:spAutoFit/>
          </a:bodyPr>
          <a:lstStyle/>
          <a:p>
            <a:pPr algn="ctr"/>
            <a:r>
              <a:rPr lang="de-DE" sz="1400" dirty="0"/>
              <a:t>falsch</a:t>
            </a:r>
            <a:endParaRPr lang="de-DE" dirty="0"/>
          </a:p>
        </p:txBody>
      </p:sp>
      <p:cxnSp>
        <p:nvCxnSpPr>
          <p:cNvPr id="68" name="Gerade Verbindung mit Pfeil 67">
            <a:extLst>
              <a:ext uri="{FF2B5EF4-FFF2-40B4-BE49-F238E27FC236}">
                <a16:creationId xmlns:a16="http://schemas.microsoft.com/office/drawing/2014/main" id="{A39EB01A-8210-BE37-85C4-924DBB72FD01}"/>
              </a:ext>
            </a:extLst>
          </p:cNvPr>
          <p:cNvCxnSpPr>
            <a:cxnSpLocks/>
            <a:stCxn id="8" idx="2"/>
          </p:cNvCxnSpPr>
          <p:nvPr/>
        </p:nvCxnSpPr>
        <p:spPr>
          <a:xfrm>
            <a:off x="3048931" y="2557076"/>
            <a:ext cx="1235668" cy="711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feld 68">
            <a:extLst>
              <a:ext uri="{FF2B5EF4-FFF2-40B4-BE49-F238E27FC236}">
                <a16:creationId xmlns:a16="http://schemas.microsoft.com/office/drawing/2014/main" id="{16BE68F1-3475-0679-3B57-66EF4268F992}"/>
              </a:ext>
            </a:extLst>
          </p:cNvPr>
          <p:cNvSpPr txBox="1"/>
          <p:nvPr/>
        </p:nvSpPr>
        <p:spPr>
          <a:xfrm>
            <a:off x="3598855" y="2764577"/>
            <a:ext cx="1085294" cy="307777"/>
          </a:xfrm>
          <a:prstGeom prst="rect">
            <a:avLst/>
          </a:prstGeom>
          <a:noFill/>
        </p:spPr>
        <p:txBody>
          <a:bodyPr wrap="square" rtlCol="0">
            <a:spAutoFit/>
          </a:bodyPr>
          <a:lstStyle/>
          <a:p>
            <a:pPr algn="ctr"/>
            <a:r>
              <a:rPr lang="de-DE" sz="1400" dirty="0"/>
              <a:t>falsch</a:t>
            </a:r>
            <a:endParaRPr lang="de-DE" dirty="0"/>
          </a:p>
        </p:txBody>
      </p:sp>
      <p:cxnSp>
        <p:nvCxnSpPr>
          <p:cNvPr id="76" name="Gerade Verbindung mit Pfeil 75">
            <a:extLst>
              <a:ext uri="{FF2B5EF4-FFF2-40B4-BE49-F238E27FC236}">
                <a16:creationId xmlns:a16="http://schemas.microsoft.com/office/drawing/2014/main" id="{17713F91-4649-585E-2960-ECB36CCBF04D}"/>
              </a:ext>
            </a:extLst>
          </p:cNvPr>
          <p:cNvCxnSpPr>
            <a:cxnSpLocks/>
            <a:endCxn id="8" idx="3"/>
          </p:cNvCxnSpPr>
          <p:nvPr/>
        </p:nvCxnSpPr>
        <p:spPr>
          <a:xfrm flipH="1">
            <a:off x="4127092" y="2095500"/>
            <a:ext cx="1437739" cy="1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D55CAFF7-3E49-3D3D-ACA2-D68FB83AF3F0}"/>
              </a:ext>
            </a:extLst>
          </p:cNvPr>
          <p:cNvCxnSpPr>
            <a:cxnSpLocks/>
          </p:cNvCxnSpPr>
          <p:nvPr/>
        </p:nvCxnSpPr>
        <p:spPr>
          <a:xfrm>
            <a:off x="5564831" y="1736370"/>
            <a:ext cx="0" cy="359130"/>
          </a:xfrm>
          <a:prstGeom prst="line">
            <a:avLst/>
          </a:prstGeom>
        </p:spPr>
        <p:style>
          <a:lnRef idx="1">
            <a:schemeClr val="dk1"/>
          </a:lnRef>
          <a:fillRef idx="0">
            <a:schemeClr val="dk1"/>
          </a:fillRef>
          <a:effectRef idx="0">
            <a:schemeClr val="dk1"/>
          </a:effectRef>
          <a:fontRef idx="minor">
            <a:schemeClr val="tx1"/>
          </a:fontRef>
        </p:style>
      </p:cxnSp>
      <p:cxnSp>
        <p:nvCxnSpPr>
          <p:cNvPr id="84" name="Gerade Verbindung mit Pfeil 83">
            <a:extLst>
              <a:ext uri="{FF2B5EF4-FFF2-40B4-BE49-F238E27FC236}">
                <a16:creationId xmlns:a16="http://schemas.microsoft.com/office/drawing/2014/main" id="{7B517879-A7F5-34C6-3565-1B46C961B26F}"/>
              </a:ext>
            </a:extLst>
          </p:cNvPr>
          <p:cNvCxnSpPr>
            <a:cxnSpLocks/>
            <a:endCxn id="12" idx="1"/>
          </p:cNvCxnSpPr>
          <p:nvPr/>
        </p:nvCxnSpPr>
        <p:spPr>
          <a:xfrm>
            <a:off x="5553551" y="2096053"/>
            <a:ext cx="1315790" cy="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Textfeld 86">
            <a:extLst>
              <a:ext uri="{FF2B5EF4-FFF2-40B4-BE49-F238E27FC236}">
                <a16:creationId xmlns:a16="http://schemas.microsoft.com/office/drawing/2014/main" id="{6AE236D5-0557-F5E9-D7B1-4A1081F94F66}"/>
              </a:ext>
            </a:extLst>
          </p:cNvPr>
          <p:cNvSpPr txBox="1"/>
          <p:nvPr/>
        </p:nvSpPr>
        <p:spPr>
          <a:xfrm>
            <a:off x="4412922" y="2071443"/>
            <a:ext cx="1085294" cy="307777"/>
          </a:xfrm>
          <a:prstGeom prst="rect">
            <a:avLst/>
          </a:prstGeom>
          <a:noFill/>
        </p:spPr>
        <p:txBody>
          <a:bodyPr wrap="square" rtlCol="0">
            <a:spAutoFit/>
          </a:bodyPr>
          <a:lstStyle/>
          <a:p>
            <a:pPr algn="ctr"/>
            <a:r>
              <a:rPr lang="de-DE" sz="1400" dirty="0"/>
              <a:t>richtig</a:t>
            </a:r>
            <a:endParaRPr lang="de-DE" dirty="0"/>
          </a:p>
        </p:txBody>
      </p:sp>
      <p:sp>
        <p:nvSpPr>
          <p:cNvPr id="88" name="Textfeld 87">
            <a:extLst>
              <a:ext uri="{FF2B5EF4-FFF2-40B4-BE49-F238E27FC236}">
                <a16:creationId xmlns:a16="http://schemas.microsoft.com/office/drawing/2014/main" id="{8FFCB941-0A8C-B3F7-7F82-724FAC8FA822}"/>
              </a:ext>
            </a:extLst>
          </p:cNvPr>
          <p:cNvSpPr txBox="1"/>
          <p:nvPr/>
        </p:nvSpPr>
        <p:spPr>
          <a:xfrm>
            <a:off x="5636011" y="2068054"/>
            <a:ext cx="1085294" cy="307777"/>
          </a:xfrm>
          <a:prstGeom prst="rect">
            <a:avLst/>
          </a:prstGeom>
          <a:noFill/>
        </p:spPr>
        <p:txBody>
          <a:bodyPr wrap="square" rtlCol="0">
            <a:spAutoFit/>
          </a:bodyPr>
          <a:lstStyle/>
          <a:p>
            <a:pPr algn="ctr"/>
            <a:r>
              <a:rPr lang="de-DE" sz="1400" dirty="0"/>
              <a:t>falsch</a:t>
            </a:r>
            <a:endParaRPr lang="de-DE" dirty="0"/>
          </a:p>
        </p:txBody>
      </p:sp>
      <p:sp>
        <p:nvSpPr>
          <p:cNvPr id="90" name="Ellipse 89">
            <a:extLst>
              <a:ext uri="{FF2B5EF4-FFF2-40B4-BE49-F238E27FC236}">
                <a16:creationId xmlns:a16="http://schemas.microsoft.com/office/drawing/2014/main" id="{00FA575B-0C51-8E06-9C44-7D42AFB5E72C}"/>
              </a:ext>
            </a:extLst>
          </p:cNvPr>
          <p:cNvSpPr/>
          <p:nvPr/>
        </p:nvSpPr>
        <p:spPr>
          <a:xfrm>
            <a:off x="10004909" y="5077399"/>
            <a:ext cx="2776312" cy="290333"/>
          </a:xfrm>
          <a:prstGeom prst="ellipse">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9" name="Picture 2" descr="Free vector vector knight standing in a helmet with horns with shield and sword in a red cloak. vector illustration">
            <a:extLst>
              <a:ext uri="{FF2B5EF4-FFF2-40B4-BE49-F238E27FC236}">
                <a16:creationId xmlns:a16="http://schemas.microsoft.com/office/drawing/2014/main" id="{8DCC1B19-F2B4-4CC5-ADF4-D1F591D1FF8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1487"/>
          <a:stretch/>
        </p:blipFill>
        <p:spPr bwMode="auto">
          <a:xfrm>
            <a:off x="10012102" y="436113"/>
            <a:ext cx="2246512" cy="5272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1" name="Sprechblase: rechteckig 90">
            <a:extLst>
              <a:ext uri="{FF2B5EF4-FFF2-40B4-BE49-F238E27FC236}">
                <a16:creationId xmlns:a16="http://schemas.microsoft.com/office/drawing/2014/main" id="{3DE84CD6-6721-AF48-3AC1-848BC5E2654D}"/>
              </a:ext>
            </a:extLst>
          </p:cNvPr>
          <p:cNvSpPr/>
          <p:nvPr/>
        </p:nvSpPr>
        <p:spPr>
          <a:xfrm>
            <a:off x="7254255" y="279542"/>
            <a:ext cx="3442655" cy="439085"/>
          </a:xfrm>
          <a:prstGeom prst="wedgeRectCallout">
            <a:avLst>
              <a:gd name="adj1" fmla="val 56128"/>
              <a:gd name="adj2" fmla="val 1812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Wähle deinen </a:t>
            </a:r>
            <a:r>
              <a:rPr lang="de-DE" b="1" dirty="0">
                <a:latin typeface="Papyrus" panose="03070502060502030205" pitchFamily="66" charset="0"/>
              </a:rPr>
              <a:t>Pfad!</a:t>
            </a:r>
          </a:p>
        </p:txBody>
      </p:sp>
    </p:spTree>
    <p:extLst>
      <p:ext uri="{BB962C8B-B14F-4D97-AF65-F5344CB8AC3E}">
        <p14:creationId xmlns:p14="http://schemas.microsoft.com/office/powerpoint/2010/main" val="2510465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6" name="Picture 2" descr="Free vector wooden chest realistic set with images of opened and closed empty treasure coffers on white">
            <a:extLst>
              <a:ext uri="{FF2B5EF4-FFF2-40B4-BE49-F238E27FC236}">
                <a16:creationId xmlns:a16="http://schemas.microsoft.com/office/drawing/2014/main" id="{06CC8BC1-8C82-E230-2CA6-EE1A82276D69}"/>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75636" y="1148882"/>
            <a:ext cx="4068679" cy="5408342"/>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98BC33DC-883A-20C4-CC9E-80BC6C5C53E5}"/>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3277435">
            <a:off x="4842453" y="1090176"/>
            <a:ext cx="2122922" cy="5168097"/>
          </a:xfrm>
          <a:prstGeom prst="rect">
            <a:avLst/>
          </a:prstGeom>
        </p:spPr>
      </p:pic>
      <p:sp>
        <p:nvSpPr>
          <p:cNvPr id="9" name="Rechteck: diagonal liegende Ecken abgerundet 8">
            <a:extLst>
              <a:ext uri="{FF2B5EF4-FFF2-40B4-BE49-F238E27FC236}">
                <a16:creationId xmlns:a16="http://schemas.microsoft.com/office/drawing/2014/main" id="{78C7A088-DBD8-9626-FB64-B58AD725D300}"/>
              </a:ext>
            </a:extLst>
          </p:cNvPr>
          <p:cNvSpPr/>
          <p:nvPr/>
        </p:nvSpPr>
        <p:spPr>
          <a:xfrm>
            <a:off x="2843244" y="1244614"/>
            <a:ext cx="5782148" cy="700254"/>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Eine weitere </a:t>
            </a:r>
            <a:r>
              <a:rPr lang="de-DE" b="1" dirty="0">
                <a:latin typeface="Papyrus" panose="03070502060502030205" pitchFamily="66" charset="0"/>
              </a:rPr>
              <a:t>Schriftrolle</a:t>
            </a:r>
            <a:r>
              <a:rPr lang="de-DE" dirty="0">
                <a:latin typeface="Papyrus" panose="03070502060502030205" pitchFamily="66" charset="0"/>
              </a:rPr>
              <a:t>! Bald ist es geschafft, nur noch dieses Rätsel lösen…</a:t>
            </a:r>
          </a:p>
        </p:txBody>
      </p:sp>
      <p:sp>
        <p:nvSpPr>
          <p:cNvPr id="10" name="Rechteck: abgerundete Ecken 9">
            <a:hlinkClick r:id="" action="ppaction://hlinkshowjump?jump=nextslide"/>
            <a:extLst>
              <a:ext uri="{FF2B5EF4-FFF2-40B4-BE49-F238E27FC236}">
                <a16:creationId xmlns:a16="http://schemas.microsoft.com/office/drawing/2014/main" id="{36EA11C7-C093-F4E1-1DD3-4F93CC4F85FD}"/>
              </a:ext>
            </a:extLst>
          </p:cNvPr>
          <p:cNvSpPr/>
          <p:nvPr/>
        </p:nvSpPr>
        <p:spPr>
          <a:xfrm>
            <a:off x="4726875" y="5652579"/>
            <a:ext cx="2354078" cy="38902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Los geht’s!</a:t>
            </a:r>
          </a:p>
        </p:txBody>
      </p:sp>
    </p:spTree>
    <p:extLst>
      <p:ext uri="{BB962C8B-B14F-4D97-AF65-F5344CB8AC3E}">
        <p14:creationId xmlns:p14="http://schemas.microsoft.com/office/powerpoint/2010/main" val="2105004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800"/>
                            </p:stCondLst>
                            <p:childTnLst>
                              <p:par>
                                <p:cTn id="9" presetID="10" presetClass="entr" presetSubtype="0" fill="hold" grpId="0" nodeType="afterEffect">
                                  <p:stCondLst>
                                    <p:cond delay="2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9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40947"/>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8" name="Scrollen: horizontal 7">
            <a:extLst>
              <a:ext uri="{FF2B5EF4-FFF2-40B4-BE49-F238E27FC236}">
                <a16:creationId xmlns:a16="http://schemas.microsoft.com/office/drawing/2014/main" id="{2C8C0952-87CF-2946-B134-DDA7E21C3FFE}"/>
              </a:ext>
            </a:extLst>
          </p:cNvPr>
          <p:cNvSpPr/>
          <p:nvPr/>
        </p:nvSpPr>
        <p:spPr>
          <a:xfrm>
            <a:off x="1970770" y="1482646"/>
            <a:ext cx="2156322"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„Seid gegrüßt, edle Dame“ sprach der Troubadour und sang ein Lied von Ruhm und Ehre. </a:t>
            </a:r>
            <a:endParaRPr lang="de-DE" sz="1600" dirty="0"/>
          </a:p>
        </p:txBody>
      </p:sp>
      <p:sp>
        <p:nvSpPr>
          <p:cNvPr id="4" name="Scrollen: horizontal 3">
            <a:extLst>
              <a:ext uri="{FF2B5EF4-FFF2-40B4-BE49-F238E27FC236}">
                <a16:creationId xmlns:a16="http://schemas.microsoft.com/office/drawing/2014/main" id="{22046676-9DCE-D568-CF09-025FB0308891}"/>
              </a:ext>
            </a:extLst>
          </p:cNvPr>
          <p:cNvSpPr/>
          <p:nvPr/>
        </p:nvSpPr>
        <p:spPr>
          <a:xfrm>
            <a:off x="792327" y="3166649"/>
            <a:ext cx="2189018" cy="1364024"/>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Der Gewürzhändler, der aus fernen Lande kam, wurde von den Bewohnern des Dorfes mit großem Respekt behandelt.</a:t>
            </a:r>
            <a:endParaRPr lang="de-DE" sz="1600" dirty="0"/>
          </a:p>
        </p:txBody>
      </p:sp>
      <p:sp>
        <p:nvSpPr>
          <p:cNvPr id="6" name="Scrollen: horizontal 5">
            <a:extLst>
              <a:ext uri="{FF2B5EF4-FFF2-40B4-BE49-F238E27FC236}">
                <a16:creationId xmlns:a16="http://schemas.microsoft.com/office/drawing/2014/main" id="{6DC21FB2-505B-B8FA-FB38-BA73F5D7E6DA}"/>
              </a:ext>
            </a:extLst>
          </p:cNvPr>
          <p:cNvSpPr/>
          <p:nvPr/>
        </p:nvSpPr>
        <p:spPr>
          <a:xfrm>
            <a:off x="3056066" y="3111864"/>
            <a:ext cx="2356238" cy="1346196"/>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Wenn der Morgen dämmerte und die Nebel über dem Wald aufstiegen, begannen die Ritter ihren Tag mit Gebeten und Schwertübungen. </a:t>
            </a:r>
            <a:endParaRPr lang="de-DE" sz="1600" dirty="0"/>
          </a:p>
        </p:txBody>
      </p:sp>
      <p:sp>
        <p:nvSpPr>
          <p:cNvPr id="9" name="Scrollen: horizontal 8">
            <a:extLst>
              <a:ext uri="{FF2B5EF4-FFF2-40B4-BE49-F238E27FC236}">
                <a16:creationId xmlns:a16="http://schemas.microsoft.com/office/drawing/2014/main" id="{EFDE4B16-1D7E-FED3-88CE-BD4D669AB858}"/>
              </a:ext>
            </a:extLst>
          </p:cNvPr>
          <p:cNvSpPr/>
          <p:nvPr/>
        </p:nvSpPr>
        <p:spPr>
          <a:xfrm>
            <a:off x="5553551" y="3111863"/>
            <a:ext cx="2156322" cy="1366339"/>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Als der Ritter in die Schlacht zog erinnerte er sich an die Worte seines Vaters: „Sei mutig und bewahre Ehre!“</a:t>
            </a:r>
            <a:endParaRPr lang="de-DE" sz="1600" dirty="0"/>
          </a:p>
        </p:txBody>
      </p:sp>
      <p:sp>
        <p:nvSpPr>
          <p:cNvPr id="10" name="Scrollen: horizontal 9">
            <a:extLst>
              <a:ext uri="{FF2B5EF4-FFF2-40B4-BE49-F238E27FC236}">
                <a16:creationId xmlns:a16="http://schemas.microsoft.com/office/drawing/2014/main" id="{2B3924F4-1007-DC8F-4CDF-A99DDEE080E0}"/>
              </a:ext>
            </a:extLst>
          </p:cNvPr>
          <p:cNvSpPr/>
          <p:nvPr/>
        </p:nvSpPr>
        <p:spPr>
          <a:xfrm>
            <a:off x="7927054" y="3111864"/>
            <a:ext cx="2424298" cy="133653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„Das ist das Schwert, von dem die Prophezeiung sprach“, sagte die weise Kräuterfrau und deutete auf das in der Felswand steckende Schwert. </a:t>
            </a:r>
            <a:endParaRPr lang="de-DE" sz="1600" dirty="0"/>
          </a:p>
        </p:txBody>
      </p:sp>
      <p:sp>
        <p:nvSpPr>
          <p:cNvPr id="12" name="Scrollen: horizontal 11">
            <a:extLst>
              <a:ext uri="{FF2B5EF4-FFF2-40B4-BE49-F238E27FC236}">
                <a16:creationId xmlns:a16="http://schemas.microsoft.com/office/drawing/2014/main" id="{DDC27349-F405-6A2A-E3D5-E085955FF2B8}"/>
              </a:ext>
            </a:extLst>
          </p:cNvPr>
          <p:cNvSpPr/>
          <p:nvPr/>
        </p:nvSpPr>
        <p:spPr>
          <a:xfrm>
            <a:off x="6869341" y="1482646"/>
            <a:ext cx="2407728" cy="122792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Nachdem das große Turnier beendet war, kehrten die Ritter, die nicht verwundet waren, zu ihren Burgen zurück. </a:t>
            </a:r>
            <a:endParaRPr lang="de-DE" sz="1600" dirty="0"/>
          </a:p>
        </p:txBody>
      </p:sp>
      <p:sp>
        <p:nvSpPr>
          <p:cNvPr id="13" name="Scrollen: horizontal 12">
            <a:extLst>
              <a:ext uri="{FF2B5EF4-FFF2-40B4-BE49-F238E27FC236}">
                <a16:creationId xmlns:a16="http://schemas.microsoft.com/office/drawing/2014/main" id="{78684D4A-90BF-CF7D-3A09-937A8573F5CA}"/>
              </a:ext>
            </a:extLst>
          </p:cNvPr>
          <p:cNvSpPr/>
          <p:nvPr/>
        </p:nvSpPr>
        <p:spPr>
          <a:xfrm>
            <a:off x="4187835" y="436113"/>
            <a:ext cx="2614891" cy="1476910"/>
          </a:xfrm>
          <a:prstGeom prst="horizontalScroll">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de-DE" sz="1200" dirty="0">
                <a:latin typeface="Papyrus" panose="03070502060502030205" pitchFamily="66" charset="0"/>
              </a:rPr>
              <a:t>„Mein treuer Ritter“, sprach die Königin, „wage dich, in den Wald des Vergessens und finde das legendäre Schwert Excalibur!"</a:t>
            </a:r>
            <a:endParaRPr lang="de-DE" sz="1600" dirty="0"/>
          </a:p>
        </p:txBody>
      </p:sp>
      <p:sp>
        <p:nvSpPr>
          <p:cNvPr id="14" name="Rechteck: abgerundete Ecken 13">
            <a:hlinkClick r:id="rId4" action="ppaction://hlinksldjump"/>
            <a:extLst>
              <a:ext uri="{FF2B5EF4-FFF2-40B4-BE49-F238E27FC236}">
                <a16:creationId xmlns:a16="http://schemas.microsoft.com/office/drawing/2014/main" id="{A939642B-83CB-A445-26E3-9F2A36315E40}"/>
              </a:ext>
            </a:extLst>
          </p:cNvPr>
          <p:cNvSpPr/>
          <p:nvPr/>
        </p:nvSpPr>
        <p:spPr>
          <a:xfrm>
            <a:off x="792327" y="4925332"/>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25" name="Gerade Verbindung mit Pfeil 24">
            <a:extLst>
              <a:ext uri="{FF2B5EF4-FFF2-40B4-BE49-F238E27FC236}">
                <a16:creationId xmlns:a16="http://schemas.microsoft.com/office/drawing/2014/main" id="{00942F81-3578-A906-28FE-C04513BA2198}"/>
              </a:ext>
            </a:extLst>
          </p:cNvPr>
          <p:cNvCxnSpPr>
            <a:cxnSpLocks/>
            <a:endCxn id="14" idx="0"/>
          </p:cNvCxnSpPr>
          <p:nvPr/>
        </p:nvCxnSpPr>
        <p:spPr>
          <a:xfrm>
            <a:off x="1381549" y="4357688"/>
            <a:ext cx="0" cy="5676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Rechteck: abgerundete Ecken 34">
            <a:hlinkClick r:id="rId4" action="ppaction://hlinksldjump"/>
            <a:extLst>
              <a:ext uri="{FF2B5EF4-FFF2-40B4-BE49-F238E27FC236}">
                <a16:creationId xmlns:a16="http://schemas.microsoft.com/office/drawing/2014/main" id="{EE871242-33A1-78ED-9A37-790E2676AB0D}"/>
              </a:ext>
            </a:extLst>
          </p:cNvPr>
          <p:cNvSpPr/>
          <p:nvPr/>
        </p:nvSpPr>
        <p:spPr>
          <a:xfrm>
            <a:off x="1590676" y="5612271"/>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36" name="Gerade Verbindung mit Pfeil 35">
            <a:extLst>
              <a:ext uri="{FF2B5EF4-FFF2-40B4-BE49-F238E27FC236}">
                <a16:creationId xmlns:a16="http://schemas.microsoft.com/office/drawing/2014/main" id="{2DB23D5D-6CA3-53D6-9661-9527513A3A9D}"/>
              </a:ext>
            </a:extLst>
          </p:cNvPr>
          <p:cNvCxnSpPr>
            <a:cxnSpLocks/>
            <a:endCxn id="35" idx="0"/>
          </p:cNvCxnSpPr>
          <p:nvPr/>
        </p:nvCxnSpPr>
        <p:spPr>
          <a:xfrm>
            <a:off x="2179896" y="4357688"/>
            <a:ext cx="2" cy="12545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feld 38">
            <a:extLst>
              <a:ext uri="{FF2B5EF4-FFF2-40B4-BE49-F238E27FC236}">
                <a16:creationId xmlns:a16="http://schemas.microsoft.com/office/drawing/2014/main" id="{C58FC74B-40CE-39F2-A388-D1878622A03B}"/>
              </a:ext>
            </a:extLst>
          </p:cNvPr>
          <p:cNvSpPr txBox="1"/>
          <p:nvPr/>
        </p:nvSpPr>
        <p:spPr>
          <a:xfrm>
            <a:off x="1120699" y="4516017"/>
            <a:ext cx="1085294" cy="307777"/>
          </a:xfrm>
          <a:prstGeom prst="rect">
            <a:avLst/>
          </a:prstGeom>
          <a:noFill/>
        </p:spPr>
        <p:txBody>
          <a:bodyPr wrap="square" rtlCol="0">
            <a:spAutoFit/>
          </a:bodyPr>
          <a:lstStyle/>
          <a:p>
            <a:pPr algn="ctr"/>
            <a:r>
              <a:rPr lang="de-DE" sz="1400" dirty="0"/>
              <a:t>richtig</a:t>
            </a:r>
            <a:endParaRPr lang="de-DE" dirty="0"/>
          </a:p>
        </p:txBody>
      </p:sp>
      <p:sp>
        <p:nvSpPr>
          <p:cNvPr id="40" name="Textfeld 39">
            <a:extLst>
              <a:ext uri="{FF2B5EF4-FFF2-40B4-BE49-F238E27FC236}">
                <a16:creationId xmlns:a16="http://schemas.microsoft.com/office/drawing/2014/main" id="{1785C776-F366-79A2-17EF-7375956722C8}"/>
              </a:ext>
            </a:extLst>
          </p:cNvPr>
          <p:cNvSpPr txBox="1"/>
          <p:nvPr/>
        </p:nvSpPr>
        <p:spPr>
          <a:xfrm>
            <a:off x="1883301" y="4958781"/>
            <a:ext cx="1085294" cy="307777"/>
          </a:xfrm>
          <a:prstGeom prst="rect">
            <a:avLst/>
          </a:prstGeom>
          <a:noFill/>
        </p:spPr>
        <p:txBody>
          <a:bodyPr wrap="square" rtlCol="0">
            <a:spAutoFit/>
          </a:bodyPr>
          <a:lstStyle/>
          <a:p>
            <a:pPr algn="ctr"/>
            <a:r>
              <a:rPr lang="de-DE" sz="1400" dirty="0"/>
              <a:t>falsch</a:t>
            </a:r>
            <a:endParaRPr lang="de-DE" dirty="0"/>
          </a:p>
        </p:txBody>
      </p:sp>
      <p:sp>
        <p:nvSpPr>
          <p:cNvPr id="41" name="Rechteck: abgerundete Ecken 40">
            <a:hlinkClick r:id="rId4" action="ppaction://hlinksldjump"/>
            <a:extLst>
              <a:ext uri="{FF2B5EF4-FFF2-40B4-BE49-F238E27FC236}">
                <a16:creationId xmlns:a16="http://schemas.microsoft.com/office/drawing/2014/main" id="{765D8EB8-58FE-2DB9-4EEE-A7364457BD52}"/>
              </a:ext>
            </a:extLst>
          </p:cNvPr>
          <p:cNvSpPr/>
          <p:nvPr/>
        </p:nvSpPr>
        <p:spPr>
          <a:xfrm>
            <a:off x="3389486"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2" name="Gerade Verbindung mit Pfeil 41">
            <a:extLst>
              <a:ext uri="{FF2B5EF4-FFF2-40B4-BE49-F238E27FC236}">
                <a16:creationId xmlns:a16="http://schemas.microsoft.com/office/drawing/2014/main" id="{58102194-FB12-439B-0FF3-43A1A14736A3}"/>
              </a:ext>
            </a:extLst>
          </p:cNvPr>
          <p:cNvCxnSpPr>
            <a:cxnSpLocks/>
            <a:endCxn id="41" idx="0"/>
          </p:cNvCxnSpPr>
          <p:nvPr/>
        </p:nvCxnSpPr>
        <p:spPr>
          <a:xfrm>
            <a:off x="3978708" y="4278972"/>
            <a:ext cx="0" cy="600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3" name="Rechteck: abgerundete Ecken 42">
            <a:hlinkClick r:id="rId4" action="ppaction://hlinksldjump"/>
            <a:extLst>
              <a:ext uri="{FF2B5EF4-FFF2-40B4-BE49-F238E27FC236}">
                <a16:creationId xmlns:a16="http://schemas.microsoft.com/office/drawing/2014/main" id="{B3E25859-2219-312C-2BAC-14D3C7E03C18}"/>
              </a:ext>
            </a:extLst>
          </p:cNvPr>
          <p:cNvSpPr/>
          <p:nvPr/>
        </p:nvSpPr>
        <p:spPr>
          <a:xfrm>
            <a:off x="4187835"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4" name="Gerade Verbindung mit Pfeil 43">
            <a:extLst>
              <a:ext uri="{FF2B5EF4-FFF2-40B4-BE49-F238E27FC236}">
                <a16:creationId xmlns:a16="http://schemas.microsoft.com/office/drawing/2014/main" id="{C7CA07AD-B53E-F97B-5DF4-31D9D32E16C1}"/>
              </a:ext>
            </a:extLst>
          </p:cNvPr>
          <p:cNvCxnSpPr>
            <a:cxnSpLocks/>
            <a:endCxn id="43" idx="0"/>
          </p:cNvCxnSpPr>
          <p:nvPr/>
        </p:nvCxnSpPr>
        <p:spPr>
          <a:xfrm flipH="1">
            <a:off x="4777057" y="4278972"/>
            <a:ext cx="14284" cy="1286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Textfeld 44">
            <a:extLst>
              <a:ext uri="{FF2B5EF4-FFF2-40B4-BE49-F238E27FC236}">
                <a16:creationId xmlns:a16="http://schemas.microsoft.com/office/drawing/2014/main" id="{94DD6972-E4B0-DD22-332F-6164B3687492}"/>
              </a:ext>
            </a:extLst>
          </p:cNvPr>
          <p:cNvSpPr txBox="1"/>
          <p:nvPr/>
        </p:nvSpPr>
        <p:spPr>
          <a:xfrm>
            <a:off x="3706047" y="4431742"/>
            <a:ext cx="1085294" cy="307777"/>
          </a:xfrm>
          <a:prstGeom prst="rect">
            <a:avLst/>
          </a:prstGeom>
          <a:noFill/>
        </p:spPr>
        <p:txBody>
          <a:bodyPr wrap="square" rtlCol="0">
            <a:spAutoFit/>
          </a:bodyPr>
          <a:lstStyle/>
          <a:p>
            <a:pPr algn="ctr"/>
            <a:r>
              <a:rPr lang="de-DE" sz="1400" dirty="0"/>
              <a:t>richtig</a:t>
            </a:r>
            <a:endParaRPr lang="de-DE" dirty="0"/>
          </a:p>
        </p:txBody>
      </p:sp>
      <p:sp>
        <p:nvSpPr>
          <p:cNvPr id="46" name="Textfeld 45">
            <a:extLst>
              <a:ext uri="{FF2B5EF4-FFF2-40B4-BE49-F238E27FC236}">
                <a16:creationId xmlns:a16="http://schemas.microsoft.com/office/drawing/2014/main" id="{37B982B1-82B6-DFFB-675F-F49E286B827B}"/>
              </a:ext>
            </a:extLst>
          </p:cNvPr>
          <p:cNvSpPr txBox="1"/>
          <p:nvPr/>
        </p:nvSpPr>
        <p:spPr>
          <a:xfrm>
            <a:off x="4489638" y="4960762"/>
            <a:ext cx="1085294" cy="307777"/>
          </a:xfrm>
          <a:prstGeom prst="rect">
            <a:avLst/>
          </a:prstGeom>
          <a:noFill/>
        </p:spPr>
        <p:txBody>
          <a:bodyPr wrap="square" rtlCol="0">
            <a:spAutoFit/>
          </a:bodyPr>
          <a:lstStyle/>
          <a:p>
            <a:pPr algn="ctr"/>
            <a:r>
              <a:rPr lang="de-DE" sz="1400" dirty="0"/>
              <a:t>falsch</a:t>
            </a:r>
            <a:endParaRPr lang="de-DE" dirty="0"/>
          </a:p>
        </p:txBody>
      </p:sp>
      <p:sp>
        <p:nvSpPr>
          <p:cNvPr id="47" name="Rechteck: abgerundete Ecken 46">
            <a:hlinkClick r:id="rId4" action="ppaction://hlinksldjump"/>
            <a:extLst>
              <a:ext uri="{FF2B5EF4-FFF2-40B4-BE49-F238E27FC236}">
                <a16:creationId xmlns:a16="http://schemas.microsoft.com/office/drawing/2014/main" id="{AC4E47DB-F586-E2E7-C084-9DB94D8BB428}"/>
              </a:ext>
            </a:extLst>
          </p:cNvPr>
          <p:cNvSpPr/>
          <p:nvPr/>
        </p:nvSpPr>
        <p:spPr>
          <a:xfrm>
            <a:off x="5745725"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48" name="Gerade Verbindung mit Pfeil 47">
            <a:extLst>
              <a:ext uri="{FF2B5EF4-FFF2-40B4-BE49-F238E27FC236}">
                <a16:creationId xmlns:a16="http://schemas.microsoft.com/office/drawing/2014/main" id="{4DE1153D-C044-DEB7-1AE2-74A0C807BDB0}"/>
              </a:ext>
            </a:extLst>
          </p:cNvPr>
          <p:cNvCxnSpPr>
            <a:cxnSpLocks/>
            <a:endCxn id="47" idx="0"/>
          </p:cNvCxnSpPr>
          <p:nvPr/>
        </p:nvCxnSpPr>
        <p:spPr>
          <a:xfrm>
            <a:off x="6334947" y="4325275"/>
            <a:ext cx="0" cy="5537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Rechteck: abgerundete Ecken 48">
            <a:hlinkClick r:id="rId5" action="ppaction://hlinksldjump"/>
            <a:extLst>
              <a:ext uri="{FF2B5EF4-FFF2-40B4-BE49-F238E27FC236}">
                <a16:creationId xmlns:a16="http://schemas.microsoft.com/office/drawing/2014/main" id="{6E25A4BC-4CD9-E462-0BD3-84A58C6B443E}"/>
              </a:ext>
            </a:extLst>
          </p:cNvPr>
          <p:cNvSpPr/>
          <p:nvPr/>
        </p:nvSpPr>
        <p:spPr>
          <a:xfrm>
            <a:off x="6544074"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0" name="Gerade Verbindung mit Pfeil 49">
            <a:extLst>
              <a:ext uri="{FF2B5EF4-FFF2-40B4-BE49-F238E27FC236}">
                <a16:creationId xmlns:a16="http://schemas.microsoft.com/office/drawing/2014/main" id="{AC683DF4-7338-7B90-3468-636DA9E16612}"/>
              </a:ext>
            </a:extLst>
          </p:cNvPr>
          <p:cNvCxnSpPr>
            <a:cxnSpLocks/>
            <a:endCxn id="49" idx="0"/>
          </p:cNvCxnSpPr>
          <p:nvPr/>
        </p:nvCxnSpPr>
        <p:spPr>
          <a:xfrm>
            <a:off x="7133296" y="4325275"/>
            <a:ext cx="0" cy="1240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feld 50">
            <a:extLst>
              <a:ext uri="{FF2B5EF4-FFF2-40B4-BE49-F238E27FC236}">
                <a16:creationId xmlns:a16="http://schemas.microsoft.com/office/drawing/2014/main" id="{D32678A5-B6D1-8112-A63C-B9264E90EE65}"/>
              </a:ext>
            </a:extLst>
          </p:cNvPr>
          <p:cNvSpPr txBox="1"/>
          <p:nvPr/>
        </p:nvSpPr>
        <p:spPr>
          <a:xfrm>
            <a:off x="6044406" y="4422209"/>
            <a:ext cx="1085294" cy="307777"/>
          </a:xfrm>
          <a:prstGeom prst="rect">
            <a:avLst/>
          </a:prstGeom>
          <a:noFill/>
        </p:spPr>
        <p:txBody>
          <a:bodyPr wrap="square" rtlCol="0">
            <a:spAutoFit/>
          </a:bodyPr>
          <a:lstStyle/>
          <a:p>
            <a:pPr algn="ctr"/>
            <a:r>
              <a:rPr lang="de-DE" sz="1400" dirty="0"/>
              <a:t>richtig</a:t>
            </a:r>
            <a:endParaRPr lang="de-DE" dirty="0"/>
          </a:p>
        </p:txBody>
      </p:sp>
      <p:sp>
        <p:nvSpPr>
          <p:cNvPr id="52" name="Textfeld 51">
            <a:extLst>
              <a:ext uri="{FF2B5EF4-FFF2-40B4-BE49-F238E27FC236}">
                <a16:creationId xmlns:a16="http://schemas.microsoft.com/office/drawing/2014/main" id="{DD80CD10-F729-AA87-3836-6DB395525345}"/>
              </a:ext>
            </a:extLst>
          </p:cNvPr>
          <p:cNvSpPr txBox="1"/>
          <p:nvPr/>
        </p:nvSpPr>
        <p:spPr>
          <a:xfrm>
            <a:off x="6831562" y="4925533"/>
            <a:ext cx="1085294" cy="307777"/>
          </a:xfrm>
          <a:prstGeom prst="rect">
            <a:avLst/>
          </a:prstGeom>
          <a:noFill/>
        </p:spPr>
        <p:txBody>
          <a:bodyPr wrap="square" rtlCol="0">
            <a:spAutoFit/>
          </a:bodyPr>
          <a:lstStyle/>
          <a:p>
            <a:pPr algn="ctr"/>
            <a:r>
              <a:rPr lang="de-DE" sz="1400" dirty="0"/>
              <a:t>falsch</a:t>
            </a:r>
            <a:endParaRPr lang="de-DE" dirty="0"/>
          </a:p>
        </p:txBody>
      </p:sp>
      <p:sp>
        <p:nvSpPr>
          <p:cNvPr id="53" name="Rechteck: abgerundete Ecken 52">
            <a:hlinkClick r:id="rId4" action="ppaction://hlinksldjump"/>
            <a:extLst>
              <a:ext uri="{FF2B5EF4-FFF2-40B4-BE49-F238E27FC236}">
                <a16:creationId xmlns:a16="http://schemas.microsoft.com/office/drawing/2014/main" id="{D5FC9882-A9C3-CF0F-477F-DB27E744C868}"/>
              </a:ext>
            </a:extLst>
          </p:cNvPr>
          <p:cNvSpPr/>
          <p:nvPr/>
        </p:nvSpPr>
        <p:spPr>
          <a:xfrm>
            <a:off x="8130660" y="4879029"/>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4" name="Gerade Verbindung mit Pfeil 53">
            <a:extLst>
              <a:ext uri="{FF2B5EF4-FFF2-40B4-BE49-F238E27FC236}">
                <a16:creationId xmlns:a16="http://schemas.microsoft.com/office/drawing/2014/main" id="{11BF5E98-D3BF-2488-D1D5-C5200D46E825}"/>
              </a:ext>
            </a:extLst>
          </p:cNvPr>
          <p:cNvCxnSpPr>
            <a:cxnSpLocks/>
            <a:endCxn id="53" idx="0"/>
          </p:cNvCxnSpPr>
          <p:nvPr/>
        </p:nvCxnSpPr>
        <p:spPr>
          <a:xfrm>
            <a:off x="8719882" y="4278972"/>
            <a:ext cx="0" cy="6000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Rechteck: abgerundete Ecken 54">
            <a:hlinkClick r:id="rId4" action="ppaction://hlinksldjump"/>
            <a:extLst>
              <a:ext uri="{FF2B5EF4-FFF2-40B4-BE49-F238E27FC236}">
                <a16:creationId xmlns:a16="http://schemas.microsoft.com/office/drawing/2014/main" id="{F4A1B57A-8A0C-81FC-4577-AE5C0D6E46CA}"/>
              </a:ext>
            </a:extLst>
          </p:cNvPr>
          <p:cNvSpPr/>
          <p:nvPr/>
        </p:nvSpPr>
        <p:spPr>
          <a:xfrm>
            <a:off x="8929009" y="5565968"/>
            <a:ext cx="1178443" cy="39465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weiter</a:t>
            </a:r>
          </a:p>
        </p:txBody>
      </p:sp>
      <p:cxnSp>
        <p:nvCxnSpPr>
          <p:cNvPr id="56" name="Gerade Verbindung mit Pfeil 55">
            <a:extLst>
              <a:ext uri="{FF2B5EF4-FFF2-40B4-BE49-F238E27FC236}">
                <a16:creationId xmlns:a16="http://schemas.microsoft.com/office/drawing/2014/main" id="{4E6383E1-90D8-2777-2BD3-913A07CB975C}"/>
              </a:ext>
            </a:extLst>
          </p:cNvPr>
          <p:cNvCxnSpPr>
            <a:cxnSpLocks/>
            <a:endCxn id="55" idx="0"/>
          </p:cNvCxnSpPr>
          <p:nvPr/>
        </p:nvCxnSpPr>
        <p:spPr>
          <a:xfrm>
            <a:off x="9518230" y="4278972"/>
            <a:ext cx="1" cy="12869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feld 56">
            <a:extLst>
              <a:ext uri="{FF2B5EF4-FFF2-40B4-BE49-F238E27FC236}">
                <a16:creationId xmlns:a16="http://schemas.microsoft.com/office/drawing/2014/main" id="{04974695-D8D1-100E-9B39-D88DE392FA09}"/>
              </a:ext>
            </a:extLst>
          </p:cNvPr>
          <p:cNvSpPr txBox="1"/>
          <p:nvPr/>
        </p:nvSpPr>
        <p:spPr>
          <a:xfrm>
            <a:off x="8435363" y="4399375"/>
            <a:ext cx="1085294" cy="307777"/>
          </a:xfrm>
          <a:prstGeom prst="rect">
            <a:avLst/>
          </a:prstGeom>
          <a:noFill/>
        </p:spPr>
        <p:txBody>
          <a:bodyPr wrap="square" rtlCol="0">
            <a:spAutoFit/>
          </a:bodyPr>
          <a:lstStyle/>
          <a:p>
            <a:pPr algn="ctr"/>
            <a:r>
              <a:rPr lang="de-DE" sz="1400" dirty="0"/>
              <a:t>richtig</a:t>
            </a:r>
            <a:endParaRPr lang="de-DE" dirty="0"/>
          </a:p>
        </p:txBody>
      </p:sp>
      <p:sp>
        <p:nvSpPr>
          <p:cNvPr id="58" name="Textfeld 57">
            <a:extLst>
              <a:ext uri="{FF2B5EF4-FFF2-40B4-BE49-F238E27FC236}">
                <a16:creationId xmlns:a16="http://schemas.microsoft.com/office/drawing/2014/main" id="{30C782F3-23B2-28B5-EE0F-7D39C61C14BC}"/>
              </a:ext>
            </a:extLst>
          </p:cNvPr>
          <p:cNvSpPr txBox="1"/>
          <p:nvPr/>
        </p:nvSpPr>
        <p:spPr>
          <a:xfrm>
            <a:off x="9224358" y="4740674"/>
            <a:ext cx="1085294" cy="307777"/>
          </a:xfrm>
          <a:prstGeom prst="rect">
            <a:avLst/>
          </a:prstGeom>
          <a:noFill/>
        </p:spPr>
        <p:txBody>
          <a:bodyPr wrap="square" rtlCol="0">
            <a:spAutoFit/>
          </a:bodyPr>
          <a:lstStyle/>
          <a:p>
            <a:pPr algn="ctr"/>
            <a:r>
              <a:rPr lang="de-DE" sz="1400" dirty="0"/>
              <a:t>falsch</a:t>
            </a:r>
            <a:endParaRPr lang="de-DE" dirty="0"/>
          </a:p>
        </p:txBody>
      </p:sp>
      <p:cxnSp>
        <p:nvCxnSpPr>
          <p:cNvPr id="59" name="Gerade Verbindung mit Pfeil 58">
            <a:extLst>
              <a:ext uri="{FF2B5EF4-FFF2-40B4-BE49-F238E27FC236}">
                <a16:creationId xmlns:a16="http://schemas.microsoft.com/office/drawing/2014/main" id="{BF535818-B1A3-8297-2403-7DD2E0D6BDAF}"/>
              </a:ext>
            </a:extLst>
          </p:cNvPr>
          <p:cNvCxnSpPr>
            <a:cxnSpLocks/>
            <a:endCxn id="4" idx="0"/>
          </p:cNvCxnSpPr>
          <p:nvPr/>
        </p:nvCxnSpPr>
        <p:spPr>
          <a:xfrm flipH="1">
            <a:off x="1886836" y="2569567"/>
            <a:ext cx="1169229" cy="7675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feld 59">
            <a:extLst>
              <a:ext uri="{FF2B5EF4-FFF2-40B4-BE49-F238E27FC236}">
                <a16:creationId xmlns:a16="http://schemas.microsoft.com/office/drawing/2014/main" id="{4FBAC760-3333-E299-23E1-BBE43D967357}"/>
              </a:ext>
            </a:extLst>
          </p:cNvPr>
          <p:cNvSpPr txBox="1"/>
          <p:nvPr/>
        </p:nvSpPr>
        <p:spPr>
          <a:xfrm>
            <a:off x="1589031" y="2747379"/>
            <a:ext cx="1085294" cy="307777"/>
          </a:xfrm>
          <a:prstGeom prst="rect">
            <a:avLst/>
          </a:prstGeom>
          <a:noFill/>
        </p:spPr>
        <p:txBody>
          <a:bodyPr wrap="square" rtlCol="0">
            <a:spAutoFit/>
          </a:bodyPr>
          <a:lstStyle/>
          <a:p>
            <a:pPr algn="ctr"/>
            <a:r>
              <a:rPr lang="de-DE" sz="1400" dirty="0"/>
              <a:t>richtig</a:t>
            </a:r>
            <a:endParaRPr lang="de-DE" dirty="0"/>
          </a:p>
        </p:txBody>
      </p:sp>
      <p:cxnSp>
        <p:nvCxnSpPr>
          <p:cNvPr id="62" name="Gerade Verbindung mit Pfeil 61">
            <a:extLst>
              <a:ext uri="{FF2B5EF4-FFF2-40B4-BE49-F238E27FC236}">
                <a16:creationId xmlns:a16="http://schemas.microsoft.com/office/drawing/2014/main" id="{86D9C6F9-6F2D-4919-CF95-9D43E3E71EAB}"/>
              </a:ext>
            </a:extLst>
          </p:cNvPr>
          <p:cNvCxnSpPr>
            <a:cxnSpLocks/>
            <a:stCxn id="12" idx="2"/>
            <a:endCxn id="9" idx="0"/>
          </p:cNvCxnSpPr>
          <p:nvPr/>
        </p:nvCxnSpPr>
        <p:spPr>
          <a:xfrm flipH="1">
            <a:off x="6631712" y="2557076"/>
            <a:ext cx="1441493" cy="7255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Textfeld 62">
            <a:extLst>
              <a:ext uri="{FF2B5EF4-FFF2-40B4-BE49-F238E27FC236}">
                <a16:creationId xmlns:a16="http://schemas.microsoft.com/office/drawing/2014/main" id="{E652CDE1-824A-C355-3860-C294F396D9BA}"/>
              </a:ext>
            </a:extLst>
          </p:cNvPr>
          <p:cNvSpPr txBox="1"/>
          <p:nvPr/>
        </p:nvSpPr>
        <p:spPr>
          <a:xfrm>
            <a:off x="6286859" y="2755709"/>
            <a:ext cx="1085294" cy="307777"/>
          </a:xfrm>
          <a:prstGeom prst="rect">
            <a:avLst/>
          </a:prstGeom>
          <a:noFill/>
        </p:spPr>
        <p:txBody>
          <a:bodyPr wrap="square" rtlCol="0">
            <a:spAutoFit/>
          </a:bodyPr>
          <a:lstStyle/>
          <a:p>
            <a:pPr algn="ctr"/>
            <a:r>
              <a:rPr lang="de-DE" sz="1400" dirty="0"/>
              <a:t>richtig</a:t>
            </a:r>
            <a:endParaRPr lang="de-DE" dirty="0"/>
          </a:p>
        </p:txBody>
      </p:sp>
      <p:cxnSp>
        <p:nvCxnSpPr>
          <p:cNvPr id="65" name="Gerade Verbindung mit Pfeil 64">
            <a:extLst>
              <a:ext uri="{FF2B5EF4-FFF2-40B4-BE49-F238E27FC236}">
                <a16:creationId xmlns:a16="http://schemas.microsoft.com/office/drawing/2014/main" id="{7BF0911B-0DDE-D8FB-FC74-E52F6B2AF20D}"/>
              </a:ext>
            </a:extLst>
          </p:cNvPr>
          <p:cNvCxnSpPr>
            <a:cxnSpLocks/>
            <a:stCxn id="12" idx="2"/>
            <a:endCxn id="10" idx="0"/>
          </p:cNvCxnSpPr>
          <p:nvPr/>
        </p:nvCxnSpPr>
        <p:spPr>
          <a:xfrm>
            <a:off x="8073205" y="2557076"/>
            <a:ext cx="1065998" cy="7218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Textfeld 65">
            <a:extLst>
              <a:ext uri="{FF2B5EF4-FFF2-40B4-BE49-F238E27FC236}">
                <a16:creationId xmlns:a16="http://schemas.microsoft.com/office/drawing/2014/main" id="{57295E34-4644-4819-405A-86DCB81EA1C7}"/>
              </a:ext>
            </a:extLst>
          </p:cNvPr>
          <p:cNvSpPr txBox="1"/>
          <p:nvPr/>
        </p:nvSpPr>
        <p:spPr>
          <a:xfrm>
            <a:off x="8319471" y="2761349"/>
            <a:ext cx="1085294" cy="307777"/>
          </a:xfrm>
          <a:prstGeom prst="rect">
            <a:avLst/>
          </a:prstGeom>
          <a:noFill/>
        </p:spPr>
        <p:txBody>
          <a:bodyPr wrap="square" rtlCol="0">
            <a:spAutoFit/>
          </a:bodyPr>
          <a:lstStyle/>
          <a:p>
            <a:pPr algn="ctr"/>
            <a:r>
              <a:rPr lang="de-DE" sz="1400" dirty="0"/>
              <a:t>falsch</a:t>
            </a:r>
            <a:endParaRPr lang="de-DE" dirty="0"/>
          </a:p>
        </p:txBody>
      </p:sp>
      <p:cxnSp>
        <p:nvCxnSpPr>
          <p:cNvPr id="68" name="Gerade Verbindung mit Pfeil 67">
            <a:extLst>
              <a:ext uri="{FF2B5EF4-FFF2-40B4-BE49-F238E27FC236}">
                <a16:creationId xmlns:a16="http://schemas.microsoft.com/office/drawing/2014/main" id="{A39EB01A-8210-BE37-85C4-924DBB72FD01}"/>
              </a:ext>
            </a:extLst>
          </p:cNvPr>
          <p:cNvCxnSpPr>
            <a:cxnSpLocks/>
            <a:stCxn id="8" idx="2"/>
          </p:cNvCxnSpPr>
          <p:nvPr/>
        </p:nvCxnSpPr>
        <p:spPr>
          <a:xfrm>
            <a:off x="3048931" y="2557076"/>
            <a:ext cx="1235668" cy="7115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Textfeld 68">
            <a:extLst>
              <a:ext uri="{FF2B5EF4-FFF2-40B4-BE49-F238E27FC236}">
                <a16:creationId xmlns:a16="http://schemas.microsoft.com/office/drawing/2014/main" id="{16BE68F1-3475-0679-3B57-66EF4268F992}"/>
              </a:ext>
            </a:extLst>
          </p:cNvPr>
          <p:cNvSpPr txBox="1"/>
          <p:nvPr/>
        </p:nvSpPr>
        <p:spPr>
          <a:xfrm>
            <a:off x="3598855" y="2764577"/>
            <a:ext cx="1085294" cy="307777"/>
          </a:xfrm>
          <a:prstGeom prst="rect">
            <a:avLst/>
          </a:prstGeom>
          <a:noFill/>
        </p:spPr>
        <p:txBody>
          <a:bodyPr wrap="square" rtlCol="0">
            <a:spAutoFit/>
          </a:bodyPr>
          <a:lstStyle/>
          <a:p>
            <a:pPr algn="ctr"/>
            <a:r>
              <a:rPr lang="de-DE" sz="1400" dirty="0"/>
              <a:t>falsch</a:t>
            </a:r>
            <a:endParaRPr lang="de-DE" dirty="0"/>
          </a:p>
        </p:txBody>
      </p:sp>
      <p:cxnSp>
        <p:nvCxnSpPr>
          <p:cNvPr id="76" name="Gerade Verbindung mit Pfeil 75">
            <a:extLst>
              <a:ext uri="{FF2B5EF4-FFF2-40B4-BE49-F238E27FC236}">
                <a16:creationId xmlns:a16="http://schemas.microsoft.com/office/drawing/2014/main" id="{17713F91-4649-585E-2960-ECB36CCBF04D}"/>
              </a:ext>
            </a:extLst>
          </p:cNvPr>
          <p:cNvCxnSpPr>
            <a:cxnSpLocks/>
            <a:endCxn id="8" idx="3"/>
          </p:cNvCxnSpPr>
          <p:nvPr/>
        </p:nvCxnSpPr>
        <p:spPr>
          <a:xfrm flipH="1">
            <a:off x="4127092" y="2095500"/>
            <a:ext cx="1437739" cy="11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Gerader Verbinder 79">
            <a:extLst>
              <a:ext uri="{FF2B5EF4-FFF2-40B4-BE49-F238E27FC236}">
                <a16:creationId xmlns:a16="http://schemas.microsoft.com/office/drawing/2014/main" id="{D55CAFF7-3E49-3D3D-ACA2-D68FB83AF3F0}"/>
              </a:ext>
            </a:extLst>
          </p:cNvPr>
          <p:cNvCxnSpPr>
            <a:cxnSpLocks/>
          </p:cNvCxnSpPr>
          <p:nvPr/>
        </p:nvCxnSpPr>
        <p:spPr>
          <a:xfrm>
            <a:off x="5564831" y="1736370"/>
            <a:ext cx="0" cy="359130"/>
          </a:xfrm>
          <a:prstGeom prst="line">
            <a:avLst/>
          </a:prstGeom>
        </p:spPr>
        <p:style>
          <a:lnRef idx="1">
            <a:schemeClr val="dk1"/>
          </a:lnRef>
          <a:fillRef idx="0">
            <a:schemeClr val="dk1"/>
          </a:fillRef>
          <a:effectRef idx="0">
            <a:schemeClr val="dk1"/>
          </a:effectRef>
          <a:fontRef idx="minor">
            <a:schemeClr val="tx1"/>
          </a:fontRef>
        </p:style>
      </p:cxnSp>
      <p:cxnSp>
        <p:nvCxnSpPr>
          <p:cNvPr id="84" name="Gerade Verbindung mit Pfeil 83">
            <a:extLst>
              <a:ext uri="{FF2B5EF4-FFF2-40B4-BE49-F238E27FC236}">
                <a16:creationId xmlns:a16="http://schemas.microsoft.com/office/drawing/2014/main" id="{7B517879-A7F5-34C6-3565-1B46C961B26F}"/>
              </a:ext>
            </a:extLst>
          </p:cNvPr>
          <p:cNvCxnSpPr>
            <a:cxnSpLocks/>
            <a:endCxn id="12" idx="1"/>
          </p:cNvCxnSpPr>
          <p:nvPr/>
        </p:nvCxnSpPr>
        <p:spPr>
          <a:xfrm>
            <a:off x="5553551" y="2096053"/>
            <a:ext cx="1315790" cy="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Textfeld 86">
            <a:extLst>
              <a:ext uri="{FF2B5EF4-FFF2-40B4-BE49-F238E27FC236}">
                <a16:creationId xmlns:a16="http://schemas.microsoft.com/office/drawing/2014/main" id="{6AE236D5-0557-F5E9-D7B1-4A1081F94F66}"/>
              </a:ext>
            </a:extLst>
          </p:cNvPr>
          <p:cNvSpPr txBox="1"/>
          <p:nvPr/>
        </p:nvSpPr>
        <p:spPr>
          <a:xfrm>
            <a:off x="4412922" y="2071443"/>
            <a:ext cx="1085294" cy="307777"/>
          </a:xfrm>
          <a:prstGeom prst="rect">
            <a:avLst/>
          </a:prstGeom>
          <a:noFill/>
        </p:spPr>
        <p:txBody>
          <a:bodyPr wrap="square" rtlCol="0">
            <a:spAutoFit/>
          </a:bodyPr>
          <a:lstStyle/>
          <a:p>
            <a:pPr algn="ctr"/>
            <a:r>
              <a:rPr lang="de-DE" sz="1400" dirty="0"/>
              <a:t>richtig</a:t>
            </a:r>
            <a:endParaRPr lang="de-DE" dirty="0"/>
          </a:p>
        </p:txBody>
      </p:sp>
      <p:sp>
        <p:nvSpPr>
          <p:cNvPr id="88" name="Textfeld 87">
            <a:extLst>
              <a:ext uri="{FF2B5EF4-FFF2-40B4-BE49-F238E27FC236}">
                <a16:creationId xmlns:a16="http://schemas.microsoft.com/office/drawing/2014/main" id="{8FFCB941-0A8C-B3F7-7F82-724FAC8FA822}"/>
              </a:ext>
            </a:extLst>
          </p:cNvPr>
          <p:cNvSpPr txBox="1"/>
          <p:nvPr/>
        </p:nvSpPr>
        <p:spPr>
          <a:xfrm>
            <a:off x="5636011" y="2068054"/>
            <a:ext cx="1085294" cy="307777"/>
          </a:xfrm>
          <a:prstGeom prst="rect">
            <a:avLst/>
          </a:prstGeom>
          <a:noFill/>
        </p:spPr>
        <p:txBody>
          <a:bodyPr wrap="square" rtlCol="0">
            <a:spAutoFit/>
          </a:bodyPr>
          <a:lstStyle/>
          <a:p>
            <a:pPr algn="ctr"/>
            <a:r>
              <a:rPr lang="de-DE" sz="1400" dirty="0"/>
              <a:t>falsch</a:t>
            </a:r>
            <a:endParaRPr lang="de-DE" dirty="0"/>
          </a:p>
        </p:txBody>
      </p:sp>
      <p:sp>
        <p:nvSpPr>
          <p:cNvPr id="90" name="Ellipse 89">
            <a:extLst>
              <a:ext uri="{FF2B5EF4-FFF2-40B4-BE49-F238E27FC236}">
                <a16:creationId xmlns:a16="http://schemas.microsoft.com/office/drawing/2014/main" id="{00FA575B-0C51-8E06-9C44-7D42AFB5E72C}"/>
              </a:ext>
            </a:extLst>
          </p:cNvPr>
          <p:cNvSpPr/>
          <p:nvPr/>
        </p:nvSpPr>
        <p:spPr>
          <a:xfrm>
            <a:off x="10004909" y="5077399"/>
            <a:ext cx="2776312" cy="290333"/>
          </a:xfrm>
          <a:prstGeom prst="ellipse">
            <a:avLst/>
          </a:prstGeom>
          <a:solidFill>
            <a:schemeClr val="tx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9" name="Picture 2" descr="Free vector vector knight standing in a helmet with horns with shield and sword in a red cloak. vector illustration">
            <a:extLst>
              <a:ext uri="{FF2B5EF4-FFF2-40B4-BE49-F238E27FC236}">
                <a16:creationId xmlns:a16="http://schemas.microsoft.com/office/drawing/2014/main" id="{8DCC1B19-F2B4-4CC5-ADF4-D1F591D1FF83}"/>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1487"/>
          <a:stretch/>
        </p:blipFill>
        <p:spPr bwMode="auto">
          <a:xfrm>
            <a:off x="9988020" y="436113"/>
            <a:ext cx="2246512" cy="5272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1" name="Sprechblase: rechteckig 90">
            <a:extLst>
              <a:ext uri="{FF2B5EF4-FFF2-40B4-BE49-F238E27FC236}">
                <a16:creationId xmlns:a16="http://schemas.microsoft.com/office/drawing/2014/main" id="{3DE84CD6-6721-AF48-3AC1-848BC5E2654D}"/>
              </a:ext>
            </a:extLst>
          </p:cNvPr>
          <p:cNvSpPr/>
          <p:nvPr/>
        </p:nvSpPr>
        <p:spPr>
          <a:xfrm>
            <a:off x="7254255" y="279542"/>
            <a:ext cx="3442655" cy="439085"/>
          </a:xfrm>
          <a:prstGeom prst="wedgeRectCallout">
            <a:avLst>
              <a:gd name="adj1" fmla="val 56128"/>
              <a:gd name="adj2" fmla="val 181263"/>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Wähle deinen </a:t>
            </a:r>
            <a:r>
              <a:rPr lang="de-DE" b="1" dirty="0">
                <a:latin typeface="Papyrus" panose="03070502060502030205" pitchFamily="66" charset="0"/>
              </a:rPr>
              <a:t>Pfad!</a:t>
            </a:r>
          </a:p>
        </p:txBody>
      </p:sp>
    </p:spTree>
    <p:extLst>
      <p:ext uri="{BB962C8B-B14F-4D97-AF65-F5344CB8AC3E}">
        <p14:creationId xmlns:p14="http://schemas.microsoft.com/office/powerpoint/2010/main" val="22264029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Grafik 2">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1692399" y="4298446"/>
            <a:ext cx="551155" cy="647008"/>
          </a:xfrm>
          <a:prstGeom prst="rect">
            <a:avLst/>
          </a:prstGeom>
        </p:spPr>
      </p:pic>
      <p:sp>
        <p:nvSpPr>
          <p:cNvPr id="9" name="Freihandform: Form 8">
            <a:extLst>
              <a:ext uri="{FF2B5EF4-FFF2-40B4-BE49-F238E27FC236}">
                <a16:creationId xmlns:a16="http://schemas.microsoft.com/office/drawing/2014/main" id="{38901AA6-1A4B-68E6-1267-C86858BB83DA}"/>
              </a:ext>
            </a:extLst>
          </p:cNvPr>
          <p:cNvSpPr/>
          <p:nvPr/>
        </p:nvSpPr>
        <p:spPr>
          <a:xfrm>
            <a:off x="1981199" y="4708558"/>
            <a:ext cx="1876425" cy="280011"/>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11" name="Grafik 10">
            <a:extLst>
              <a:ext uri="{FF2B5EF4-FFF2-40B4-BE49-F238E27FC236}">
                <a16:creationId xmlns:a16="http://schemas.microsoft.com/office/drawing/2014/main" id="{8FD0D4AD-2AFA-04D7-3599-20DB34AC6EEE}"/>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3525638" y="4202161"/>
            <a:ext cx="551155" cy="647008"/>
          </a:xfrm>
          <a:prstGeom prst="rect">
            <a:avLst/>
          </a:prstGeom>
        </p:spPr>
      </p:pic>
      <p:sp>
        <p:nvSpPr>
          <p:cNvPr id="12" name="Freihandform: Form 8">
            <a:extLst>
              <a:ext uri="{FF2B5EF4-FFF2-40B4-BE49-F238E27FC236}">
                <a16:creationId xmlns:a16="http://schemas.microsoft.com/office/drawing/2014/main" id="{38901AA6-1A4B-68E6-1267-C86858BB83DA}"/>
              </a:ext>
            </a:extLst>
          </p:cNvPr>
          <p:cNvSpPr/>
          <p:nvPr/>
        </p:nvSpPr>
        <p:spPr>
          <a:xfrm rot="17629010">
            <a:off x="2816595" y="3189205"/>
            <a:ext cx="3310308" cy="242864"/>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3" name="Welle 12">
            <a:extLst>
              <a:ext uri="{FF2B5EF4-FFF2-40B4-BE49-F238E27FC236}">
                <a16:creationId xmlns:a16="http://schemas.microsoft.com/office/drawing/2014/main" id="{2BAC2817-E9FD-77AA-E6F8-DE05FACC2A81}"/>
              </a:ext>
            </a:extLst>
          </p:cNvPr>
          <p:cNvSpPr/>
          <p:nvPr/>
        </p:nvSpPr>
        <p:spPr>
          <a:xfrm>
            <a:off x="223982" y="105435"/>
            <a:ext cx="3666836" cy="914400"/>
          </a:xfrm>
          <a:prstGeom prst="wav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1800" dirty="0">
                <a:latin typeface="Papyrus" panose="03070502060502030205" pitchFamily="66" charset="0"/>
              </a:rPr>
              <a:t>Wähle deinen nächsten Schritt…</a:t>
            </a:r>
          </a:p>
        </p:txBody>
      </p:sp>
      <p:sp>
        <p:nvSpPr>
          <p:cNvPr id="16" name="Rechteck 15">
            <a:hlinkClick r:id="rId4" action="ppaction://hlinksldjump"/>
            <a:extLst>
              <a:ext uri="{FF2B5EF4-FFF2-40B4-BE49-F238E27FC236}">
                <a16:creationId xmlns:a16="http://schemas.microsoft.com/office/drawing/2014/main" id="{8E701A52-5C4B-BBE8-C6A5-55821AD26F7D}"/>
              </a:ext>
            </a:extLst>
          </p:cNvPr>
          <p:cNvSpPr/>
          <p:nvPr/>
        </p:nvSpPr>
        <p:spPr>
          <a:xfrm>
            <a:off x="7400130" y="3626616"/>
            <a:ext cx="1543368" cy="30909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Auf der Brücke</a:t>
            </a:r>
          </a:p>
        </p:txBody>
      </p:sp>
      <p:pic>
        <p:nvPicPr>
          <p:cNvPr id="17" name="Grafik 16">
            <a:hlinkClick r:id="rId4" action="ppaction://hlinksldjump"/>
            <a:extLst>
              <a:ext uri="{FF2B5EF4-FFF2-40B4-BE49-F238E27FC236}">
                <a16:creationId xmlns:a16="http://schemas.microsoft.com/office/drawing/2014/main" id="{85D013B1-8007-7DD4-C7DB-CC7BD3E2AE02}"/>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41491" y="3956761"/>
            <a:ext cx="551155" cy="647008"/>
          </a:xfrm>
          <a:prstGeom prst="rect">
            <a:avLst/>
          </a:prstGeom>
        </p:spPr>
      </p:pic>
      <p:sp>
        <p:nvSpPr>
          <p:cNvPr id="18" name="Freihandform: Form 8">
            <a:extLst>
              <a:ext uri="{FF2B5EF4-FFF2-40B4-BE49-F238E27FC236}">
                <a16:creationId xmlns:a16="http://schemas.microsoft.com/office/drawing/2014/main" id="{748B8E98-E242-E954-F5A2-442E763BE32C}"/>
              </a:ext>
            </a:extLst>
          </p:cNvPr>
          <p:cNvSpPr/>
          <p:nvPr/>
        </p:nvSpPr>
        <p:spPr>
          <a:xfrm rot="2362162" flipV="1">
            <a:off x="4620502" y="2834369"/>
            <a:ext cx="4000981" cy="869182"/>
          </a:xfrm>
          <a:custGeom>
            <a:avLst/>
            <a:gdLst>
              <a:gd name="connsiteX0" fmla="*/ 0 w 1924050"/>
              <a:gd name="connsiteY0" fmla="*/ 194354 h 280011"/>
              <a:gd name="connsiteX1" fmla="*/ 819150 w 1924050"/>
              <a:gd name="connsiteY1" fmla="*/ 270554 h 280011"/>
              <a:gd name="connsiteX2" fmla="*/ 1247775 w 1924050"/>
              <a:gd name="connsiteY2" fmla="*/ 3854 h 280011"/>
              <a:gd name="connsiteX3" fmla="*/ 1924050 w 1924050"/>
              <a:gd name="connsiteY3" fmla="*/ 137204 h 280011"/>
            </a:gdLst>
            <a:ahLst/>
            <a:cxnLst>
              <a:cxn ang="0">
                <a:pos x="connsiteX0" y="connsiteY0"/>
              </a:cxn>
              <a:cxn ang="0">
                <a:pos x="connsiteX1" y="connsiteY1"/>
              </a:cxn>
              <a:cxn ang="0">
                <a:pos x="connsiteX2" y="connsiteY2"/>
              </a:cxn>
              <a:cxn ang="0">
                <a:pos x="connsiteX3" y="connsiteY3"/>
              </a:cxn>
            </a:cxnLst>
            <a:rect l="l" t="t" r="r" b="b"/>
            <a:pathLst>
              <a:path w="1924050" h="280011">
                <a:moveTo>
                  <a:pt x="0" y="194354"/>
                </a:moveTo>
                <a:cubicBezTo>
                  <a:pt x="305594" y="248329"/>
                  <a:pt x="611188" y="302304"/>
                  <a:pt x="819150" y="270554"/>
                </a:cubicBezTo>
                <a:cubicBezTo>
                  <a:pt x="1027113" y="238804"/>
                  <a:pt x="1063625" y="26079"/>
                  <a:pt x="1247775" y="3854"/>
                </a:cubicBezTo>
                <a:cubicBezTo>
                  <a:pt x="1431925" y="-18371"/>
                  <a:pt x="1677987" y="59416"/>
                  <a:pt x="1924050" y="137204"/>
                </a:cubicBezTo>
              </a:path>
            </a:pathLst>
          </a:custGeom>
          <a:ln w="31750">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pic>
        <p:nvPicPr>
          <p:cNvPr id="6" name="Grafik 5">
            <a:extLst>
              <a:ext uri="{FF2B5EF4-FFF2-40B4-BE49-F238E27FC236}">
                <a16:creationId xmlns:a16="http://schemas.microsoft.com/office/drawing/2014/main" id="{1704B0B6-6A8F-8C48-8413-572C3444C3DA}"/>
              </a:ext>
            </a:extLst>
          </p:cNvPr>
          <p:cNvPicPr>
            <a:picLocks noChangeAspect="1"/>
          </p:cNvPicPr>
          <p:nvPr/>
        </p:nvPicPr>
        <p:blipFill rotWithShape="1">
          <a:blip r:embed="rId3" cstate="screen">
            <a:clrChange>
              <a:clrFrom>
                <a:srgbClr val="FFFFFF"/>
              </a:clrFrom>
              <a:clrTo>
                <a:srgbClr val="FFFFFF">
                  <a:alpha val="0"/>
                </a:srgbClr>
              </a:clrTo>
            </a:clrChange>
            <a:duotone>
              <a:prstClr val="black"/>
              <a:srgbClr val="23E614">
                <a:tint val="45000"/>
                <a:satMod val="400000"/>
              </a:srgbClr>
            </a:duotone>
            <a:extLst>
              <a:ext uri="{28A0092B-C50C-407E-A947-70E740481C1C}">
                <a14:useLocalDpi xmlns:a14="http://schemas.microsoft.com/office/drawing/2010/main"/>
              </a:ext>
            </a:extLst>
          </a:blip>
          <a:srcRect/>
          <a:stretch/>
        </p:blipFill>
        <p:spPr>
          <a:xfrm>
            <a:off x="4849838" y="1191353"/>
            <a:ext cx="551155" cy="647008"/>
          </a:xfrm>
          <a:prstGeom prst="rect">
            <a:avLst/>
          </a:prstGeom>
        </p:spPr>
      </p:pic>
    </p:spTree>
    <p:extLst>
      <p:ext uri="{BB962C8B-B14F-4D97-AF65-F5344CB8AC3E}">
        <p14:creationId xmlns:p14="http://schemas.microsoft.com/office/powerpoint/2010/main" val="39309742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29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300"/>
                                        <p:tgtEl>
                                          <p:spTgt spid="17"/>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1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8065973-211C-43E4-C4A7-E99D4C79EEAA}"/>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pic>
        <p:nvPicPr>
          <p:cNvPr id="3" name="Picture 2" descr="Free vector vector knight standing in a helmet with horns with shield and sword in a red cloak. vector illustration">
            <a:extLst>
              <a:ext uri="{FF2B5EF4-FFF2-40B4-BE49-F238E27FC236}">
                <a16:creationId xmlns:a16="http://schemas.microsoft.com/office/drawing/2014/main" id="{6FC62E47-D691-6EC7-37DC-2C9D915BC6E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17863" y="-216044"/>
            <a:ext cx="5671361" cy="7290087"/>
          </a:xfrm>
          <a:prstGeom prst="rect">
            <a:avLst/>
          </a:prstGeom>
          <a:noFill/>
          <a:extLst>
            <a:ext uri="{909E8E84-426E-40DD-AFC4-6F175D3DCCD1}">
              <a14:hiddenFill xmlns:a14="http://schemas.microsoft.com/office/drawing/2010/main">
                <a:solidFill>
                  <a:srgbClr val="FFFFFF"/>
                </a:solidFill>
              </a14:hiddenFill>
            </a:ext>
          </a:extLst>
        </p:spPr>
      </p:pic>
      <p:sp>
        <p:nvSpPr>
          <p:cNvPr id="6" name="Sprechblase: rechteckig 5">
            <a:extLst>
              <a:ext uri="{FF2B5EF4-FFF2-40B4-BE49-F238E27FC236}">
                <a16:creationId xmlns:a16="http://schemas.microsoft.com/office/drawing/2014/main" id="{2E88F63F-DE8A-150F-4E38-5D5BF7B62FB2}"/>
              </a:ext>
            </a:extLst>
          </p:cNvPr>
          <p:cNvSpPr/>
          <p:nvPr/>
        </p:nvSpPr>
        <p:spPr>
          <a:xfrm>
            <a:off x="565752" y="2638645"/>
            <a:ext cx="6753936" cy="2624270"/>
          </a:xfrm>
          <a:prstGeom prst="wedgeRectCallout">
            <a:avLst>
              <a:gd name="adj1" fmla="val 62095"/>
              <a:gd name="adj2" fmla="val -100455"/>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latin typeface="Papyrus" panose="03070502060502030205" pitchFamily="66" charset="0"/>
              </a:rPr>
              <a:t>Unglaublich</a:t>
            </a:r>
            <a:r>
              <a:rPr lang="de-DE" dirty="0">
                <a:latin typeface="Papyrus" panose="03070502060502030205" pitchFamily="66" charset="0"/>
              </a:rPr>
              <a:t>, dass ich das noch erleben darf…du hast dich tatsächlich als </a:t>
            </a:r>
            <a:r>
              <a:rPr lang="de-DE" b="1" dirty="0">
                <a:latin typeface="Papyrus" panose="03070502060502030205" pitchFamily="66" charset="0"/>
              </a:rPr>
              <a:t>würdig</a:t>
            </a:r>
            <a:r>
              <a:rPr lang="de-DE" dirty="0">
                <a:latin typeface="Papyrus" panose="03070502060502030205" pitchFamily="66" charset="0"/>
              </a:rPr>
              <a:t> erwiesen. </a:t>
            </a:r>
          </a:p>
          <a:p>
            <a:pPr algn="ctr"/>
            <a:r>
              <a:rPr lang="de-DE" dirty="0">
                <a:latin typeface="Papyrus" panose="03070502060502030205" pitchFamily="66" charset="0"/>
              </a:rPr>
              <a:t>Du bist wahrlich ein </a:t>
            </a:r>
            <a:r>
              <a:rPr lang="de-DE" sz="2400" b="1" dirty="0">
                <a:latin typeface="Papyrus" panose="03070502060502030205" pitchFamily="66" charset="0"/>
              </a:rPr>
              <a:t>Meister der Zeichensetzer</a:t>
            </a:r>
            <a:r>
              <a:rPr lang="de-DE" dirty="0">
                <a:latin typeface="Papyrus" panose="03070502060502030205" pitchFamily="66" charset="0"/>
              </a:rPr>
              <a:t>! </a:t>
            </a:r>
          </a:p>
          <a:p>
            <a:pPr algn="ctr"/>
            <a:endParaRPr lang="de-DE" dirty="0">
              <a:latin typeface="Papyrus" panose="03070502060502030205" pitchFamily="66" charset="0"/>
            </a:endParaRPr>
          </a:p>
          <a:p>
            <a:pPr algn="ctr"/>
            <a:r>
              <a:rPr lang="de-DE" dirty="0">
                <a:latin typeface="Papyrus" panose="03070502060502030205" pitchFamily="66" charset="0"/>
              </a:rPr>
              <a:t>So sei es…du darfst die Burg verlassen. Ich wünsche dir alles Gute für deine weiteren Abenteuer. </a:t>
            </a:r>
            <a:r>
              <a:rPr lang="de-DE" b="1" dirty="0">
                <a:latin typeface="Papyrus" panose="03070502060502030205" pitchFamily="66" charset="0"/>
              </a:rPr>
              <a:t>Lebe wohl! </a:t>
            </a:r>
          </a:p>
        </p:txBody>
      </p:sp>
      <p:sp>
        <p:nvSpPr>
          <p:cNvPr id="10" name="Sprechblase: rechteckig 9">
            <a:extLst>
              <a:ext uri="{FF2B5EF4-FFF2-40B4-BE49-F238E27FC236}">
                <a16:creationId xmlns:a16="http://schemas.microsoft.com/office/drawing/2014/main" id="{202914B0-C7F6-D004-11ED-BE3D689E2AE1}"/>
              </a:ext>
            </a:extLst>
          </p:cNvPr>
          <p:cNvSpPr/>
          <p:nvPr/>
        </p:nvSpPr>
        <p:spPr>
          <a:xfrm>
            <a:off x="3533145" y="381338"/>
            <a:ext cx="3094490" cy="480627"/>
          </a:xfrm>
          <a:prstGeom prst="wedgeRectCallout">
            <a:avLst>
              <a:gd name="adj1" fmla="val 82699"/>
              <a:gd name="adj2" fmla="val 7162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latin typeface="Papyrus" panose="03070502060502030205" pitchFamily="66" charset="0"/>
              </a:rPr>
              <a:t>…</a:t>
            </a:r>
            <a:r>
              <a:rPr lang="de-DE" b="1" dirty="0">
                <a:latin typeface="Papyrus" panose="03070502060502030205" pitchFamily="66" charset="0"/>
              </a:rPr>
              <a:t> </a:t>
            </a:r>
            <a:r>
              <a:rPr lang="de-DE" dirty="0">
                <a:latin typeface="Papyrus" panose="03070502060502030205" pitchFamily="66" charset="0"/>
              </a:rPr>
              <a:t>…</a:t>
            </a:r>
          </a:p>
        </p:txBody>
      </p:sp>
      <p:sp>
        <p:nvSpPr>
          <p:cNvPr id="18" name="Rechteck: abgerundete Ecken 17">
            <a:hlinkClick r:id="" action="ppaction://hlinkshowjump?jump=nextslide"/>
            <a:extLst>
              <a:ext uri="{FF2B5EF4-FFF2-40B4-BE49-F238E27FC236}">
                <a16:creationId xmlns:a16="http://schemas.microsoft.com/office/drawing/2014/main" id="{CE9D5C6C-068D-2B38-F24C-12864806E4B3}"/>
              </a:ext>
            </a:extLst>
          </p:cNvPr>
          <p:cNvSpPr/>
          <p:nvPr/>
        </p:nvSpPr>
        <p:spPr>
          <a:xfrm>
            <a:off x="5644863" y="4877489"/>
            <a:ext cx="1539965" cy="32896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Juhu!</a:t>
            </a:r>
          </a:p>
        </p:txBody>
      </p:sp>
    </p:spTree>
    <p:extLst>
      <p:ext uri="{BB962C8B-B14F-4D97-AF65-F5344CB8AC3E}">
        <p14:creationId xmlns:p14="http://schemas.microsoft.com/office/powerpoint/2010/main" val="33830325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00"/>
                                        <p:tgtEl>
                                          <p:spTgt spid="6"/>
                                        </p:tgtEl>
                                      </p:cBhvr>
                                    </p:animEffect>
                                  </p:childTnLst>
                                </p:cTn>
                              </p:par>
                              <p:par>
                                <p:cTn id="8" presetID="10" presetClass="entr" presetSubtype="0" fill="hold" grpId="0" nodeType="withEffect">
                                  <p:stCondLst>
                                    <p:cond delay="4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300"/>
                                        <p:tgtEl>
                                          <p:spTgt spid="10"/>
                                        </p:tgtEl>
                                      </p:cBhvr>
                                    </p:animEffect>
                                  </p:childTnLst>
                                </p:cTn>
                              </p:par>
                              <p:par>
                                <p:cTn id="11" presetID="10" presetClass="entr" presetSubtype="0" fill="hold" nodeType="withEffect">
                                  <p:stCondLst>
                                    <p:cond delay="21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grpId="0" nodeType="withEffect">
                                  <p:stCondLst>
                                    <p:cond delay="67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6FA0F40-A3C0-BA5C-3307-D0AF7D960FCE}"/>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extfeld 1">
            <a:extLst>
              <a:ext uri="{FF2B5EF4-FFF2-40B4-BE49-F238E27FC236}">
                <a16:creationId xmlns:a16="http://schemas.microsoft.com/office/drawing/2014/main" id="{FCFE2D0E-62DC-B4FE-77A8-9A382EFB6F6B}"/>
              </a:ext>
            </a:extLst>
          </p:cNvPr>
          <p:cNvSpPr txBox="1"/>
          <p:nvPr/>
        </p:nvSpPr>
        <p:spPr>
          <a:xfrm>
            <a:off x="-98921" y="6557224"/>
            <a:ext cx="2156322" cy="261610"/>
          </a:xfrm>
          <a:prstGeom prst="rect">
            <a:avLst/>
          </a:prstGeom>
          <a:noFill/>
        </p:spPr>
        <p:txBody>
          <a:bodyPr wrap="square" rtlCol="0">
            <a:spAutoFit/>
          </a:bodyPr>
          <a:lstStyle/>
          <a:p>
            <a:pPr algn="ctr"/>
            <a:r>
              <a:rPr lang="de-DE" sz="1100" dirty="0"/>
              <a:t>© www.vertreten-duerfen.de</a:t>
            </a:r>
          </a:p>
        </p:txBody>
      </p:sp>
      <p:sp>
        <p:nvSpPr>
          <p:cNvPr id="7" name="Textfeld 6">
            <a:extLst>
              <a:ext uri="{FF2B5EF4-FFF2-40B4-BE49-F238E27FC236}">
                <a16:creationId xmlns:a16="http://schemas.microsoft.com/office/drawing/2014/main" id="{0B7D2B24-C9F9-380D-09F8-F12EECBB34EE}"/>
              </a:ext>
            </a:extLst>
          </p:cNvPr>
          <p:cNvSpPr txBox="1"/>
          <p:nvPr/>
        </p:nvSpPr>
        <p:spPr>
          <a:xfrm>
            <a:off x="9680431" y="6578684"/>
            <a:ext cx="2610490" cy="253916"/>
          </a:xfrm>
          <a:prstGeom prst="rect">
            <a:avLst/>
          </a:prstGeom>
          <a:noFill/>
        </p:spPr>
        <p:txBody>
          <a:bodyPr wrap="square">
            <a:spAutoFit/>
          </a:bodyPr>
          <a:lstStyle/>
          <a:p>
            <a:r>
              <a:rPr lang="en-US" sz="1050" dirty="0" err="1"/>
              <a:t>Bildquelle</a:t>
            </a:r>
            <a:r>
              <a:rPr lang="en-US" sz="1050" dirty="0"/>
              <a:t>: </a:t>
            </a:r>
            <a:r>
              <a:rPr lang="en-US" sz="1050" dirty="0" err="1"/>
              <a:t>macrovector</a:t>
            </a:r>
            <a:r>
              <a:rPr lang="en-US" sz="1050" dirty="0"/>
              <a:t>, auf Freepik.com</a:t>
            </a:r>
            <a:endParaRPr lang="de-DE" sz="1050" dirty="0"/>
          </a:p>
        </p:txBody>
      </p:sp>
      <p:sp>
        <p:nvSpPr>
          <p:cNvPr id="15" name="Welle 14">
            <a:extLst>
              <a:ext uri="{FF2B5EF4-FFF2-40B4-BE49-F238E27FC236}">
                <a16:creationId xmlns:a16="http://schemas.microsoft.com/office/drawing/2014/main" id="{54E3730F-D4EC-DDEA-DD7D-6B342A80FDD6}"/>
              </a:ext>
            </a:extLst>
          </p:cNvPr>
          <p:cNvSpPr/>
          <p:nvPr/>
        </p:nvSpPr>
        <p:spPr>
          <a:xfrm>
            <a:off x="6180359" y="2609850"/>
            <a:ext cx="4350627" cy="2013032"/>
          </a:xfrm>
          <a:prstGeom prst="wave">
            <a:avLst>
              <a:gd name="adj1" fmla="val 12500"/>
              <a:gd name="adj2" fmla="val -2337"/>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b="1" dirty="0">
                <a:latin typeface="Papyrus" panose="03070502060502030205" pitchFamily="66" charset="0"/>
              </a:rPr>
              <a:t>Du hast alle Prüfungen bestanden!</a:t>
            </a:r>
          </a:p>
        </p:txBody>
      </p:sp>
      <p:pic>
        <p:nvPicPr>
          <p:cNvPr id="17" name="Grafik 16">
            <a:extLst>
              <a:ext uri="{FF2B5EF4-FFF2-40B4-BE49-F238E27FC236}">
                <a16:creationId xmlns:a16="http://schemas.microsoft.com/office/drawing/2014/main" id="{02CD81C9-DE5C-973F-04CD-1A52D07CBEA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9383" y="1179945"/>
            <a:ext cx="4121593" cy="4121593"/>
          </a:xfrm>
          <a:prstGeom prst="rect">
            <a:avLst/>
          </a:prstGeom>
        </p:spPr>
      </p:pic>
      <p:sp>
        <p:nvSpPr>
          <p:cNvPr id="18" name="Rechteck: abgerundete Ecken 17">
            <a:hlinkClick r:id="" action="ppaction://hlinkshowjump?jump=firstslide"/>
            <a:extLst>
              <a:ext uri="{FF2B5EF4-FFF2-40B4-BE49-F238E27FC236}">
                <a16:creationId xmlns:a16="http://schemas.microsoft.com/office/drawing/2014/main" id="{CE9D5C6C-068D-2B38-F24C-12864806E4B3}"/>
              </a:ext>
            </a:extLst>
          </p:cNvPr>
          <p:cNvSpPr/>
          <p:nvPr/>
        </p:nvSpPr>
        <p:spPr>
          <a:xfrm>
            <a:off x="4564213" y="5243635"/>
            <a:ext cx="2354078" cy="53966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Papyrus" panose="03070502060502030205" pitchFamily="66" charset="0"/>
              </a:rPr>
              <a:t>Zum Startbildschirm</a:t>
            </a:r>
          </a:p>
        </p:txBody>
      </p:sp>
      <p:sp>
        <p:nvSpPr>
          <p:cNvPr id="9" name="Textfeld 8">
            <a:extLst>
              <a:ext uri="{FF2B5EF4-FFF2-40B4-BE49-F238E27FC236}">
                <a16:creationId xmlns:a16="http://schemas.microsoft.com/office/drawing/2014/main" id="{192A8A34-DCAE-3D8E-5CE5-464417BC7216}"/>
              </a:ext>
            </a:extLst>
          </p:cNvPr>
          <p:cNvSpPr txBox="1"/>
          <p:nvPr/>
        </p:nvSpPr>
        <p:spPr>
          <a:xfrm>
            <a:off x="2233161" y="5980194"/>
            <a:ext cx="7447270" cy="307777"/>
          </a:xfrm>
          <a:prstGeom prst="rect">
            <a:avLst/>
          </a:prstGeom>
          <a:noFill/>
        </p:spPr>
        <p:txBody>
          <a:bodyPr wrap="square" rtlCol="0">
            <a:spAutoFit/>
          </a:bodyPr>
          <a:lstStyle/>
          <a:p>
            <a:pPr algn="ctr"/>
            <a:r>
              <a:rPr lang="de-DE" sz="1400" b="1" dirty="0">
                <a:latin typeface="Papyrus" panose="03070502060502030205" pitchFamily="66" charset="0"/>
              </a:rPr>
              <a:t>Ps.: Hast du schon das erste Kapitel gespielt? Du findest es auf </a:t>
            </a:r>
            <a:r>
              <a:rPr lang="de-DE" sz="1400" b="1" dirty="0">
                <a:latin typeface="Papyrus" panose="03070502060502030205" pitchFamily="66" charset="0"/>
                <a:hlinkClick r:id="rId5"/>
              </a:rPr>
              <a:t>www.vertreten-duerfen.de</a:t>
            </a:r>
            <a:r>
              <a:rPr lang="de-DE" sz="1400" b="1" dirty="0">
                <a:latin typeface="Papyrus" panose="03070502060502030205" pitchFamily="66" charset="0"/>
              </a:rPr>
              <a:t> !</a:t>
            </a:r>
            <a:endParaRPr lang="de-DE" sz="1200" b="1" dirty="0">
              <a:latin typeface="Papyrus" panose="03070502060502030205" pitchFamily="66" charset="0"/>
            </a:endParaRPr>
          </a:p>
        </p:txBody>
      </p:sp>
      <p:sp>
        <p:nvSpPr>
          <p:cNvPr id="12" name="Textfeld 11">
            <a:extLst>
              <a:ext uri="{FF2B5EF4-FFF2-40B4-BE49-F238E27FC236}">
                <a16:creationId xmlns:a16="http://schemas.microsoft.com/office/drawing/2014/main" id="{6137CB68-0829-5432-DD65-2EA2B00BD534}"/>
              </a:ext>
            </a:extLst>
          </p:cNvPr>
          <p:cNvSpPr txBox="1"/>
          <p:nvPr/>
        </p:nvSpPr>
        <p:spPr>
          <a:xfrm>
            <a:off x="2645627" y="777033"/>
            <a:ext cx="6191250" cy="769441"/>
          </a:xfrm>
          <a:prstGeom prst="rect">
            <a:avLst/>
          </a:prstGeom>
          <a:noFill/>
          <a:effectLst>
            <a:glow rad="63500">
              <a:schemeClr val="accent4">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de-DE" sz="4400" b="1" dirty="0">
                <a:solidFill>
                  <a:srgbClr val="FF0000"/>
                </a:solidFill>
                <a:latin typeface="Papyrus" panose="03070502060502030205" pitchFamily="66" charset="0"/>
              </a:rPr>
              <a:t>Glückwunsch!</a:t>
            </a:r>
            <a:endParaRPr lang="de-DE" sz="4400" dirty="0"/>
          </a:p>
        </p:txBody>
      </p:sp>
    </p:spTree>
    <p:extLst>
      <p:ext uri="{BB962C8B-B14F-4D97-AF65-F5344CB8AC3E}">
        <p14:creationId xmlns:p14="http://schemas.microsoft.com/office/powerpoint/2010/main" val="13733242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6" presetClass="emph" presetSubtype="0" fill="hold" nodeType="withEffect">
                                  <p:stCondLst>
                                    <p:cond delay="0"/>
                                  </p:stCondLst>
                                  <p:childTnLst>
                                    <p:animScale>
                                      <p:cBhvr>
                                        <p:cTn id="12"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184814" y="900329"/>
            <a:ext cx="3525731" cy="369332"/>
          </a:xfrm>
          <a:prstGeom prst="rect">
            <a:avLst/>
          </a:prstGeom>
          <a:noFill/>
        </p:spPr>
        <p:txBody>
          <a:bodyPr wrap="square">
            <a:spAutoFit/>
          </a:bodyPr>
          <a:lstStyle/>
          <a:p>
            <a:pPr algn="ctr"/>
            <a:r>
              <a:rPr lang="de-DE" b="1" u="sng" dirty="0"/>
              <a:t>Hilfe Satzschlusszeichen</a:t>
            </a:r>
          </a:p>
        </p:txBody>
      </p:sp>
      <p:sp>
        <p:nvSpPr>
          <p:cNvPr id="4" name="Textfeld 3">
            <a:extLst>
              <a:ext uri="{FF2B5EF4-FFF2-40B4-BE49-F238E27FC236}">
                <a16:creationId xmlns:a16="http://schemas.microsoft.com/office/drawing/2014/main" id="{01A36901-5981-DD65-F6C3-33CACF9612C2}"/>
              </a:ext>
            </a:extLst>
          </p:cNvPr>
          <p:cNvSpPr txBox="1"/>
          <p:nvPr/>
        </p:nvSpPr>
        <p:spPr>
          <a:xfrm>
            <a:off x="1728925" y="1305341"/>
            <a:ext cx="9155098" cy="3693319"/>
          </a:xfrm>
          <a:prstGeom prst="rect">
            <a:avLst/>
          </a:prstGeom>
          <a:noFill/>
        </p:spPr>
        <p:txBody>
          <a:bodyPr wrap="square">
            <a:spAutoFit/>
          </a:bodyPr>
          <a:lstStyle/>
          <a:p>
            <a:pPr algn="just"/>
            <a:r>
              <a:rPr lang="de-DE" b="0" i="0" dirty="0">
                <a:effectLst/>
              </a:rPr>
              <a:t>Satzschlusszeichen dienen dazu, das Ende eines Satzes zu kennzeichnen und somit die Struktur und Bedeutung von Texten zu unterstützen. Es gibt drei verschiedene Satzschlusszeichen: den </a:t>
            </a:r>
            <a:r>
              <a:rPr lang="de-DE" b="1" i="0" dirty="0">
                <a:solidFill>
                  <a:srgbClr val="FF0000"/>
                </a:solidFill>
                <a:effectLst/>
              </a:rPr>
              <a:t>P</a:t>
            </a:r>
            <a:r>
              <a:rPr lang="de-DE" b="0" i="0" dirty="0">
                <a:effectLst/>
              </a:rPr>
              <a:t>unkt </a:t>
            </a:r>
            <a:r>
              <a:rPr lang="de-DE" b="1" i="0" dirty="0">
                <a:effectLst/>
              </a:rPr>
              <a:t>(.)</a:t>
            </a:r>
            <a:r>
              <a:rPr lang="de-DE" b="0" i="0" dirty="0">
                <a:effectLst/>
              </a:rPr>
              <a:t>, das </a:t>
            </a:r>
            <a:r>
              <a:rPr lang="de-DE" b="1" i="0" dirty="0">
                <a:solidFill>
                  <a:srgbClr val="FF0000"/>
                </a:solidFill>
                <a:effectLst/>
              </a:rPr>
              <a:t>F</a:t>
            </a:r>
            <a:r>
              <a:rPr lang="de-DE" b="0" i="0" dirty="0">
                <a:effectLst/>
              </a:rPr>
              <a:t>ragezeichen </a:t>
            </a:r>
            <a:r>
              <a:rPr lang="de-DE" b="1" i="0" dirty="0">
                <a:effectLst/>
              </a:rPr>
              <a:t>(?) </a:t>
            </a:r>
            <a:r>
              <a:rPr lang="de-DE" b="0" i="0" dirty="0">
                <a:effectLst/>
              </a:rPr>
              <a:t>und das </a:t>
            </a:r>
            <a:r>
              <a:rPr lang="de-DE" b="1" i="0" dirty="0">
                <a:solidFill>
                  <a:srgbClr val="FF0000"/>
                </a:solidFill>
                <a:effectLst/>
              </a:rPr>
              <a:t>A</a:t>
            </a:r>
            <a:r>
              <a:rPr lang="de-DE" b="0" i="0" dirty="0">
                <a:effectLst/>
              </a:rPr>
              <a:t>usrufezeichen (</a:t>
            </a:r>
            <a:r>
              <a:rPr lang="de-DE" b="1" i="0" dirty="0">
                <a:effectLst/>
              </a:rPr>
              <a:t>!)</a:t>
            </a:r>
            <a:r>
              <a:rPr lang="de-DE" b="0" i="0" dirty="0">
                <a:effectLst/>
              </a:rPr>
              <a:t>.</a:t>
            </a:r>
          </a:p>
          <a:p>
            <a:pPr algn="just"/>
            <a:endParaRPr lang="de-DE" b="0" i="0" dirty="0">
              <a:effectLst/>
            </a:endParaRPr>
          </a:p>
          <a:p>
            <a:pPr marL="285750" indent="-285750" algn="just">
              <a:buFont typeface="Wingdings" panose="05000000000000000000" pitchFamily="2" charset="2"/>
              <a:buChar char="Ø"/>
            </a:pPr>
            <a:r>
              <a:rPr lang="de-DE" b="0" i="0" dirty="0">
                <a:effectLst/>
              </a:rPr>
              <a:t>Der Punkt wird verwendet, um einen </a:t>
            </a:r>
            <a:r>
              <a:rPr lang="de-DE" b="1" i="0" u="sng" dirty="0">
                <a:effectLst/>
              </a:rPr>
              <a:t>Aussagesatz</a:t>
            </a:r>
            <a:r>
              <a:rPr lang="de-DE" b="0" i="0" dirty="0">
                <a:effectLst/>
              </a:rPr>
              <a:t> zu beenden. Ein Aussagesatz gibt eine Information, eine Aussage oder eine Tatsache wieder, ohne eine Frage zu stellen oder eine Aufforderung auszudrücken. (</a:t>
            </a:r>
            <a:r>
              <a:rPr lang="de-DE" dirty="0"/>
              <a:t>Beispiel: Der Ball ist rot.)</a:t>
            </a:r>
            <a:endParaRPr lang="de-DE" b="0" i="0" dirty="0">
              <a:effectLst/>
            </a:endParaRPr>
          </a:p>
          <a:p>
            <a:pPr marL="285750" indent="-285750" algn="just">
              <a:buFont typeface="Wingdings" panose="05000000000000000000" pitchFamily="2" charset="2"/>
              <a:buChar char="Ø"/>
            </a:pPr>
            <a:endParaRPr lang="de-DE" b="0" i="0" dirty="0">
              <a:effectLst/>
            </a:endParaRPr>
          </a:p>
          <a:p>
            <a:pPr marL="285750" indent="-285750" algn="just">
              <a:buFont typeface="Wingdings" panose="05000000000000000000" pitchFamily="2" charset="2"/>
              <a:buChar char="Ø"/>
            </a:pPr>
            <a:r>
              <a:rPr lang="de-DE" b="0" i="0" dirty="0">
                <a:effectLst/>
              </a:rPr>
              <a:t>Das Fragezeichen wird verwendet, um einen </a:t>
            </a:r>
            <a:r>
              <a:rPr lang="de-DE" b="1" i="0" u="sng" dirty="0">
                <a:effectLst/>
              </a:rPr>
              <a:t>Fragesatz</a:t>
            </a:r>
            <a:r>
              <a:rPr lang="de-DE" b="0" i="0" dirty="0">
                <a:effectLst/>
              </a:rPr>
              <a:t> zu beenden. Oftmals erkennst du eine Frage durch den Satzbeginn (wie, was, welche, wo, …).</a:t>
            </a:r>
          </a:p>
          <a:p>
            <a:pPr marL="285750" indent="-285750" algn="just">
              <a:buFont typeface="Wingdings" panose="05000000000000000000" pitchFamily="2" charset="2"/>
              <a:buChar char="Ø"/>
            </a:pPr>
            <a:endParaRPr lang="de-DE" b="0" i="0" dirty="0">
              <a:effectLst/>
            </a:endParaRPr>
          </a:p>
          <a:p>
            <a:pPr marL="285750" indent="-285750" algn="just">
              <a:buFont typeface="Wingdings" panose="05000000000000000000" pitchFamily="2" charset="2"/>
              <a:buChar char="Ø"/>
            </a:pPr>
            <a:r>
              <a:rPr lang="de-DE" b="0" i="0" dirty="0">
                <a:effectLst/>
              </a:rPr>
              <a:t>Das </a:t>
            </a:r>
            <a:r>
              <a:rPr lang="de-DE" i="0" dirty="0">
                <a:effectLst/>
              </a:rPr>
              <a:t>Ausrufezeichen</a:t>
            </a:r>
            <a:r>
              <a:rPr lang="de-DE" b="0" i="0" dirty="0">
                <a:effectLst/>
              </a:rPr>
              <a:t> wird verwendet, um einen </a:t>
            </a:r>
            <a:r>
              <a:rPr lang="de-DE" b="1" i="0" u="sng" dirty="0">
                <a:effectLst/>
              </a:rPr>
              <a:t>Ausrufesatz</a:t>
            </a:r>
            <a:r>
              <a:rPr lang="de-DE" b="0" i="0" dirty="0">
                <a:effectLst/>
              </a:rPr>
              <a:t> zu beenden. Ein Ausrufesatz drückt eine starke Emotion wie Freude, Aufregung oder Überraschung aus.</a:t>
            </a: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18622464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249470" y="1022368"/>
            <a:ext cx="2777586" cy="369332"/>
          </a:xfrm>
          <a:prstGeom prst="rect">
            <a:avLst/>
          </a:prstGeom>
          <a:noFill/>
        </p:spPr>
        <p:txBody>
          <a:bodyPr wrap="square">
            <a:spAutoFit/>
          </a:bodyPr>
          <a:lstStyle/>
          <a:p>
            <a:pPr algn="ctr"/>
            <a:r>
              <a:rPr lang="de-DE" b="1" u="sng" dirty="0"/>
              <a:t>Hilfe Relativsätze</a:t>
            </a:r>
          </a:p>
        </p:txBody>
      </p:sp>
      <p:sp>
        <p:nvSpPr>
          <p:cNvPr id="4" name="Textfeld 3">
            <a:extLst>
              <a:ext uri="{FF2B5EF4-FFF2-40B4-BE49-F238E27FC236}">
                <a16:creationId xmlns:a16="http://schemas.microsoft.com/office/drawing/2014/main" id="{01A36901-5981-DD65-F6C3-33CACF9612C2}"/>
              </a:ext>
            </a:extLst>
          </p:cNvPr>
          <p:cNvSpPr txBox="1"/>
          <p:nvPr/>
        </p:nvSpPr>
        <p:spPr>
          <a:xfrm>
            <a:off x="1728924" y="1859522"/>
            <a:ext cx="9155098" cy="3970318"/>
          </a:xfrm>
          <a:prstGeom prst="rect">
            <a:avLst/>
          </a:prstGeom>
          <a:noFill/>
        </p:spPr>
        <p:txBody>
          <a:bodyPr wrap="square">
            <a:spAutoFit/>
          </a:bodyPr>
          <a:lstStyle/>
          <a:p>
            <a:pPr algn="just"/>
            <a:r>
              <a:rPr lang="de-DE" b="1" i="0" dirty="0">
                <a:effectLst/>
              </a:rPr>
              <a:t>Was sind Relativsätze?</a:t>
            </a:r>
          </a:p>
          <a:p>
            <a:pPr algn="just"/>
            <a:endParaRPr lang="de-DE" b="0" i="0" dirty="0">
              <a:effectLst/>
            </a:endParaRPr>
          </a:p>
          <a:p>
            <a:pPr marL="285750" indent="-285750" algn="just">
              <a:buFont typeface="Wingdings" panose="05000000000000000000" pitchFamily="2" charset="2"/>
              <a:buChar char="Ø"/>
            </a:pPr>
            <a:r>
              <a:rPr lang="de-DE" i="0" dirty="0">
                <a:effectLst/>
              </a:rPr>
              <a:t>Relativsätze sind Nebensätze, die mithilfe eines Relativpronomens (der, die, das) eingeleitet werden und auf ein vorheriges Nomen verweisen, um es genauer zu beschreiben. </a:t>
            </a:r>
          </a:p>
          <a:p>
            <a:pPr marL="285750" indent="-285750" algn="just">
              <a:buFont typeface="Wingdings" panose="05000000000000000000" pitchFamily="2" charset="2"/>
              <a:buChar char="Ø"/>
            </a:pPr>
            <a:r>
              <a:rPr lang="de-DE" i="0" dirty="0">
                <a:effectLst/>
              </a:rPr>
              <a:t>Man kann das Relativpronomen auch durch "welche/r/s" ersetzen. </a:t>
            </a:r>
          </a:p>
          <a:p>
            <a:pPr marL="285750" indent="-285750" algn="just">
              <a:buFont typeface="Wingdings" panose="05000000000000000000" pitchFamily="2" charset="2"/>
              <a:buChar char="Ø"/>
            </a:pPr>
            <a:r>
              <a:rPr lang="de-DE" dirty="0"/>
              <a:t>Sie werden mit einem Komma oder mehreren Kommas vom Rest des Satzes abgetrennt.</a:t>
            </a:r>
            <a:endParaRPr lang="de-DE" i="0" dirty="0">
              <a:effectLst/>
            </a:endParaRPr>
          </a:p>
          <a:p>
            <a:pPr algn="just"/>
            <a:endParaRPr lang="de-DE" b="0" i="0" dirty="0">
              <a:effectLst/>
            </a:endParaRPr>
          </a:p>
          <a:p>
            <a:pPr algn="just"/>
            <a:r>
              <a:rPr lang="de-DE" b="0" i="1" dirty="0">
                <a:effectLst/>
              </a:rPr>
              <a:t>Beispiele:</a:t>
            </a:r>
          </a:p>
          <a:p>
            <a:pPr algn="just"/>
            <a:r>
              <a:rPr lang="de-DE" b="0" i="0" dirty="0">
                <a:effectLst/>
              </a:rPr>
              <a:t>Das </a:t>
            </a:r>
            <a:r>
              <a:rPr lang="de-DE" dirty="0"/>
              <a:t>ist das Lied</a:t>
            </a:r>
            <a:r>
              <a:rPr lang="de-DE" dirty="0">
                <a:solidFill>
                  <a:srgbClr val="FF0000"/>
                </a:solidFill>
              </a:rPr>
              <a:t>,</a:t>
            </a:r>
            <a:r>
              <a:rPr lang="de-DE" dirty="0"/>
              <a:t> </a:t>
            </a:r>
            <a:r>
              <a:rPr lang="de-DE" dirty="0">
                <a:solidFill>
                  <a:srgbClr val="FF0000"/>
                </a:solidFill>
              </a:rPr>
              <a:t>das</a:t>
            </a:r>
            <a:r>
              <a:rPr lang="de-DE" dirty="0"/>
              <a:t> Peter so toll findet. </a:t>
            </a:r>
          </a:p>
          <a:p>
            <a:pPr algn="just"/>
            <a:r>
              <a:rPr lang="de-DE" b="0" i="0" dirty="0">
                <a:effectLst/>
              </a:rPr>
              <a:t>Die Person</a:t>
            </a:r>
            <a:r>
              <a:rPr lang="de-DE" b="0" i="0" dirty="0">
                <a:solidFill>
                  <a:srgbClr val="FF0000"/>
                </a:solidFill>
                <a:effectLst/>
              </a:rPr>
              <a:t>,</a:t>
            </a:r>
            <a:r>
              <a:rPr lang="de-DE" b="0" i="0" dirty="0">
                <a:effectLst/>
              </a:rPr>
              <a:t> </a:t>
            </a:r>
            <a:r>
              <a:rPr lang="de-DE" b="0" i="0" dirty="0">
                <a:solidFill>
                  <a:srgbClr val="FF0000"/>
                </a:solidFill>
                <a:effectLst/>
              </a:rPr>
              <a:t>die</a:t>
            </a:r>
            <a:r>
              <a:rPr lang="de-DE" b="0" i="0" dirty="0">
                <a:effectLst/>
              </a:rPr>
              <a:t> gerade spricht</a:t>
            </a:r>
            <a:r>
              <a:rPr lang="de-DE" b="0" i="0" dirty="0">
                <a:solidFill>
                  <a:srgbClr val="FF0000"/>
                </a:solidFill>
                <a:effectLst/>
              </a:rPr>
              <a:t>,</a:t>
            </a:r>
            <a:r>
              <a:rPr lang="de-DE" b="0" i="0" dirty="0">
                <a:effectLst/>
              </a:rPr>
              <a:t> ist der Lehrer.</a:t>
            </a:r>
          </a:p>
          <a:p>
            <a:pPr algn="just"/>
            <a:r>
              <a:rPr lang="de-DE" b="0" i="0" dirty="0">
                <a:effectLst/>
              </a:rPr>
              <a:t>Das Buch</a:t>
            </a:r>
            <a:r>
              <a:rPr lang="de-DE" b="0" i="0" dirty="0">
                <a:solidFill>
                  <a:srgbClr val="FF0000"/>
                </a:solidFill>
                <a:effectLst/>
              </a:rPr>
              <a:t>,</a:t>
            </a:r>
            <a:r>
              <a:rPr lang="de-DE" b="0" i="0" dirty="0">
                <a:effectLst/>
              </a:rPr>
              <a:t> </a:t>
            </a:r>
            <a:r>
              <a:rPr lang="de-DE" b="0" i="0" dirty="0">
                <a:solidFill>
                  <a:srgbClr val="FF0000"/>
                </a:solidFill>
                <a:effectLst/>
              </a:rPr>
              <a:t>das</a:t>
            </a:r>
            <a:r>
              <a:rPr lang="de-DE" b="0" i="0" dirty="0">
                <a:effectLst/>
              </a:rPr>
              <a:t> ich gestern gekauft habe</a:t>
            </a:r>
            <a:r>
              <a:rPr lang="de-DE" b="0" i="0" dirty="0">
                <a:solidFill>
                  <a:srgbClr val="FF0000"/>
                </a:solidFill>
                <a:effectLst/>
              </a:rPr>
              <a:t>,</a:t>
            </a:r>
            <a:r>
              <a:rPr lang="de-DE" b="0" i="0" dirty="0">
                <a:effectLst/>
              </a:rPr>
              <a:t> ist sehr interessant.</a:t>
            </a:r>
          </a:p>
          <a:p>
            <a:pPr algn="just"/>
            <a:endParaRPr lang="de-DE" dirty="0"/>
          </a:p>
          <a:p>
            <a:pPr algn="just"/>
            <a:endParaRPr lang="de-DE" b="0" i="0" dirty="0">
              <a:effectLst/>
            </a:endParaRPr>
          </a:p>
          <a:p>
            <a:pPr algn="just"/>
            <a:endParaRPr lang="de-DE" b="0" i="0" dirty="0">
              <a:effectLst/>
            </a:endParaRP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32216738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184814" y="900329"/>
            <a:ext cx="4339126" cy="369332"/>
          </a:xfrm>
          <a:prstGeom prst="rect">
            <a:avLst/>
          </a:prstGeom>
          <a:noFill/>
        </p:spPr>
        <p:txBody>
          <a:bodyPr wrap="square">
            <a:spAutoFit/>
          </a:bodyPr>
          <a:lstStyle/>
          <a:p>
            <a:pPr algn="ctr"/>
            <a:r>
              <a:rPr lang="de-DE" b="1" u="sng" dirty="0"/>
              <a:t>Hilfe Haupt- und Nebensätze</a:t>
            </a:r>
          </a:p>
        </p:txBody>
      </p:sp>
      <p:sp>
        <p:nvSpPr>
          <p:cNvPr id="4" name="Textfeld 3">
            <a:extLst>
              <a:ext uri="{FF2B5EF4-FFF2-40B4-BE49-F238E27FC236}">
                <a16:creationId xmlns:a16="http://schemas.microsoft.com/office/drawing/2014/main" id="{01A36901-5981-DD65-F6C3-33CACF9612C2}"/>
              </a:ext>
            </a:extLst>
          </p:cNvPr>
          <p:cNvSpPr txBox="1"/>
          <p:nvPr/>
        </p:nvSpPr>
        <p:spPr>
          <a:xfrm>
            <a:off x="1868884" y="1457497"/>
            <a:ext cx="9155098" cy="4555093"/>
          </a:xfrm>
          <a:prstGeom prst="rect">
            <a:avLst/>
          </a:prstGeom>
          <a:noFill/>
        </p:spPr>
        <p:txBody>
          <a:bodyPr wrap="square">
            <a:spAutoFit/>
          </a:bodyPr>
          <a:lstStyle/>
          <a:p>
            <a:pPr algn="l"/>
            <a:r>
              <a:rPr lang="de-DE" sz="1600" b="1" i="0" dirty="0">
                <a:effectLst/>
              </a:rPr>
              <a:t>Hauptsätze</a:t>
            </a:r>
            <a:r>
              <a:rPr lang="de-DE" sz="1600" i="0" dirty="0">
                <a:effectLst/>
              </a:rPr>
              <a:t> </a:t>
            </a:r>
            <a:r>
              <a:rPr lang="de-DE" sz="1600" b="0" i="0" dirty="0">
                <a:effectLst/>
              </a:rPr>
              <a:t>können alleine stehen. Das Verb steht in Hauptsätzen an erster oder an zweiter Stelle.</a:t>
            </a:r>
          </a:p>
          <a:p>
            <a:pPr algn="l"/>
            <a:endParaRPr lang="de-DE" sz="1600" b="0" i="0" dirty="0">
              <a:solidFill>
                <a:srgbClr val="38444F"/>
              </a:solidFill>
              <a:effectLst/>
            </a:endParaRPr>
          </a:p>
          <a:p>
            <a:pPr algn="l"/>
            <a:r>
              <a:rPr lang="de-DE" sz="1600" b="1" i="0" dirty="0">
                <a:effectLst/>
              </a:rPr>
              <a:t>Nebensätze</a:t>
            </a:r>
            <a:r>
              <a:rPr lang="de-DE" sz="1600" b="0" i="0" dirty="0">
                <a:effectLst/>
              </a:rPr>
              <a:t> können nicht alleine stehen. Ohne die Kombination mit einem Hauptsatz würde ein Nebensatz keinen Sinn ergeben. Der Nebensatz ist also immer von einem Hauptsatz </a:t>
            </a:r>
            <a:r>
              <a:rPr lang="de-DE" sz="1600" b="1" i="0" dirty="0">
                <a:effectLst/>
              </a:rPr>
              <a:t>abhängig</a:t>
            </a:r>
            <a:r>
              <a:rPr lang="de-DE" sz="1600" b="0" i="0" dirty="0">
                <a:effectLst/>
              </a:rPr>
              <a:t>. Beim Nebensätze bestimmen hilft es dir zu wissen, dass das </a:t>
            </a:r>
            <a:r>
              <a:rPr lang="de-DE" sz="1600" b="1" i="0" u="none" strike="noStrike" dirty="0">
                <a:solidFill>
                  <a:srgbClr val="339966"/>
                </a:solidFill>
                <a:effectLst/>
              </a:rPr>
              <a:t>Verb</a:t>
            </a:r>
            <a:r>
              <a:rPr lang="de-DE" sz="1600" b="1" i="0" u="none" strike="noStrike" dirty="0">
                <a:solidFill>
                  <a:srgbClr val="15709B"/>
                </a:solidFill>
                <a:effectLst/>
              </a:rPr>
              <a:t> </a:t>
            </a:r>
            <a:r>
              <a:rPr lang="de-DE" sz="1600" b="0" i="0" dirty="0">
                <a:effectLst/>
              </a:rPr>
              <a:t>in einem Nebensatz an letzter Stelle steht. An der ersten Position steht immer eine </a:t>
            </a:r>
            <a:r>
              <a:rPr lang="de-DE" sz="1600" b="1" i="0" u="none" strike="noStrike" dirty="0">
                <a:solidFill>
                  <a:srgbClr val="EB73EB"/>
                </a:solidFill>
                <a:effectLst/>
              </a:rPr>
              <a:t>Konjunktion</a:t>
            </a:r>
            <a:r>
              <a:rPr lang="de-DE" sz="1600" b="1" i="0" u="none" strike="noStrike" dirty="0">
                <a:solidFill>
                  <a:srgbClr val="15709B"/>
                </a:solidFill>
                <a:effectLst/>
              </a:rPr>
              <a:t> </a:t>
            </a:r>
            <a:r>
              <a:rPr lang="de-DE" sz="1600" b="0" i="0" dirty="0">
                <a:effectLst/>
              </a:rPr>
              <a:t>, also ein Bindewort, das den Nebensatz einleitet.</a:t>
            </a:r>
          </a:p>
          <a:p>
            <a:pPr algn="l"/>
            <a:endParaRPr lang="de-DE" sz="1600" b="0" i="0" dirty="0">
              <a:effectLst/>
            </a:endParaRPr>
          </a:p>
          <a:p>
            <a:pPr algn="l"/>
            <a:r>
              <a:rPr lang="de-DE" sz="1600" b="1" i="0" dirty="0">
                <a:effectLst/>
              </a:rPr>
              <a:t>Hauptsatz – Nebensatz Beispiel: </a:t>
            </a:r>
            <a:endParaRPr lang="de-DE" sz="1600" b="0" i="0" dirty="0">
              <a:effectLst/>
            </a:endParaRPr>
          </a:p>
          <a:p>
            <a:pPr algn="l"/>
            <a:r>
              <a:rPr lang="de-DE" sz="1600" b="0" i="1" dirty="0">
                <a:effectLst/>
              </a:rPr>
              <a:t>Ich</a:t>
            </a:r>
            <a:r>
              <a:rPr lang="de-DE" sz="1600" b="0" i="1" dirty="0">
                <a:solidFill>
                  <a:srgbClr val="38444F"/>
                </a:solidFill>
                <a:effectLst/>
              </a:rPr>
              <a:t> </a:t>
            </a:r>
            <a:r>
              <a:rPr lang="de-DE" sz="1600" b="1" i="1" dirty="0">
                <a:solidFill>
                  <a:srgbClr val="4DA88C"/>
                </a:solidFill>
                <a:effectLst/>
              </a:rPr>
              <a:t>gehe</a:t>
            </a:r>
            <a:r>
              <a:rPr lang="de-DE" sz="1600" b="0" i="1" dirty="0">
                <a:solidFill>
                  <a:srgbClr val="38444F"/>
                </a:solidFill>
                <a:effectLst/>
              </a:rPr>
              <a:t> </a:t>
            </a:r>
            <a:r>
              <a:rPr lang="de-DE" sz="1600" b="0" i="1" dirty="0">
                <a:effectLst/>
              </a:rPr>
              <a:t>gerne zum Training,</a:t>
            </a:r>
            <a:r>
              <a:rPr lang="de-DE" sz="1600" b="0" i="1" dirty="0">
                <a:solidFill>
                  <a:srgbClr val="38444F"/>
                </a:solidFill>
                <a:effectLst/>
              </a:rPr>
              <a:t> </a:t>
            </a:r>
            <a:r>
              <a:rPr lang="de-DE" sz="1600" b="1" i="1" dirty="0">
                <a:solidFill>
                  <a:srgbClr val="EB73EB"/>
                </a:solidFill>
                <a:effectLst/>
              </a:rPr>
              <a:t>weil</a:t>
            </a:r>
            <a:r>
              <a:rPr lang="de-DE" sz="1600" b="0" i="1" dirty="0">
                <a:solidFill>
                  <a:srgbClr val="38444F"/>
                </a:solidFill>
                <a:effectLst/>
              </a:rPr>
              <a:t> </a:t>
            </a:r>
            <a:r>
              <a:rPr lang="de-DE" sz="1600" b="0" i="1" dirty="0">
                <a:effectLst/>
              </a:rPr>
              <a:t>ich dort meine Freunde </a:t>
            </a:r>
            <a:r>
              <a:rPr lang="de-DE" sz="1600" b="1" i="1" dirty="0">
                <a:solidFill>
                  <a:srgbClr val="4DA88C"/>
                </a:solidFill>
                <a:effectLst/>
              </a:rPr>
              <a:t>sehe</a:t>
            </a:r>
            <a:r>
              <a:rPr lang="de-DE" sz="1600" b="0" i="1" dirty="0">
                <a:solidFill>
                  <a:srgbClr val="38444F"/>
                </a:solidFill>
                <a:effectLst/>
              </a:rPr>
              <a:t>. </a:t>
            </a:r>
          </a:p>
          <a:p>
            <a:pPr algn="l"/>
            <a:endParaRPr lang="de-DE" sz="1600" i="1" dirty="0">
              <a:solidFill>
                <a:srgbClr val="38444F"/>
              </a:solidFill>
            </a:endParaRPr>
          </a:p>
          <a:p>
            <a:pPr algn="l"/>
            <a:r>
              <a:rPr lang="de-DE" sz="1600" b="1" dirty="0">
                <a:effectLst/>
              </a:rPr>
              <a:t>Weitere </a:t>
            </a:r>
            <a:r>
              <a:rPr lang="de-DE" sz="1600" b="1" dirty="0">
                <a:solidFill>
                  <a:srgbClr val="EB73EB"/>
                </a:solidFill>
              </a:rPr>
              <a:t>Konjunktionen</a:t>
            </a:r>
            <a:r>
              <a:rPr lang="de-DE" sz="1600" b="1" dirty="0"/>
              <a:t>, die einen Nebensatz einleiten: </a:t>
            </a:r>
            <a:r>
              <a:rPr lang="de-DE" sz="1600" i="1" dirty="0"/>
              <a:t>obwohl, wenn, dass, indem, … </a:t>
            </a:r>
          </a:p>
          <a:p>
            <a:pPr algn="l"/>
            <a:endParaRPr lang="de-DE" sz="1600" i="1" dirty="0"/>
          </a:p>
          <a:p>
            <a:pPr algn="l"/>
            <a:r>
              <a:rPr lang="de-DE" sz="1600" dirty="0"/>
              <a:t>Nebensätze können vor und hinter dem Hauptsatz stehen, ebenfalls können Nebensätze „eingeschoben“ sein, d.h. in einem Hauptsatz (mit Kommas abgetrennt) stehen.</a:t>
            </a:r>
          </a:p>
          <a:p>
            <a:pPr algn="l"/>
            <a:endParaRPr lang="de-DE" sz="1600" i="1" dirty="0"/>
          </a:p>
          <a:p>
            <a:pPr algn="l"/>
            <a:endParaRPr lang="de-DE" sz="1600" b="0" i="1" dirty="0">
              <a:effectLst/>
            </a:endParaRPr>
          </a:p>
          <a:p>
            <a:pPr algn="l"/>
            <a:endParaRPr lang="de-DE" sz="1600" b="0" i="0" dirty="0">
              <a:effectLst/>
            </a:endParaRPr>
          </a:p>
          <a:p>
            <a:pPr algn="just"/>
            <a:endParaRPr lang="de-DE" b="0" i="0" dirty="0">
              <a:effectLst/>
            </a:endParaRP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
        <p:nvSpPr>
          <p:cNvPr id="6" name="Textfeld 5">
            <a:extLst>
              <a:ext uri="{FF2B5EF4-FFF2-40B4-BE49-F238E27FC236}">
                <a16:creationId xmlns:a16="http://schemas.microsoft.com/office/drawing/2014/main" id="{727EC266-2779-93C7-6258-0836A7AB0C8C}"/>
              </a:ext>
            </a:extLst>
          </p:cNvPr>
          <p:cNvSpPr txBox="1"/>
          <p:nvPr/>
        </p:nvSpPr>
        <p:spPr>
          <a:xfrm>
            <a:off x="4038948" y="6536420"/>
            <a:ext cx="7092471" cy="276999"/>
          </a:xfrm>
          <a:prstGeom prst="rect">
            <a:avLst/>
          </a:prstGeom>
          <a:noFill/>
        </p:spPr>
        <p:txBody>
          <a:bodyPr wrap="square">
            <a:spAutoFit/>
          </a:bodyPr>
          <a:lstStyle/>
          <a:p>
            <a:r>
              <a:rPr lang="de-DE" sz="1200" i="1" dirty="0">
                <a:solidFill>
                  <a:schemeClr val="bg1"/>
                </a:solidFill>
              </a:rPr>
              <a:t>Hilfetext von: https://studyflix.de/deutsch/hauptsatz-und-nebensatz-3691</a:t>
            </a:r>
          </a:p>
        </p:txBody>
      </p:sp>
    </p:spTree>
    <p:extLst>
      <p:ext uri="{BB962C8B-B14F-4D97-AF65-F5344CB8AC3E}">
        <p14:creationId xmlns:p14="http://schemas.microsoft.com/office/powerpoint/2010/main" val="13072416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4" name="Rechteck: abgerundete Ecken 13">
            <a:extLst>
              <a:ext uri="{FF2B5EF4-FFF2-40B4-BE49-F238E27FC236}">
                <a16:creationId xmlns:a16="http://schemas.microsoft.com/office/drawing/2014/main" id="{17BF862F-4E23-9E71-063B-19CA94B6F254}"/>
              </a:ext>
            </a:extLst>
          </p:cNvPr>
          <p:cNvSpPr/>
          <p:nvPr/>
        </p:nvSpPr>
        <p:spPr>
          <a:xfrm>
            <a:off x="3054564" y="2583299"/>
            <a:ext cx="5032756" cy="280785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pic>
        <p:nvPicPr>
          <p:cNvPr id="4" name="Grafik 3">
            <a:extLst>
              <a:ext uri="{FF2B5EF4-FFF2-40B4-BE49-F238E27FC236}">
                <a16:creationId xmlns:a16="http://schemas.microsoft.com/office/drawing/2014/main" id="{64F49582-616E-E88B-A1EA-4872E24FD206}"/>
              </a:ext>
            </a:extLst>
          </p:cNvPr>
          <p:cNvPicPr>
            <a:picLocks noChangeAspect="1"/>
          </p:cNvPicPr>
          <p:nvPr/>
        </p:nvPicPr>
        <p:blipFill rotWithShape="1">
          <a:blip r:embed="rId4" cstate="screen">
            <a:clrChange>
              <a:clrFrom>
                <a:srgbClr val="252F3B"/>
              </a:clrFrom>
              <a:clrTo>
                <a:srgbClr val="252F3B">
                  <a:alpha val="0"/>
                </a:srgbClr>
              </a:clrTo>
            </a:clrChange>
            <a:extLst>
              <a:ext uri="{28A0092B-C50C-407E-A947-70E740481C1C}">
                <a14:useLocalDpi xmlns:a14="http://schemas.microsoft.com/office/drawing/2010/main"/>
              </a:ext>
            </a:extLst>
          </a:blip>
          <a:srcRect/>
          <a:stretch/>
        </p:blipFill>
        <p:spPr>
          <a:xfrm>
            <a:off x="2996818" y="2683772"/>
            <a:ext cx="5090502" cy="2605984"/>
          </a:xfrm>
          <a:prstGeom prst="rect">
            <a:avLst/>
          </a:prstGeom>
        </p:spPr>
      </p:pic>
      <p:pic>
        <p:nvPicPr>
          <p:cNvPr id="5" name="Grafik 4">
            <a:extLst>
              <a:ext uri="{FF2B5EF4-FFF2-40B4-BE49-F238E27FC236}">
                <a16:creationId xmlns:a16="http://schemas.microsoft.com/office/drawing/2014/main" id="{7944AF19-BF68-C0D3-37E2-5A2583CD0271}"/>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C3942AC2-7BF1-E2BC-0DD7-3AD574CE5E6E}"/>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6</a:t>
            </a:r>
          </a:p>
        </p:txBody>
      </p:sp>
      <p:sp>
        <p:nvSpPr>
          <p:cNvPr id="8" name="Flussdiagramm: Prozess 7">
            <a:extLst>
              <a:ext uri="{FF2B5EF4-FFF2-40B4-BE49-F238E27FC236}">
                <a16:creationId xmlns:a16="http://schemas.microsoft.com/office/drawing/2014/main" id="{4F878A39-AADF-C9D3-EC98-DDCDCB3C23B7}"/>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2</a:t>
            </a:r>
          </a:p>
        </p:txBody>
      </p:sp>
      <p:sp>
        <p:nvSpPr>
          <p:cNvPr id="10" name="Flussdiagramm: Prozess 9">
            <a:extLst>
              <a:ext uri="{FF2B5EF4-FFF2-40B4-BE49-F238E27FC236}">
                <a16:creationId xmlns:a16="http://schemas.microsoft.com/office/drawing/2014/main" id="{3ADA4B1C-AEC4-2AFC-3076-15A4DDEAE038}"/>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dirty="0"/>
              <a:t>?</a:t>
            </a:r>
          </a:p>
        </p:txBody>
      </p:sp>
      <p:sp>
        <p:nvSpPr>
          <p:cNvPr id="11" name="Flussdiagramm: Prozess 10">
            <a:extLst>
              <a:ext uri="{FF2B5EF4-FFF2-40B4-BE49-F238E27FC236}">
                <a16:creationId xmlns:a16="http://schemas.microsoft.com/office/drawing/2014/main" id="{8088858E-5088-4E5A-0712-9D35BF4F9F47}"/>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7B4D8E4C-04A3-63E9-3403-53361B0FB440}"/>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2E0EF33E-9D7E-E08F-F4CE-B285E722C32B}"/>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sp>
        <p:nvSpPr>
          <p:cNvPr id="22" name="Textfeld 21">
            <a:extLst>
              <a:ext uri="{FF2B5EF4-FFF2-40B4-BE49-F238E27FC236}">
                <a16:creationId xmlns:a16="http://schemas.microsoft.com/office/drawing/2014/main" id="{E620FCE6-C896-8FAF-F992-459596F85AD9}"/>
              </a:ext>
            </a:extLst>
          </p:cNvPr>
          <p:cNvSpPr txBox="1"/>
          <p:nvPr/>
        </p:nvSpPr>
        <p:spPr>
          <a:xfrm>
            <a:off x="1251758" y="1466850"/>
            <a:ext cx="8580622" cy="646331"/>
          </a:xfrm>
          <a:prstGeom prst="rect">
            <a:avLst/>
          </a:prstGeom>
          <a:noFill/>
        </p:spPr>
        <p:txBody>
          <a:bodyPr wrap="square">
            <a:spAutoFit/>
          </a:bodyPr>
          <a:lstStyle/>
          <a:p>
            <a:pPr algn="ctr"/>
            <a:r>
              <a:rPr lang="de-DE" sz="3600" b="1" dirty="0">
                <a:latin typeface="Papyrus" panose="03070502060502030205" pitchFamily="66" charset="0"/>
              </a:rPr>
              <a:t>Gib die Ziffer für </a:t>
            </a:r>
            <a:r>
              <a:rPr lang="de-DE" sz="3600" b="1" dirty="0">
                <a:solidFill>
                  <a:srgbClr val="FF0000"/>
                </a:solidFill>
                <a:latin typeface="Papyrus" panose="03070502060502030205" pitchFamily="66" charset="0"/>
              </a:rPr>
              <a:t>F</a:t>
            </a:r>
            <a:r>
              <a:rPr lang="de-DE" sz="3600" b="1" dirty="0">
                <a:latin typeface="Papyrus" panose="03070502060502030205" pitchFamily="66" charset="0"/>
              </a:rPr>
              <a:t> ein!</a:t>
            </a:r>
          </a:p>
        </p:txBody>
      </p:sp>
      <p:sp>
        <p:nvSpPr>
          <p:cNvPr id="23" name="Rechteck 22">
            <a:hlinkClick r:id="rId6" action="ppaction://hlinksldjump"/>
            <a:extLst>
              <a:ext uri="{FF2B5EF4-FFF2-40B4-BE49-F238E27FC236}">
                <a16:creationId xmlns:a16="http://schemas.microsoft.com/office/drawing/2014/main" id="{71CA0BB2-E0D5-EF1C-0262-D567108A687C}"/>
              </a:ext>
            </a:extLst>
          </p:cNvPr>
          <p:cNvSpPr/>
          <p:nvPr/>
        </p:nvSpPr>
        <p:spPr>
          <a:xfrm>
            <a:off x="3244354" y="2847975"/>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hlinkClick r:id="rId7" action="ppaction://hlinksldjump"/>
            <a:extLst>
              <a:ext uri="{FF2B5EF4-FFF2-40B4-BE49-F238E27FC236}">
                <a16:creationId xmlns:a16="http://schemas.microsoft.com/office/drawing/2014/main" id="{5F071335-C13C-E996-99D5-FD6A0D2884AC}"/>
              </a:ext>
            </a:extLst>
          </p:cNvPr>
          <p:cNvSpPr/>
          <p:nvPr/>
        </p:nvSpPr>
        <p:spPr>
          <a:xfrm>
            <a:off x="4485565" y="2832690"/>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Rechteck 24">
            <a:hlinkClick r:id="rId6" action="ppaction://hlinksldjump"/>
            <a:extLst>
              <a:ext uri="{FF2B5EF4-FFF2-40B4-BE49-F238E27FC236}">
                <a16:creationId xmlns:a16="http://schemas.microsoft.com/office/drawing/2014/main" id="{8A37F58B-5ACE-B0B3-614C-4EEFAC4830A3}"/>
              </a:ext>
            </a:extLst>
          </p:cNvPr>
          <p:cNvSpPr/>
          <p:nvPr/>
        </p:nvSpPr>
        <p:spPr>
          <a:xfrm>
            <a:off x="5707726" y="2843318"/>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Rechteck 25">
            <a:hlinkClick r:id="rId6" action="ppaction://hlinksldjump"/>
            <a:extLst>
              <a:ext uri="{FF2B5EF4-FFF2-40B4-BE49-F238E27FC236}">
                <a16:creationId xmlns:a16="http://schemas.microsoft.com/office/drawing/2014/main" id="{A9243818-FCC6-0B55-40C9-4EFDE7E352FC}"/>
              </a:ext>
            </a:extLst>
          </p:cNvPr>
          <p:cNvSpPr/>
          <p:nvPr/>
        </p:nvSpPr>
        <p:spPr>
          <a:xfrm>
            <a:off x="6912143" y="2833331"/>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hlinkClick r:id="rId6" action="ppaction://hlinksldjump"/>
            <a:extLst>
              <a:ext uri="{FF2B5EF4-FFF2-40B4-BE49-F238E27FC236}">
                <a16:creationId xmlns:a16="http://schemas.microsoft.com/office/drawing/2014/main" id="{A25E24D6-005C-63E2-7DC0-96FC88E80033}"/>
              </a:ext>
            </a:extLst>
          </p:cNvPr>
          <p:cNvSpPr/>
          <p:nvPr/>
        </p:nvSpPr>
        <p:spPr>
          <a:xfrm>
            <a:off x="3244354" y="4113383"/>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Rechteck 27">
            <a:hlinkClick r:id="rId6" action="ppaction://hlinksldjump"/>
            <a:extLst>
              <a:ext uri="{FF2B5EF4-FFF2-40B4-BE49-F238E27FC236}">
                <a16:creationId xmlns:a16="http://schemas.microsoft.com/office/drawing/2014/main" id="{5CA2BAF6-812F-15D4-3FCA-107B6C967FAA}"/>
              </a:ext>
            </a:extLst>
          </p:cNvPr>
          <p:cNvSpPr/>
          <p:nvPr/>
        </p:nvSpPr>
        <p:spPr>
          <a:xfrm>
            <a:off x="4481123" y="410994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hlinkClick r:id="rId6" action="ppaction://hlinksldjump"/>
            <a:extLst>
              <a:ext uri="{FF2B5EF4-FFF2-40B4-BE49-F238E27FC236}">
                <a16:creationId xmlns:a16="http://schemas.microsoft.com/office/drawing/2014/main" id="{9975B1FF-55DF-C849-8EC1-B157E9590595}"/>
              </a:ext>
            </a:extLst>
          </p:cNvPr>
          <p:cNvSpPr/>
          <p:nvPr/>
        </p:nvSpPr>
        <p:spPr>
          <a:xfrm>
            <a:off x="5706123" y="4109227"/>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Rechteck 29">
            <a:hlinkClick r:id="rId6" action="ppaction://hlinksldjump"/>
            <a:extLst>
              <a:ext uri="{FF2B5EF4-FFF2-40B4-BE49-F238E27FC236}">
                <a16:creationId xmlns:a16="http://schemas.microsoft.com/office/drawing/2014/main" id="{A67C87BB-D79A-FFF5-585D-4737B6989E27}"/>
              </a:ext>
            </a:extLst>
          </p:cNvPr>
          <p:cNvSpPr/>
          <p:nvPr/>
        </p:nvSpPr>
        <p:spPr>
          <a:xfrm>
            <a:off x="6922707" y="4115316"/>
            <a:ext cx="984746" cy="1001675"/>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Rechteck: abgerundete Ecken 30">
            <a:hlinkClick r:id="" action="ppaction://hlinkshowjump?jump=previousslide"/>
            <a:extLst>
              <a:ext uri="{FF2B5EF4-FFF2-40B4-BE49-F238E27FC236}">
                <a16:creationId xmlns:a16="http://schemas.microsoft.com/office/drawing/2014/main" id="{8DC48E08-FA42-5D05-A975-7A15587F8631}"/>
              </a:ext>
            </a:extLst>
          </p:cNvPr>
          <p:cNvSpPr/>
          <p:nvPr/>
        </p:nvSpPr>
        <p:spPr>
          <a:xfrm>
            <a:off x="5313465" y="5777075"/>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 </a:t>
            </a:r>
            <a:endParaRPr lang="de-DE" dirty="0">
              <a:latin typeface="Papyrus" panose="03070502060502030205" pitchFamily="66" charset="0"/>
            </a:endParaRPr>
          </a:p>
        </p:txBody>
      </p:sp>
      <p:sp>
        <p:nvSpPr>
          <p:cNvPr id="3" name="Textfeld 2">
            <a:extLst>
              <a:ext uri="{FF2B5EF4-FFF2-40B4-BE49-F238E27FC236}">
                <a16:creationId xmlns:a16="http://schemas.microsoft.com/office/drawing/2014/main" id="{26BD8C21-C5B1-AA03-77AF-860E215DC2B9}"/>
              </a:ext>
            </a:extLst>
          </p:cNvPr>
          <p:cNvSpPr txBox="1"/>
          <p:nvPr/>
        </p:nvSpPr>
        <p:spPr>
          <a:xfrm>
            <a:off x="9740023" y="6540367"/>
            <a:ext cx="2451977" cy="253916"/>
          </a:xfrm>
          <a:prstGeom prst="rect">
            <a:avLst/>
          </a:prstGeom>
          <a:noFill/>
        </p:spPr>
        <p:txBody>
          <a:bodyPr wrap="square">
            <a:spAutoFit/>
          </a:bodyPr>
          <a:lstStyle/>
          <a:p>
            <a:pPr algn="r"/>
            <a:r>
              <a:rPr lang="en-US" sz="1050" dirty="0" err="1">
                <a:solidFill>
                  <a:schemeClr val="bg1"/>
                </a:solidFill>
              </a:rPr>
              <a:t>Bildquelle</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spTree>
    <p:extLst>
      <p:ext uri="{BB962C8B-B14F-4D97-AF65-F5344CB8AC3E}">
        <p14:creationId xmlns:p14="http://schemas.microsoft.com/office/powerpoint/2010/main" val="18699734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184814" y="900329"/>
            <a:ext cx="4339126" cy="369332"/>
          </a:xfrm>
          <a:prstGeom prst="rect">
            <a:avLst/>
          </a:prstGeom>
          <a:noFill/>
        </p:spPr>
        <p:txBody>
          <a:bodyPr wrap="square">
            <a:spAutoFit/>
          </a:bodyPr>
          <a:lstStyle/>
          <a:p>
            <a:pPr algn="ctr"/>
            <a:r>
              <a:rPr lang="de-DE" b="1" u="sng" dirty="0"/>
              <a:t>Hilfe Haupt- und Nebensätze</a:t>
            </a:r>
          </a:p>
        </p:txBody>
      </p:sp>
      <p:sp>
        <p:nvSpPr>
          <p:cNvPr id="4" name="Textfeld 3">
            <a:extLst>
              <a:ext uri="{FF2B5EF4-FFF2-40B4-BE49-F238E27FC236}">
                <a16:creationId xmlns:a16="http://schemas.microsoft.com/office/drawing/2014/main" id="{01A36901-5981-DD65-F6C3-33CACF9612C2}"/>
              </a:ext>
            </a:extLst>
          </p:cNvPr>
          <p:cNvSpPr txBox="1"/>
          <p:nvPr/>
        </p:nvSpPr>
        <p:spPr>
          <a:xfrm>
            <a:off x="1868884" y="1457497"/>
            <a:ext cx="9155098" cy="4555093"/>
          </a:xfrm>
          <a:prstGeom prst="rect">
            <a:avLst/>
          </a:prstGeom>
          <a:noFill/>
        </p:spPr>
        <p:txBody>
          <a:bodyPr wrap="square">
            <a:spAutoFit/>
          </a:bodyPr>
          <a:lstStyle/>
          <a:p>
            <a:pPr algn="l"/>
            <a:r>
              <a:rPr lang="de-DE" sz="1600" b="1" i="0" dirty="0">
                <a:effectLst/>
              </a:rPr>
              <a:t>Hauptsätze</a:t>
            </a:r>
            <a:r>
              <a:rPr lang="de-DE" sz="1600" i="0" dirty="0">
                <a:effectLst/>
              </a:rPr>
              <a:t> </a:t>
            </a:r>
            <a:r>
              <a:rPr lang="de-DE" sz="1600" b="0" i="0" dirty="0">
                <a:effectLst/>
              </a:rPr>
              <a:t>können alleine stehen. Das Verb steht in Hauptsätzen an erster oder an zweiter Stelle.</a:t>
            </a:r>
          </a:p>
          <a:p>
            <a:pPr algn="l"/>
            <a:endParaRPr lang="de-DE" sz="1600" b="0" i="0" dirty="0">
              <a:solidFill>
                <a:srgbClr val="38444F"/>
              </a:solidFill>
              <a:effectLst/>
            </a:endParaRPr>
          </a:p>
          <a:p>
            <a:pPr algn="l"/>
            <a:r>
              <a:rPr lang="de-DE" sz="1600" b="1" i="0" dirty="0">
                <a:effectLst/>
              </a:rPr>
              <a:t>Nebensätze</a:t>
            </a:r>
            <a:r>
              <a:rPr lang="de-DE" sz="1600" b="0" i="0" dirty="0">
                <a:effectLst/>
              </a:rPr>
              <a:t> können nicht alleine stehen. Ohne die Kombination mit einem Hauptsatz würde ein Nebensatz keinen Sinn ergeben. Der Nebensatz ist also immer von einem Hauptsatz </a:t>
            </a:r>
            <a:r>
              <a:rPr lang="de-DE" sz="1600" b="1" i="0" dirty="0">
                <a:effectLst/>
              </a:rPr>
              <a:t>abhängig</a:t>
            </a:r>
            <a:r>
              <a:rPr lang="de-DE" sz="1600" b="0" i="0" dirty="0">
                <a:effectLst/>
              </a:rPr>
              <a:t>. Beim Nebensätze bestimmen hilft es dir zu wissen, dass das </a:t>
            </a:r>
            <a:r>
              <a:rPr lang="de-DE" sz="1600" b="1" i="0" u="none" strike="noStrike" dirty="0">
                <a:solidFill>
                  <a:srgbClr val="339966"/>
                </a:solidFill>
                <a:effectLst/>
              </a:rPr>
              <a:t>Verb</a:t>
            </a:r>
            <a:r>
              <a:rPr lang="de-DE" sz="1600" b="1" i="0" u="none" strike="noStrike" dirty="0">
                <a:solidFill>
                  <a:srgbClr val="15709B"/>
                </a:solidFill>
                <a:effectLst/>
              </a:rPr>
              <a:t> </a:t>
            </a:r>
            <a:r>
              <a:rPr lang="de-DE" sz="1600" b="0" i="0" dirty="0">
                <a:effectLst/>
              </a:rPr>
              <a:t>in einem Nebensatz an letzter Stelle steht. An der ersten Position steht immer eine </a:t>
            </a:r>
            <a:r>
              <a:rPr lang="de-DE" sz="1600" b="1" i="0" u="none" strike="noStrike" dirty="0">
                <a:solidFill>
                  <a:srgbClr val="EB73EB"/>
                </a:solidFill>
                <a:effectLst/>
              </a:rPr>
              <a:t>Konjunktion</a:t>
            </a:r>
            <a:r>
              <a:rPr lang="de-DE" sz="1600" b="1" i="0" u="none" strike="noStrike" dirty="0">
                <a:solidFill>
                  <a:srgbClr val="15709B"/>
                </a:solidFill>
                <a:effectLst/>
              </a:rPr>
              <a:t> </a:t>
            </a:r>
            <a:r>
              <a:rPr lang="de-DE" sz="1600" b="0" i="0" dirty="0">
                <a:effectLst/>
              </a:rPr>
              <a:t>, also ein Bindewort, das den Nebensatz einleitet.</a:t>
            </a:r>
          </a:p>
          <a:p>
            <a:pPr algn="l"/>
            <a:endParaRPr lang="de-DE" sz="1600" b="0" i="0" dirty="0">
              <a:effectLst/>
            </a:endParaRPr>
          </a:p>
          <a:p>
            <a:pPr algn="l"/>
            <a:r>
              <a:rPr lang="de-DE" sz="1600" b="1" i="0" dirty="0">
                <a:effectLst/>
              </a:rPr>
              <a:t>Hauptsatz – Nebensatz Beispiel: </a:t>
            </a:r>
            <a:endParaRPr lang="de-DE" sz="1600" b="0" i="0" dirty="0">
              <a:effectLst/>
            </a:endParaRPr>
          </a:p>
          <a:p>
            <a:pPr algn="l"/>
            <a:r>
              <a:rPr lang="de-DE" sz="1600" b="0" i="1" dirty="0">
                <a:effectLst/>
              </a:rPr>
              <a:t>Ich</a:t>
            </a:r>
            <a:r>
              <a:rPr lang="de-DE" sz="1600" b="0" i="1" dirty="0">
                <a:solidFill>
                  <a:srgbClr val="38444F"/>
                </a:solidFill>
                <a:effectLst/>
              </a:rPr>
              <a:t> </a:t>
            </a:r>
            <a:r>
              <a:rPr lang="de-DE" sz="1600" b="1" i="1" dirty="0">
                <a:solidFill>
                  <a:srgbClr val="4DA88C"/>
                </a:solidFill>
                <a:effectLst/>
              </a:rPr>
              <a:t>gehe</a:t>
            </a:r>
            <a:r>
              <a:rPr lang="de-DE" sz="1600" b="0" i="1" dirty="0">
                <a:solidFill>
                  <a:srgbClr val="38444F"/>
                </a:solidFill>
                <a:effectLst/>
              </a:rPr>
              <a:t> </a:t>
            </a:r>
            <a:r>
              <a:rPr lang="de-DE" sz="1600" b="0" i="1" dirty="0">
                <a:effectLst/>
              </a:rPr>
              <a:t>gerne zum Training,</a:t>
            </a:r>
            <a:r>
              <a:rPr lang="de-DE" sz="1600" b="0" i="1" dirty="0">
                <a:solidFill>
                  <a:srgbClr val="38444F"/>
                </a:solidFill>
                <a:effectLst/>
              </a:rPr>
              <a:t> </a:t>
            </a:r>
            <a:r>
              <a:rPr lang="de-DE" sz="1600" b="1" i="1" dirty="0">
                <a:solidFill>
                  <a:srgbClr val="EB73EB"/>
                </a:solidFill>
                <a:effectLst/>
              </a:rPr>
              <a:t>weil</a:t>
            </a:r>
            <a:r>
              <a:rPr lang="de-DE" sz="1600" b="0" i="1" dirty="0">
                <a:solidFill>
                  <a:srgbClr val="38444F"/>
                </a:solidFill>
                <a:effectLst/>
              </a:rPr>
              <a:t> </a:t>
            </a:r>
            <a:r>
              <a:rPr lang="de-DE" sz="1600" b="0" i="1" dirty="0">
                <a:effectLst/>
              </a:rPr>
              <a:t>ich dort meine Freunde </a:t>
            </a:r>
            <a:r>
              <a:rPr lang="de-DE" sz="1600" b="1" i="1" dirty="0">
                <a:solidFill>
                  <a:srgbClr val="4DA88C"/>
                </a:solidFill>
                <a:effectLst/>
              </a:rPr>
              <a:t>sehe</a:t>
            </a:r>
            <a:r>
              <a:rPr lang="de-DE" sz="1600" b="0" i="1" dirty="0">
                <a:solidFill>
                  <a:srgbClr val="38444F"/>
                </a:solidFill>
                <a:effectLst/>
              </a:rPr>
              <a:t>. </a:t>
            </a:r>
          </a:p>
          <a:p>
            <a:pPr algn="l"/>
            <a:endParaRPr lang="de-DE" sz="1600" i="1" dirty="0">
              <a:solidFill>
                <a:srgbClr val="38444F"/>
              </a:solidFill>
            </a:endParaRPr>
          </a:p>
          <a:p>
            <a:pPr algn="l"/>
            <a:r>
              <a:rPr lang="de-DE" sz="1600" b="1" dirty="0">
                <a:effectLst/>
              </a:rPr>
              <a:t>Weitere </a:t>
            </a:r>
            <a:r>
              <a:rPr lang="de-DE" sz="1600" b="1" dirty="0">
                <a:solidFill>
                  <a:srgbClr val="EB73EB"/>
                </a:solidFill>
              </a:rPr>
              <a:t>Konjunktionen</a:t>
            </a:r>
            <a:r>
              <a:rPr lang="de-DE" sz="1600" b="1" dirty="0"/>
              <a:t>, die einen Nebensatz einleiten: </a:t>
            </a:r>
            <a:r>
              <a:rPr lang="de-DE" sz="1600" i="1" dirty="0"/>
              <a:t>obwohl, wenn, dass, indem, … </a:t>
            </a:r>
          </a:p>
          <a:p>
            <a:pPr algn="l"/>
            <a:endParaRPr lang="de-DE" sz="1600" i="1" dirty="0"/>
          </a:p>
          <a:p>
            <a:pPr algn="l"/>
            <a:r>
              <a:rPr lang="de-DE" sz="1600" dirty="0"/>
              <a:t>Nebensätze können vor und hinter dem Hauptsatz stehen, ebenfalls können Nebensätze „eingeschoben“ sein, d.h. in einem Hauptsatz (mit Kommas abgetrennt) stehen.</a:t>
            </a:r>
          </a:p>
          <a:p>
            <a:pPr algn="l"/>
            <a:endParaRPr lang="de-DE" sz="1600" i="1" dirty="0"/>
          </a:p>
          <a:p>
            <a:pPr algn="l"/>
            <a:endParaRPr lang="de-DE" sz="1600" b="0" i="1" dirty="0">
              <a:effectLst/>
            </a:endParaRPr>
          </a:p>
          <a:p>
            <a:pPr algn="l"/>
            <a:endParaRPr lang="de-DE" sz="1600" b="0" i="0" dirty="0">
              <a:effectLst/>
            </a:endParaRPr>
          </a:p>
          <a:p>
            <a:pPr algn="just"/>
            <a:endParaRPr lang="de-DE" b="0" i="0" dirty="0">
              <a:effectLst/>
            </a:endParaRP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
        <p:nvSpPr>
          <p:cNvPr id="6" name="Textfeld 5">
            <a:extLst>
              <a:ext uri="{FF2B5EF4-FFF2-40B4-BE49-F238E27FC236}">
                <a16:creationId xmlns:a16="http://schemas.microsoft.com/office/drawing/2014/main" id="{727EC266-2779-93C7-6258-0836A7AB0C8C}"/>
              </a:ext>
            </a:extLst>
          </p:cNvPr>
          <p:cNvSpPr txBox="1"/>
          <p:nvPr/>
        </p:nvSpPr>
        <p:spPr>
          <a:xfrm>
            <a:off x="4038948" y="6536420"/>
            <a:ext cx="7092471" cy="276999"/>
          </a:xfrm>
          <a:prstGeom prst="rect">
            <a:avLst/>
          </a:prstGeom>
          <a:noFill/>
        </p:spPr>
        <p:txBody>
          <a:bodyPr wrap="square">
            <a:spAutoFit/>
          </a:bodyPr>
          <a:lstStyle/>
          <a:p>
            <a:r>
              <a:rPr lang="de-DE" sz="1200" i="1" dirty="0">
                <a:solidFill>
                  <a:schemeClr val="bg1"/>
                </a:solidFill>
              </a:rPr>
              <a:t>Hilfetext von: https://studyflix.de/deutsch/hauptsatz-und-nebensatz-3691</a:t>
            </a:r>
          </a:p>
        </p:txBody>
      </p:sp>
    </p:spTree>
    <p:extLst>
      <p:ext uri="{BB962C8B-B14F-4D97-AF65-F5344CB8AC3E}">
        <p14:creationId xmlns:p14="http://schemas.microsoft.com/office/powerpoint/2010/main" val="30346972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442266" y="908634"/>
            <a:ext cx="4339126" cy="369332"/>
          </a:xfrm>
          <a:prstGeom prst="rect">
            <a:avLst/>
          </a:prstGeom>
          <a:noFill/>
        </p:spPr>
        <p:txBody>
          <a:bodyPr wrap="square">
            <a:spAutoFit/>
          </a:bodyPr>
          <a:lstStyle/>
          <a:p>
            <a:pPr algn="ctr"/>
            <a:r>
              <a:rPr lang="de-DE" b="1" u="sng" dirty="0"/>
              <a:t>Hilfe Wörtliche Rede</a:t>
            </a:r>
          </a:p>
        </p:txBody>
      </p:sp>
      <p:sp>
        <p:nvSpPr>
          <p:cNvPr id="4" name="Textfeld 3">
            <a:extLst>
              <a:ext uri="{FF2B5EF4-FFF2-40B4-BE49-F238E27FC236}">
                <a16:creationId xmlns:a16="http://schemas.microsoft.com/office/drawing/2014/main" id="{01A36901-5981-DD65-F6C3-33CACF9612C2}"/>
              </a:ext>
            </a:extLst>
          </p:cNvPr>
          <p:cNvSpPr txBox="1"/>
          <p:nvPr/>
        </p:nvSpPr>
        <p:spPr>
          <a:xfrm>
            <a:off x="2511458" y="1545685"/>
            <a:ext cx="9155098" cy="3293209"/>
          </a:xfrm>
          <a:prstGeom prst="rect">
            <a:avLst/>
          </a:prstGeom>
          <a:noFill/>
        </p:spPr>
        <p:txBody>
          <a:bodyPr wrap="square">
            <a:spAutoFit/>
          </a:bodyPr>
          <a:lstStyle/>
          <a:p>
            <a:pPr algn="l"/>
            <a:r>
              <a:rPr lang="de-DE" sz="1600" b="0" i="0" dirty="0">
                <a:effectLst/>
              </a:rPr>
              <a:t>Beim Gebrauch von wörtlicher Rede werden spezielle Zeichen benötigt. Der zitierte Text wird in Anführungszeichen gesetzt. Zudem braucht man meistens noch einen Begleitsatz.</a:t>
            </a:r>
          </a:p>
          <a:p>
            <a:pPr algn="l"/>
            <a:endParaRPr lang="de-DE" sz="1600" b="1" i="0" dirty="0">
              <a:effectLst/>
            </a:endParaRPr>
          </a:p>
          <a:p>
            <a:pPr algn="l"/>
            <a:r>
              <a:rPr lang="de-DE" sz="1600" b="1" i="0" dirty="0">
                <a:effectLst/>
              </a:rPr>
              <a:t>Begleitsätze:</a:t>
            </a:r>
          </a:p>
          <a:p>
            <a:pPr algn="l"/>
            <a:endParaRPr lang="de-DE" sz="1600" b="1" i="0" dirty="0">
              <a:effectLst/>
            </a:endParaRPr>
          </a:p>
          <a:p>
            <a:pPr algn="l"/>
            <a:r>
              <a:rPr lang="de-DE" sz="1600" b="1" i="0" dirty="0">
                <a:effectLst/>
              </a:rPr>
              <a:t>Wörtliche Rede mit </a:t>
            </a:r>
            <a:r>
              <a:rPr lang="de-DE" sz="1600" b="1" i="0" u="sng" dirty="0">
                <a:effectLst/>
              </a:rPr>
              <a:t>vorangestelltem</a:t>
            </a:r>
            <a:r>
              <a:rPr lang="de-DE" sz="1600" b="1" i="0" dirty="0">
                <a:effectLst/>
              </a:rPr>
              <a:t> Begleitsatz:</a:t>
            </a:r>
          </a:p>
          <a:p>
            <a:pPr algn="l"/>
            <a:r>
              <a:rPr lang="de-DE" sz="1600" b="0" dirty="0">
                <a:effectLst/>
              </a:rPr>
              <a:t>Beispiel: </a:t>
            </a:r>
            <a:r>
              <a:rPr lang="de-DE" sz="1600" b="0" i="1" dirty="0">
                <a:effectLst/>
              </a:rPr>
              <a:t>Paul sagte: „Das Buch ist wirklich spannend!“</a:t>
            </a:r>
          </a:p>
          <a:p>
            <a:pPr algn="l"/>
            <a:endParaRPr lang="de-DE" sz="1600" b="1" dirty="0"/>
          </a:p>
          <a:p>
            <a:pPr algn="l"/>
            <a:r>
              <a:rPr lang="de-DE" sz="1600" b="1" i="0" dirty="0">
                <a:effectLst/>
              </a:rPr>
              <a:t>Wörtliche Rede mit </a:t>
            </a:r>
            <a:r>
              <a:rPr lang="de-DE" sz="1600" b="1" i="0" u="sng" dirty="0">
                <a:effectLst/>
              </a:rPr>
              <a:t>nachgestelltem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ist wirklich spannend!“, sagte Paul.</a:t>
            </a:r>
          </a:p>
          <a:p>
            <a:pPr algn="l"/>
            <a:endParaRPr lang="de-DE" sz="1600" b="0" i="0" dirty="0">
              <a:effectLst/>
            </a:endParaRPr>
          </a:p>
          <a:p>
            <a:pPr algn="l"/>
            <a:r>
              <a:rPr lang="de-DE" sz="1600" b="1" i="0" dirty="0">
                <a:effectLst/>
              </a:rPr>
              <a:t>Wörtliche Rede mit </a:t>
            </a:r>
            <a:r>
              <a:rPr lang="de-DE" sz="1600" b="1" i="0" u="sng" dirty="0">
                <a:effectLst/>
              </a:rPr>
              <a:t>eingeschobenem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sagte Paul, „ist wirklich spannend!“</a:t>
            </a: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31109567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442266" y="908634"/>
            <a:ext cx="4339126" cy="369332"/>
          </a:xfrm>
          <a:prstGeom prst="rect">
            <a:avLst/>
          </a:prstGeom>
          <a:noFill/>
        </p:spPr>
        <p:txBody>
          <a:bodyPr wrap="square">
            <a:spAutoFit/>
          </a:bodyPr>
          <a:lstStyle/>
          <a:p>
            <a:pPr algn="ctr"/>
            <a:r>
              <a:rPr lang="de-DE" b="1" u="sng" dirty="0"/>
              <a:t>Hilfe Wörtliche Rede</a:t>
            </a:r>
          </a:p>
        </p:txBody>
      </p:sp>
      <p:sp>
        <p:nvSpPr>
          <p:cNvPr id="4" name="Textfeld 3">
            <a:extLst>
              <a:ext uri="{FF2B5EF4-FFF2-40B4-BE49-F238E27FC236}">
                <a16:creationId xmlns:a16="http://schemas.microsoft.com/office/drawing/2014/main" id="{01A36901-5981-DD65-F6C3-33CACF9612C2}"/>
              </a:ext>
            </a:extLst>
          </p:cNvPr>
          <p:cNvSpPr txBox="1"/>
          <p:nvPr/>
        </p:nvSpPr>
        <p:spPr>
          <a:xfrm>
            <a:off x="2511458" y="1545685"/>
            <a:ext cx="9155098" cy="3293209"/>
          </a:xfrm>
          <a:prstGeom prst="rect">
            <a:avLst/>
          </a:prstGeom>
          <a:noFill/>
        </p:spPr>
        <p:txBody>
          <a:bodyPr wrap="square">
            <a:spAutoFit/>
          </a:bodyPr>
          <a:lstStyle/>
          <a:p>
            <a:pPr algn="l"/>
            <a:r>
              <a:rPr lang="de-DE" sz="1600" b="0" i="0" dirty="0">
                <a:effectLst/>
              </a:rPr>
              <a:t>Beim Gebrauch von wörtlicher Rede werden spezielle Zeichen benötigt. Der zitierte Text wird in Anführungszeichen gesetzt. Zudem braucht man meistens noch einen Begleitsatz.</a:t>
            </a:r>
          </a:p>
          <a:p>
            <a:pPr algn="l"/>
            <a:endParaRPr lang="de-DE" sz="1600" b="1" i="0" dirty="0">
              <a:effectLst/>
            </a:endParaRPr>
          </a:p>
          <a:p>
            <a:pPr algn="l"/>
            <a:r>
              <a:rPr lang="de-DE" sz="1600" b="1" i="0" dirty="0">
                <a:effectLst/>
              </a:rPr>
              <a:t>Begleitsätze:</a:t>
            </a:r>
          </a:p>
          <a:p>
            <a:pPr algn="l"/>
            <a:endParaRPr lang="de-DE" sz="1600" b="1" i="0" dirty="0">
              <a:effectLst/>
            </a:endParaRPr>
          </a:p>
          <a:p>
            <a:pPr algn="l"/>
            <a:r>
              <a:rPr lang="de-DE" sz="1600" b="1" i="0" dirty="0">
                <a:effectLst/>
              </a:rPr>
              <a:t>Wörtliche Rede mit </a:t>
            </a:r>
            <a:r>
              <a:rPr lang="de-DE" sz="1600" b="1" i="0" u="sng" dirty="0">
                <a:effectLst/>
              </a:rPr>
              <a:t>vorangestelltem</a:t>
            </a:r>
            <a:r>
              <a:rPr lang="de-DE" sz="1600" b="1" i="0" dirty="0">
                <a:effectLst/>
              </a:rPr>
              <a:t> Begleitsatz:</a:t>
            </a:r>
          </a:p>
          <a:p>
            <a:pPr algn="l"/>
            <a:r>
              <a:rPr lang="de-DE" sz="1600" b="0" dirty="0">
                <a:effectLst/>
              </a:rPr>
              <a:t>Beispiel: </a:t>
            </a:r>
            <a:r>
              <a:rPr lang="de-DE" sz="1600" b="0" i="1" dirty="0">
                <a:effectLst/>
              </a:rPr>
              <a:t>Paul sagte: „Das Buch ist wirklich spannend!“</a:t>
            </a:r>
          </a:p>
          <a:p>
            <a:pPr algn="l"/>
            <a:endParaRPr lang="de-DE" sz="1600" b="1" dirty="0"/>
          </a:p>
          <a:p>
            <a:pPr algn="l"/>
            <a:r>
              <a:rPr lang="de-DE" sz="1600" b="1" i="0" dirty="0">
                <a:effectLst/>
              </a:rPr>
              <a:t>Wörtliche Rede mit </a:t>
            </a:r>
            <a:r>
              <a:rPr lang="de-DE" sz="1600" b="1" i="0" u="sng" dirty="0">
                <a:effectLst/>
              </a:rPr>
              <a:t>nachgestelltem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ist wirklich spannend!“, sagte Paul.</a:t>
            </a:r>
          </a:p>
          <a:p>
            <a:pPr algn="l"/>
            <a:endParaRPr lang="de-DE" sz="1600" b="0" i="0" dirty="0">
              <a:effectLst/>
            </a:endParaRPr>
          </a:p>
          <a:p>
            <a:pPr algn="l"/>
            <a:r>
              <a:rPr lang="de-DE" sz="1600" b="1" i="0" dirty="0">
                <a:effectLst/>
              </a:rPr>
              <a:t>Wörtliche Rede mit </a:t>
            </a:r>
            <a:r>
              <a:rPr lang="de-DE" sz="1600" b="1" i="0" u="sng" dirty="0">
                <a:effectLst/>
              </a:rPr>
              <a:t>eingeschobenem</a:t>
            </a:r>
            <a:r>
              <a:rPr lang="de-DE" sz="1600" b="1" i="0" dirty="0">
                <a:effectLst/>
              </a:rPr>
              <a:t> Begleitsatz:</a:t>
            </a:r>
            <a:endParaRPr lang="de-DE" sz="1600" b="0" i="0" dirty="0">
              <a:effectLst/>
            </a:endParaRPr>
          </a:p>
          <a:p>
            <a:pPr algn="l"/>
            <a:r>
              <a:rPr lang="de-DE" sz="1600" b="0" dirty="0">
                <a:effectLst/>
              </a:rPr>
              <a:t>Beispiel: </a:t>
            </a:r>
            <a:r>
              <a:rPr lang="de-DE" sz="1600" b="0" i="1" dirty="0">
                <a:effectLst/>
              </a:rPr>
              <a:t>„Das Buch“, sagte Paul, „ist wirklich spannend!“</a:t>
            </a:r>
          </a:p>
        </p:txBody>
      </p:sp>
      <p:sp>
        <p:nvSpPr>
          <p:cNvPr id="5" name="Rechteck: abgerundete Ecken 4">
            <a:hlinkClick r:id="rId4" action="ppaction://hlinksldjump"/>
            <a:extLst>
              <a:ext uri="{FF2B5EF4-FFF2-40B4-BE49-F238E27FC236}">
                <a16:creationId xmlns:a16="http://schemas.microsoft.com/office/drawing/2014/main" id="{D21303D3-0416-65EB-58D3-CD3A8ED917B4}"/>
              </a:ext>
            </a:extLst>
          </p:cNvPr>
          <p:cNvSpPr/>
          <p:nvPr/>
        </p:nvSpPr>
        <p:spPr>
          <a:xfrm>
            <a:off x="5523940" y="574366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spTree>
    <p:extLst>
      <p:ext uri="{BB962C8B-B14F-4D97-AF65-F5344CB8AC3E}">
        <p14:creationId xmlns:p14="http://schemas.microsoft.com/office/powerpoint/2010/main" val="20124122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1026" name="Picture 2" descr="Free vector set of hand drawn check and cross circles">
            <a:extLst>
              <a:ext uri="{FF2B5EF4-FFF2-40B4-BE49-F238E27FC236}">
                <a16:creationId xmlns:a16="http://schemas.microsoft.com/office/drawing/2014/main" id="{9A3117FE-6964-EE29-8A80-A28076C42804}"/>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4797E8E-82AA-AC9B-B6E7-75D84BD69581}"/>
              </a:ext>
            </a:extLst>
          </p:cNvPr>
          <p:cNvSpPr txBox="1"/>
          <p:nvPr/>
        </p:nvSpPr>
        <p:spPr>
          <a:xfrm>
            <a:off x="4783067"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8" name="Rechteck: abgerundete Ecken 7">
            <a:hlinkClick r:id="rId6" action="ppaction://hlinksldjump"/>
            <a:extLst>
              <a:ext uri="{FF2B5EF4-FFF2-40B4-BE49-F238E27FC236}">
                <a16:creationId xmlns:a16="http://schemas.microsoft.com/office/drawing/2014/main" id="{459D3D85-409F-3820-A796-9F654D58AEFC}"/>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22069319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10" name="Rechteck: abgerundete Ecken 4">
            <a:hlinkClick r:id="rId6" action="ppaction://hlinksldjump"/>
            <a:extLst>
              <a:ext uri="{FF2B5EF4-FFF2-40B4-BE49-F238E27FC236}">
                <a16:creationId xmlns:a16="http://schemas.microsoft.com/office/drawing/2014/main" id="{E3382828-A135-F092-15F1-22861D5E5960}"/>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1687496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10" name="Rechteck: abgerundete Ecken 4">
            <a:hlinkClick r:id="rId6" action="ppaction://hlinksldjump"/>
            <a:extLst>
              <a:ext uri="{FF2B5EF4-FFF2-40B4-BE49-F238E27FC236}">
                <a16:creationId xmlns:a16="http://schemas.microsoft.com/office/drawing/2014/main" id="{E3382828-A135-F092-15F1-22861D5E5960}"/>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5561586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
        <p:nvSpPr>
          <p:cNvPr id="10" name="Rechteck: abgerundete Ecken 4">
            <a:hlinkClick r:id="rId6" action="ppaction://hlinksldjump"/>
            <a:extLst>
              <a:ext uri="{FF2B5EF4-FFF2-40B4-BE49-F238E27FC236}">
                <a16:creationId xmlns:a16="http://schemas.microsoft.com/office/drawing/2014/main" id="{E3382828-A135-F092-15F1-22861D5E5960}"/>
              </a:ext>
            </a:extLst>
          </p:cNvPr>
          <p:cNvSpPr/>
          <p:nvPr/>
        </p:nvSpPr>
        <p:spPr>
          <a:xfrm>
            <a:off x="2615868" y="5762714"/>
            <a:ext cx="101132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Hilfe</a:t>
            </a:r>
            <a:endParaRPr lang="de-DE" dirty="0">
              <a:latin typeface="Papyrus" panose="03070502060502030205" pitchFamily="66" charset="0"/>
            </a:endParaRPr>
          </a:p>
        </p:txBody>
      </p:sp>
    </p:spTree>
    <p:extLst>
      <p:ext uri="{BB962C8B-B14F-4D97-AF65-F5344CB8AC3E}">
        <p14:creationId xmlns:p14="http://schemas.microsoft.com/office/powerpoint/2010/main" val="32850372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23164569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20390080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37029770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9" name="Textfeld 8">
            <a:extLst>
              <a:ext uri="{FF2B5EF4-FFF2-40B4-BE49-F238E27FC236}">
                <a16:creationId xmlns:a16="http://schemas.microsoft.com/office/drawing/2014/main" id="{B9281172-0482-C4C6-C044-9A17666A038B}"/>
              </a:ext>
            </a:extLst>
          </p:cNvPr>
          <p:cNvSpPr txBox="1"/>
          <p:nvPr/>
        </p:nvSpPr>
        <p:spPr>
          <a:xfrm>
            <a:off x="1418583" y="833077"/>
            <a:ext cx="9251442" cy="1200329"/>
          </a:xfrm>
          <a:prstGeom prst="rect">
            <a:avLst/>
          </a:prstGeom>
          <a:noFill/>
        </p:spPr>
        <p:txBody>
          <a:bodyPr wrap="square">
            <a:spAutoFit/>
          </a:bodyPr>
          <a:lstStyle/>
          <a:p>
            <a:pPr algn="ctr"/>
            <a:r>
              <a:rPr lang="de-DE" sz="2400" b="1" dirty="0">
                <a:latin typeface="Papyrus" panose="03070502060502030205" pitchFamily="66" charset="0"/>
              </a:rPr>
              <a:t>Du gibst die Kombination </a:t>
            </a:r>
            <a:r>
              <a:rPr lang="de-DE" sz="2400" b="1" dirty="0">
                <a:solidFill>
                  <a:srgbClr val="FF0000"/>
                </a:solidFill>
                <a:latin typeface="Papyrus" panose="03070502060502030205" pitchFamily="66" charset="0"/>
              </a:rPr>
              <a:t>6 -2 -2 </a:t>
            </a:r>
            <a:r>
              <a:rPr lang="de-DE" sz="2400" b="1" dirty="0">
                <a:latin typeface="Papyrus" panose="03070502060502030205" pitchFamily="66" charset="0"/>
              </a:rPr>
              <a:t>ein. Das Schloss klickt geräuschvoll, dann lässt sich die schwere Eisentür öffnen. Geschafft, du bist aus der Zelle entkommen!</a:t>
            </a:r>
          </a:p>
        </p:txBody>
      </p:sp>
      <p:sp>
        <p:nvSpPr>
          <p:cNvPr id="3" name="Textfeld 2">
            <a:extLst>
              <a:ext uri="{FF2B5EF4-FFF2-40B4-BE49-F238E27FC236}">
                <a16:creationId xmlns:a16="http://schemas.microsoft.com/office/drawing/2014/main" id="{FF8CA34D-63E4-6CBB-75EF-E98E66734A73}"/>
              </a:ext>
            </a:extLst>
          </p:cNvPr>
          <p:cNvSpPr txBox="1"/>
          <p:nvPr/>
        </p:nvSpPr>
        <p:spPr>
          <a:xfrm>
            <a:off x="9148051" y="6604084"/>
            <a:ext cx="3043948" cy="253916"/>
          </a:xfrm>
          <a:prstGeom prst="rect">
            <a:avLst/>
          </a:prstGeom>
          <a:noFill/>
        </p:spPr>
        <p:txBody>
          <a:bodyPr wrap="square">
            <a:spAutoFit/>
          </a:bodyPr>
          <a:lstStyle/>
          <a:p>
            <a:pPr algn="r"/>
            <a:r>
              <a:rPr lang="en-US" sz="1050" dirty="0" err="1">
                <a:solidFill>
                  <a:schemeClr val="bg1"/>
                </a:solidFill>
              </a:rPr>
              <a:t>Bildquellen</a:t>
            </a:r>
            <a:r>
              <a:rPr lang="en-US" sz="1050" dirty="0">
                <a:solidFill>
                  <a:schemeClr val="bg1"/>
                </a:solidFill>
              </a:rPr>
              <a:t>: </a:t>
            </a:r>
            <a:r>
              <a:rPr lang="en-US" sz="1050" dirty="0" err="1">
                <a:solidFill>
                  <a:schemeClr val="bg1"/>
                </a:solidFill>
              </a:rPr>
              <a:t>upklyak</a:t>
            </a:r>
            <a:r>
              <a:rPr lang="en-US" sz="1050" dirty="0">
                <a:solidFill>
                  <a:schemeClr val="bg1"/>
                </a:solidFill>
              </a:rPr>
              <a:t>, </a:t>
            </a:r>
            <a:r>
              <a:rPr lang="en-US" sz="1050" dirty="0" err="1">
                <a:solidFill>
                  <a:schemeClr val="bg1"/>
                </a:solidFill>
              </a:rPr>
              <a:t>macrovector</a:t>
            </a:r>
            <a:r>
              <a:rPr lang="en-US" sz="1050" dirty="0">
                <a:solidFill>
                  <a:schemeClr val="bg1"/>
                </a:solidFill>
              </a:rPr>
              <a:t> auf Freepik.com</a:t>
            </a:r>
            <a:endParaRPr lang="de-DE" sz="1050" dirty="0">
              <a:solidFill>
                <a:schemeClr val="bg1"/>
              </a:solidFill>
            </a:endParaRPr>
          </a:p>
        </p:txBody>
      </p:sp>
      <p:pic>
        <p:nvPicPr>
          <p:cNvPr id="5" name="Grafik 4">
            <a:extLst>
              <a:ext uri="{FF2B5EF4-FFF2-40B4-BE49-F238E27FC236}">
                <a16:creationId xmlns:a16="http://schemas.microsoft.com/office/drawing/2014/main" id="{41224B24-0243-82DA-F892-4EF70D6E1836}"/>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r="-238"/>
          <a:stretch/>
        </p:blipFill>
        <p:spPr>
          <a:xfrm>
            <a:off x="8908837" y="1409495"/>
            <a:ext cx="2178122" cy="3346869"/>
          </a:xfrm>
          <a:prstGeom prst="rect">
            <a:avLst/>
          </a:prstGeom>
        </p:spPr>
      </p:pic>
      <p:sp>
        <p:nvSpPr>
          <p:cNvPr id="6" name="Flussdiagramm: Prozess 5">
            <a:extLst>
              <a:ext uri="{FF2B5EF4-FFF2-40B4-BE49-F238E27FC236}">
                <a16:creationId xmlns:a16="http://schemas.microsoft.com/office/drawing/2014/main" id="{6B8D853F-664A-B339-C1D9-DAB1FD5F8AA4}"/>
              </a:ext>
            </a:extLst>
          </p:cNvPr>
          <p:cNvSpPr/>
          <p:nvPr/>
        </p:nvSpPr>
        <p:spPr>
          <a:xfrm>
            <a:off x="890851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6</a:t>
            </a:r>
          </a:p>
        </p:txBody>
      </p:sp>
      <p:sp>
        <p:nvSpPr>
          <p:cNvPr id="8" name="Flussdiagramm: Prozess 7">
            <a:extLst>
              <a:ext uri="{FF2B5EF4-FFF2-40B4-BE49-F238E27FC236}">
                <a16:creationId xmlns:a16="http://schemas.microsoft.com/office/drawing/2014/main" id="{6DCE7E45-6D2B-0A43-4BCE-393EEDA48635}"/>
              </a:ext>
            </a:extLst>
          </p:cNvPr>
          <p:cNvSpPr/>
          <p:nvPr/>
        </p:nvSpPr>
        <p:spPr>
          <a:xfrm>
            <a:off x="9501366"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2</a:t>
            </a:r>
          </a:p>
        </p:txBody>
      </p:sp>
      <p:sp>
        <p:nvSpPr>
          <p:cNvPr id="10" name="Flussdiagramm: Prozess 9">
            <a:extLst>
              <a:ext uri="{FF2B5EF4-FFF2-40B4-BE49-F238E27FC236}">
                <a16:creationId xmlns:a16="http://schemas.microsoft.com/office/drawing/2014/main" id="{74846B91-1B91-00A1-2347-5500F8E517DB}"/>
              </a:ext>
            </a:extLst>
          </p:cNvPr>
          <p:cNvSpPr/>
          <p:nvPr/>
        </p:nvSpPr>
        <p:spPr>
          <a:xfrm>
            <a:off x="10094221" y="3534878"/>
            <a:ext cx="493934" cy="903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a:p>
            <a:pPr algn="ctr"/>
            <a:r>
              <a:rPr lang="de-DE" b="1" dirty="0"/>
              <a:t>2</a:t>
            </a:r>
          </a:p>
        </p:txBody>
      </p:sp>
      <p:sp>
        <p:nvSpPr>
          <p:cNvPr id="11" name="Flussdiagramm: Prozess 10">
            <a:extLst>
              <a:ext uri="{FF2B5EF4-FFF2-40B4-BE49-F238E27FC236}">
                <a16:creationId xmlns:a16="http://schemas.microsoft.com/office/drawing/2014/main" id="{FE8717D7-A930-3DF4-FFEE-E9611C22D754}"/>
              </a:ext>
            </a:extLst>
          </p:cNvPr>
          <p:cNvSpPr/>
          <p:nvPr/>
        </p:nvSpPr>
        <p:spPr>
          <a:xfrm>
            <a:off x="890851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P</a:t>
            </a:r>
          </a:p>
        </p:txBody>
      </p:sp>
      <p:sp>
        <p:nvSpPr>
          <p:cNvPr id="12" name="Flussdiagramm: Prozess 11">
            <a:extLst>
              <a:ext uri="{FF2B5EF4-FFF2-40B4-BE49-F238E27FC236}">
                <a16:creationId xmlns:a16="http://schemas.microsoft.com/office/drawing/2014/main" id="{E3376E3B-119F-5E61-4A25-0247ECE7FCE1}"/>
              </a:ext>
            </a:extLst>
          </p:cNvPr>
          <p:cNvSpPr/>
          <p:nvPr/>
        </p:nvSpPr>
        <p:spPr>
          <a:xfrm>
            <a:off x="9501366"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A</a:t>
            </a:r>
          </a:p>
        </p:txBody>
      </p:sp>
      <p:sp>
        <p:nvSpPr>
          <p:cNvPr id="13" name="Flussdiagramm: Prozess 12">
            <a:extLst>
              <a:ext uri="{FF2B5EF4-FFF2-40B4-BE49-F238E27FC236}">
                <a16:creationId xmlns:a16="http://schemas.microsoft.com/office/drawing/2014/main" id="{D6726EED-7D46-0AC8-357B-09CF34C52D24}"/>
              </a:ext>
            </a:extLst>
          </p:cNvPr>
          <p:cNvSpPr/>
          <p:nvPr/>
        </p:nvSpPr>
        <p:spPr>
          <a:xfrm>
            <a:off x="10094221" y="3534878"/>
            <a:ext cx="493934" cy="314772"/>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b="1" dirty="0">
                <a:solidFill>
                  <a:srgbClr val="FF0000"/>
                </a:solidFill>
              </a:rPr>
              <a:t>F</a:t>
            </a:r>
          </a:p>
        </p:txBody>
      </p:sp>
      <p:pic>
        <p:nvPicPr>
          <p:cNvPr id="16" name="Grafik 15">
            <a:extLst>
              <a:ext uri="{FF2B5EF4-FFF2-40B4-BE49-F238E27FC236}">
                <a16:creationId xmlns:a16="http://schemas.microsoft.com/office/drawing/2014/main" id="{6BEB9B52-92BD-B9C4-0FC3-5D6E6617C2AF}"/>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08157" y="2033406"/>
            <a:ext cx="4375683" cy="4007963"/>
          </a:xfrm>
          <a:prstGeom prst="rect">
            <a:avLst/>
          </a:prstGeom>
        </p:spPr>
      </p:pic>
      <p:pic>
        <p:nvPicPr>
          <p:cNvPr id="17" name="Grafik 16">
            <a:extLst>
              <a:ext uri="{FF2B5EF4-FFF2-40B4-BE49-F238E27FC236}">
                <a16:creationId xmlns:a16="http://schemas.microsoft.com/office/drawing/2014/main" id="{202FCDBF-E70F-9BEF-55FF-8488679A07DD}"/>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80439" y="1939915"/>
            <a:ext cx="4375683" cy="4007963"/>
          </a:xfrm>
          <a:prstGeom prst="rect">
            <a:avLst/>
          </a:prstGeom>
        </p:spPr>
      </p:pic>
      <p:sp>
        <p:nvSpPr>
          <p:cNvPr id="14" name="Rechteck: abgerundete Ecken 13">
            <a:hlinkClick r:id="rId8" action="ppaction://hlinksldjump"/>
            <a:extLst>
              <a:ext uri="{FF2B5EF4-FFF2-40B4-BE49-F238E27FC236}">
                <a16:creationId xmlns:a16="http://schemas.microsoft.com/office/drawing/2014/main" id="{ED758CBB-62CA-BCA2-FCB6-8D4326F30DD0}"/>
              </a:ext>
            </a:extLst>
          </p:cNvPr>
          <p:cNvSpPr/>
          <p:nvPr/>
        </p:nvSpPr>
        <p:spPr>
          <a:xfrm>
            <a:off x="5313464" y="4220188"/>
            <a:ext cx="1565067" cy="43692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In die Freiheit! </a:t>
            </a:r>
            <a:endParaRPr lang="de-DE" dirty="0">
              <a:latin typeface="Papyrus" panose="03070502060502030205" pitchFamily="66" charset="0"/>
            </a:endParaRPr>
          </a:p>
        </p:txBody>
      </p:sp>
    </p:spTree>
    <p:extLst>
      <p:ext uri="{BB962C8B-B14F-4D97-AF65-F5344CB8AC3E}">
        <p14:creationId xmlns:p14="http://schemas.microsoft.com/office/powerpoint/2010/main" val="4147622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0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800"/>
                                  </p:stCondLst>
                                  <p:childTnLst>
                                    <p:set>
                                      <p:cBhvr>
                                        <p:cTn id="8" dur="1" fill="hold">
                                          <p:stCondLst>
                                            <p:cond delay="0"/>
                                          </p:stCondLst>
                                        </p:cTn>
                                        <p:tgtEl>
                                          <p:spTgt spid="16"/>
                                        </p:tgtEl>
                                        <p:attrNameLst>
                                          <p:attrName>style.visibility</p:attrName>
                                        </p:attrNameLst>
                                      </p:cBhvr>
                                      <p:to>
                                        <p:strVal val="hidden"/>
                                      </p:to>
                                    </p:set>
                                  </p:childTnLst>
                                </p:cTn>
                              </p:par>
                              <p:par>
                                <p:cTn id="9" presetID="10" presetClass="entr" presetSubtype="0" fill="hold" grpId="0" nodeType="withEffect">
                                  <p:stCondLst>
                                    <p:cond delay="17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1994BB-3BF9-2133-574A-0B4BCA71E417}"/>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extfeld 6">
            <a:extLst>
              <a:ext uri="{FF2B5EF4-FFF2-40B4-BE49-F238E27FC236}">
                <a16:creationId xmlns:a16="http://schemas.microsoft.com/office/drawing/2014/main" id="{048FC66B-1CEE-A286-9453-F5F12A4819C0}"/>
              </a:ext>
            </a:extLst>
          </p:cNvPr>
          <p:cNvSpPr txBox="1"/>
          <p:nvPr/>
        </p:nvSpPr>
        <p:spPr>
          <a:xfrm>
            <a:off x="-98921" y="6557224"/>
            <a:ext cx="2156322" cy="261610"/>
          </a:xfrm>
          <a:prstGeom prst="rect">
            <a:avLst/>
          </a:prstGeom>
          <a:noFill/>
        </p:spPr>
        <p:txBody>
          <a:bodyPr wrap="square" rtlCol="0">
            <a:spAutoFit/>
          </a:bodyPr>
          <a:lstStyle/>
          <a:p>
            <a:pPr algn="ctr"/>
            <a:r>
              <a:rPr lang="de-DE" sz="1100" dirty="0">
                <a:solidFill>
                  <a:schemeClr val="bg1"/>
                </a:solidFill>
              </a:rPr>
              <a:t>© www.vertreten-duerfen.de</a:t>
            </a:r>
          </a:p>
        </p:txBody>
      </p:sp>
      <p:sp>
        <p:nvSpPr>
          <p:cNvPr id="3" name="Rechteck: abgerundete Ecken 2">
            <a:hlinkClick r:id="rId4" action="ppaction://hlinksldjump"/>
            <a:extLst>
              <a:ext uri="{FF2B5EF4-FFF2-40B4-BE49-F238E27FC236}">
                <a16:creationId xmlns:a16="http://schemas.microsoft.com/office/drawing/2014/main" id="{2C2CE2DC-FB86-FF6A-6D00-0C9B1E836787}"/>
              </a:ext>
            </a:extLst>
          </p:cNvPr>
          <p:cNvSpPr/>
          <p:nvPr/>
        </p:nvSpPr>
        <p:spPr>
          <a:xfrm>
            <a:off x="5197832" y="5762714"/>
            <a:ext cx="1565067" cy="369332"/>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Papyrus" panose="03070502060502030205" pitchFamily="66" charset="0"/>
              </a:rPr>
              <a:t>zurück</a:t>
            </a:r>
            <a:endParaRPr lang="de-DE" dirty="0">
              <a:latin typeface="Papyrus" panose="03070502060502030205" pitchFamily="66" charset="0"/>
            </a:endParaRPr>
          </a:p>
        </p:txBody>
      </p:sp>
      <p:pic>
        <p:nvPicPr>
          <p:cNvPr id="6" name="Picture 2" descr="Free vector set of hand drawn check and cross circles">
            <a:extLst>
              <a:ext uri="{FF2B5EF4-FFF2-40B4-BE49-F238E27FC236}">
                <a16:creationId xmlns:a16="http://schemas.microsoft.com/office/drawing/2014/main" id="{D504411C-E028-A906-2EAC-036371DEC595}"/>
              </a:ext>
            </a:extLst>
          </p:cNvPr>
          <p:cNvPicPr>
            <a:picLocks noChangeAspect="1" noChangeArrowheads="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18616" y="1768383"/>
            <a:ext cx="2805833" cy="287741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677A75C-3A1F-9681-BE55-4BE1C6DDF2AC}"/>
              </a:ext>
            </a:extLst>
          </p:cNvPr>
          <p:cNvSpPr txBox="1"/>
          <p:nvPr/>
        </p:nvSpPr>
        <p:spPr>
          <a:xfrm>
            <a:off x="4820013" y="2951946"/>
            <a:ext cx="6146800" cy="954107"/>
          </a:xfrm>
          <a:prstGeom prst="rect">
            <a:avLst/>
          </a:prstGeom>
          <a:noFill/>
        </p:spPr>
        <p:txBody>
          <a:bodyPr wrap="square">
            <a:spAutoFit/>
          </a:bodyPr>
          <a:lstStyle/>
          <a:p>
            <a:r>
              <a:rPr lang="de-DE" sz="2800" b="1" dirty="0">
                <a:latin typeface="Papyrus" panose="03070502060502030205" pitchFamily="66" charset="0"/>
              </a:rPr>
              <a:t>Das war leider nicht richtig. </a:t>
            </a:r>
          </a:p>
          <a:p>
            <a:r>
              <a:rPr lang="de-DE" sz="2800" b="1" dirty="0">
                <a:latin typeface="Papyrus" panose="03070502060502030205" pitchFamily="66" charset="0"/>
              </a:rPr>
              <a:t>Versuche es nochmal!</a:t>
            </a:r>
            <a:endParaRPr lang="de-DE" sz="2800" b="1" dirty="0"/>
          </a:p>
        </p:txBody>
      </p:sp>
    </p:spTree>
    <p:extLst>
      <p:ext uri="{BB962C8B-B14F-4D97-AF65-F5344CB8AC3E}">
        <p14:creationId xmlns:p14="http://schemas.microsoft.com/office/powerpoint/2010/main" val="38605372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559393" y="215384"/>
            <a:ext cx="8498882" cy="830997"/>
          </a:xfrm>
          <a:prstGeom prst="rect">
            <a:avLst/>
          </a:prstGeom>
        </p:spPr>
        <p:txBody>
          <a:bodyPr wrap="square">
            <a:spAutoFit/>
          </a:bodyPr>
          <a:lstStyle/>
          <a:p>
            <a:r>
              <a:rPr lang="de-DE" sz="4800" dirty="0">
                <a:latin typeface="Bahnschrift Light Condensed" panose="020B0502040204020203" pitchFamily="34" charset="0"/>
              </a:rPr>
              <a:t>Quellenverzeichnis</a:t>
            </a:r>
            <a:endParaRPr lang="de-DE" sz="4800" b="1" dirty="0">
              <a:solidFill>
                <a:schemeClr val="accent6">
                  <a:lumMod val="75000"/>
                </a:schemeClr>
              </a:solidFill>
              <a:latin typeface="Bahnschrift Light Condensed" panose="020B0502040204020203" pitchFamily="34" charset="0"/>
            </a:endParaRPr>
          </a:p>
        </p:txBody>
      </p:sp>
      <p:sp>
        <p:nvSpPr>
          <p:cNvPr id="3" name="Rechteck 2"/>
          <p:cNvSpPr/>
          <p:nvPr/>
        </p:nvSpPr>
        <p:spPr>
          <a:xfrm>
            <a:off x="608173" y="1046381"/>
            <a:ext cx="11283518" cy="5139869"/>
          </a:xfrm>
          <a:prstGeom prst="rect">
            <a:avLst/>
          </a:prstGeom>
        </p:spPr>
        <p:txBody>
          <a:bodyPr wrap="square">
            <a:spAutoFit/>
          </a:bodyPr>
          <a:lstStyle/>
          <a:p>
            <a:r>
              <a:rPr lang="de-DE" sz="1400" b="1" dirty="0"/>
              <a:t>Bilder:</a:t>
            </a:r>
          </a:p>
          <a:p>
            <a:r>
              <a:rPr lang="de-DE" sz="1400" dirty="0"/>
              <a:t>Hintergrundbild: </a:t>
            </a:r>
            <a:r>
              <a:rPr lang="en-US" sz="1400" b="1" dirty="0" err="1"/>
              <a:t>kjpargeter</a:t>
            </a:r>
            <a:r>
              <a:rPr lang="de-DE" sz="1400" dirty="0"/>
              <a:t> auf www.freepik.com  </a:t>
            </a:r>
          </a:p>
          <a:p>
            <a:r>
              <a:rPr lang="de-DE" sz="1400" dirty="0"/>
              <a:t>Marker auf Karte: </a:t>
            </a:r>
            <a:r>
              <a:rPr lang="de-DE" sz="1400" b="1" dirty="0" err="1"/>
              <a:t>Alvaro</a:t>
            </a:r>
            <a:r>
              <a:rPr lang="de-DE" sz="1400" dirty="0" err="1"/>
              <a:t>_</a:t>
            </a:r>
            <a:r>
              <a:rPr lang="de-DE" sz="1400" b="1" dirty="0" err="1"/>
              <a:t>cabrera</a:t>
            </a:r>
            <a:r>
              <a:rPr lang="de-DE" sz="1400" dirty="0"/>
              <a:t> auf </a:t>
            </a:r>
            <a:r>
              <a:rPr lang="de-DE" sz="1400" dirty="0">
                <a:hlinkClick r:id="rId2"/>
              </a:rPr>
              <a:t>www.freepik.com</a:t>
            </a:r>
            <a:endParaRPr lang="de-DE" sz="1400" dirty="0"/>
          </a:p>
          <a:p>
            <a:r>
              <a:rPr lang="de-DE" sz="1400" dirty="0"/>
              <a:t>Schlüssel nach Rätsel 2: </a:t>
            </a:r>
            <a:r>
              <a:rPr lang="de-DE" sz="1400" b="1" dirty="0" err="1"/>
              <a:t>rawpixel</a:t>
            </a:r>
            <a:r>
              <a:rPr lang="de-DE" sz="1400" dirty="0"/>
              <a:t> auf www.freepik.com</a:t>
            </a:r>
          </a:p>
          <a:p>
            <a:r>
              <a:rPr lang="de-DE" sz="1400" dirty="0"/>
              <a:t>Ritter auf Brücke: </a:t>
            </a:r>
            <a:r>
              <a:rPr lang="de-DE" sz="1400" b="1" dirty="0" err="1"/>
              <a:t>Macroveter</a:t>
            </a:r>
            <a:r>
              <a:rPr lang="de-DE" sz="1400" dirty="0"/>
              <a:t> auf www.freepik.com </a:t>
            </a:r>
          </a:p>
          <a:p>
            <a:r>
              <a:rPr lang="de-DE" sz="1400" dirty="0"/>
              <a:t>Goldene Kiste: </a:t>
            </a:r>
            <a:r>
              <a:rPr lang="de-DE" sz="1400" b="1" dirty="0" err="1"/>
              <a:t>Macroveter</a:t>
            </a:r>
            <a:r>
              <a:rPr lang="de-DE" sz="1400" dirty="0"/>
              <a:t> auf www.freepik.com </a:t>
            </a:r>
          </a:p>
          <a:p>
            <a:r>
              <a:rPr lang="de-DE" sz="1400" dirty="0"/>
              <a:t>Falschsymbol: </a:t>
            </a:r>
            <a:r>
              <a:rPr lang="de-DE" sz="1400" b="1" dirty="0" err="1"/>
              <a:t>Juicy_Fish</a:t>
            </a:r>
            <a:r>
              <a:rPr lang="de-DE" sz="1400" b="1" dirty="0"/>
              <a:t> </a:t>
            </a:r>
            <a:r>
              <a:rPr lang="de-DE" sz="1400" dirty="0"/>
              <a:t>auf www.freepik.com </a:t>
            </a:r>
          </a:p>
          <a:p>
            <a:r>
              <a:rPr lang="de-DE" sz="1400" dirty="0"/>
              <a:t>Bilder der Geschichte des Zauberlehrlings: </a:t>
            </a:r>
            <a:r>
              <a:rPr lang="de-DE" sz="1400" b="1" dirty="0" err="1"/>
              <a:t>Macroveter</a:t>
            </a:r>
            <a:r>
              <a:rPr lang="de-DE" sz="1400" dirty="0"/>
              <a:t> auf www.freepik.com</a:t>
            </a:r>
          </a:p>
          <a:p>
            <a:r>
              <a:rPr lang="de-DE" sz="1400" dirty="0"/>
              <a:t>Bilder verlassenes Zimmer: </a:t>
            </a:r>
            <a:r>
              <a:rPr lang="de-DE" sz="1400" b="1" dirty="0" err="1"/>
              <a:t>upklyak</a:t>
            </a:r>
            <a:r>
              <a:rPr lang="de-DE" sz="1400" dirty="0"/>
              <a:t> auf www.freepik.com </a:t>
            </a:r>
          </a:p>
          <a:p>
            <a:r>
              <a:rPr lang="de-DE" sz="1400" dirty="0"/>
              <a:t>Bücherstapel: </a:t>
            </a:r>
            <a:r>
              <a:rPr lang="de-DE" sz="1400" b="1" dirty="0" err="1"/>
              <a:t>pikisuperstar</a:t>
            </a:r>
            <a:r>
              <a:rPr lang="de-DE" sz="1400" dirty="0"/>
              <a:t> auf www.freepik.com </a:t>
            </a:r>
          </a:p>
          <a:p>
            <a:r>
              <a:rPr lang="de-DE" sz="1400" dirty="0"/>
              <a:t>Schriftrolle bei Rätsel 4: </a:t>
            </a:r>
            <a:r>
              <a:rPr lang="de-DE" sz="1400" b="1" dirty="0"/>
              <a:t>user2104819</a:t>
            </a:r>
            <a:r>
              <a:rPr lang="de-DE" sz="1400" dirty="0"/>
              <a:t> auf www.Freepik.com</a:t>
            </a:r>
          </a:p>
          <a:p>
            <a:r>
              <a:rPr lang="de-DE" sz="1400" dirty="0"/>
              <a:t>Siegespokal: </a:t>
            </a:r>
            <a:r>
              <a:rPr lang="de-DE" sz="1400" b="1" dirty="0" err="1"/>
              <a:t>Macroveter</a:t>
            </a:r>
            <a:r>
              <a:rPr lang="de-DE" sz="1400" dirty="0"/>
              <a:t> auf www.freepik.com</a:t>
            </a:r>
          </a:p>
          <a:p>
            <a:endParaRPr lang="de-DE" sz="1400" dirty="0"/>
          </a:p>
          <a:p>
            <a:endParaRPr lang="de-DE" sz="1400" dirty="0"/>
          </a:p>
          <a:p>
            <a:r>
              <a:rPr lang="de-DE" sz="1400" b="1" dirty="0"/>
              <a:t>Regeln bei Hilfe:</a:t>
            </a:r>
          </a:p>
          <a:p>
            <a:r>
              <a:rPr lang="de-DE" sz="1400" dirty="0"/>
              <a:t>Haupt- und Nebensatz: https://studyflix.de/deutsch/hauptsatz-und-nebensatz-3691</a:t>
            </a:r>
          </a:p>
          <a:p>
            <a:endParaRPr lang="de-DE" sz="1400" b="1" dirty="0"/>
          </a:p>
          <a:p>
            <a:endParaRPr lang="de-DE" sz="1400" b="1" dirty="0"/>
          </a:p>
          <a:p>
            <a:r>
              <a:rPr lang="de-DE" sz="1400" b="1" dirty="0"/>
              <a:t>Schriftarten:</a:t>
            </a:r>
          </a:p>
          <a:p>
            <a:r>
              <a:rPr lang="de-DE" sz="1400" dirty="0"/>
              <a:t>Microsoft-Standardschriften</a:t>
            </a:r>
          </a:p>
          <a:p>
            <a:endParaRPr lang="de-DE" sz="1600" dirty="0"/>
          </a:p>
          <a:p>
            <a:endParaRPr lang="de-DE" sz="1600" dirty="0"/>
          </a:p>
          <a:p>
            <a:endParaRPr lang="de-DE" sz="1600" dirty="0"/>
          </a:p>
        </p:txBody>
      </p:sp>
      <p:sp>
        <p:nvSpPr>
          <p:cNvPr id="6" name="Textfeld 5">
            <a:extLst>
              <a:ext uri="{FF2B5EF4-FFF2-40B4-BE49-F238E27FC236}">
                <a16:creationId xmlns:a16="http://schemas.microsoft.com/office/drawing/2014/main" id="{9BAB6055-265A-D31B-65E0-8E4304F662F3}"/>
              </a:ext>
            </a:extLst>
          </p:cNvPr>
          <p:cNvSpPr txBox="1"/>
          <p:nvPr/>
        </p:nvSpPr>
        <p:spPr>
          <a:xfrm>
            <a:off x="-236572" y="6511811"/>
            <a:ext cx="2877632" cy="261610"/>
          </a:xfrm>
          <a:prstGeom prst="rect">
            <a:avLst/>
          </a:prstGeom>
          <a:noFill/>
        </p:spPr>
        <p:txBody>
          <a:bodyPr wrap="square" rtlCol="0">
            <a:spAutoFit/>
          </a:bodyPr>
          <a:lstStyle/>
          <a:p>
            <a:pPr algn="ctr"/>
            <a:r>
              <a:rPr lang="de-DE" sz="1100" dirty="0"/>
              <a:t>© </a:t>
            </a:r>
            <a:r>
              <a:rPr lang="de-DE" sz="1100" dirty="0">
                <a:hlinkClick r:id="rId3"/>
              </a:rPr>
              <a:t>www.vertreten-duerfen.de</a:t>
            </a:r>
            <a:r>
              <a:rPr lang="de-DE" sz="1100" dirty="0"/>
              <a:t>, 2023</a:t>
            </a:r>
          </a:p>
        </p:txBody>
      </p:sp>
    </p:spTree>
    <p:extLst>
      <p:ext uri="{BB962C8B-B14F-4D97-AF65-F5344CB8AC3E}">
        <p14:creationId xmlns:p14="http://schemas.microsoft.com/office/powerpoint/2010/main" val="20178596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4747</Words>
  <Application>Microsoft Office PowerPoint</Application>
  <PresentationFormat>Breitbild</PresentationFormat>
  <Paragraphs>753</Paragraphs>
  <Slides>91</Slides>
  <Notes>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91</vt:i4>
      </vt:variant>
    </vt:vector>
  </HeadingPairs>
  <TitlesOfParts>
    <vt:vector size="98" baseType="lpstr">
      <vt:lpstr>Arial</vt:lpstr>
      <vt:lpstr>Bahnschrift Light Condensed</vt:lpstr>
      <vt:lpstr>Calibri</vt:lpstr>
      <vt:lpstr>Calibri Light</vt:lpstr>
      <vt:lpstr>Papyrus</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Alexander Langanka</dc:creator>
  <cp:lastModifiedBy>Alexander Langanka</cp:lastModifiedBy>
  <cp:revision>218</cp:revision>
  <dcterms:created xsi:type="dcterms:W3CDTF">2023-03-23T14:57:48Z</dcterms:created>
  <dcterms:modified xsi:type="dcterms:W3CDTF">2023-10-16T16:50:53Z</dcterms:modified>
  <cp:contentStatus/>
</cp:coreProperties>
</file>